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B9"/>
    <a:srgbClr val="63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5707" autoAdjust="0"/>
    <p:restoredTop sz="86462" autoAdjust="0"/>
  </p:normalViewPr>
  <p:slideViewPr>
    <p:cSldViewPr>
      <p:cViewPr>
        <p:scale>
          <a:sx n="116" d="100"/>
          <a:sy n="116" d="100"/>
        </p:scale>
        <p:origin x="-112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4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(12/3/15 16:42) -----</a:t>
            </a:r>
          </a:p>
          <a:p>
            <a:r>
              <a:rPr lang="en-US"/>
              <a:t>This demo shows how our ArgParse library can be used basically from command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57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(12/3/15 16:42) -----</a:t>
            </a:r>
          </a:p>
          <a:p>
            <a:r>
              <a:rPr lang="en-US"/>
              <a:t>This demo shows how our ArgParse library can read an XML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58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(12/3/15 16:42) -----</a:t>
            </a:r>
          </a:p>
          <a:p>
            <a:r>
              <a:rPr lang="en-US"/>
              <a:t>This demo shows how our ArgParse library can write to XML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14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(12/3/15 16:42) -----</a:t>
            </a:r>
          </a:p>
          <a:p>
            <a:r>
              <a:rPr lang="en-US"/>
              <a:t>We used unit tests to keep our code correct, and our code coverage is at (XX)%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19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(12/3/15 16:42) -----</a:t>
            </a:r>
          </a:p>
          <a:p>
            <a:r>
              <a:rPr lang="en-US"/>
              <a:t>Product Owner gave us specified Acceptance Tests to check if our Features were working the way he wants.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22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(12/3/15 16:42) -----</a:t>
            </a:r>
          </a:p>
          <a:p>
            <a:r>
              <a:rPr lang="en-US"/>
              <a:t>We pass all the acceptance tests for the features we implemented.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66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(12/3/15 16:42) -----</a:t>
            </a:r>
          </a:p>
          <a:p>
            <a:r>
              <a:rPr lang="en-US"/>
              <a:t>We can click on a button to open the corresponding document.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2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(12/3/15 16:42) -----</a:t>
            </a:r>
          </a:p>
          <a:p>
            <a:r>
              <a:rPr lang="en-US"/>
              <a:t>Table of contents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48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(12/3/15 16:42) -----</a:t>
            </a:r>
          </a:p>
          <a:p>
            <a:r>
              <a:rPr lang="en-US"/>
              <a:t>We implemented features 1-12, here we will give a brief description of Features 1-4.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2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(12/3/15 16:42) -----</a:t>
            </a:r>
          </a:p>
          <a:p>
            <a:r>
              <a:rPr lang="en-US"/>
              <a:t>Here we have a brief description of features 5-8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7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(12/3/15 16:42) -----</a:t>
            </a:r>
          </a:p>
          <a:p>
            <a:r>
              <a:rPr lang="en-US"/>
              <a:t>Here we have a brief description of features 9-12. We will go into more detail on feature 11, as that is our API.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63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(12/3/15 16:42) -----</a:t>
            </a:r>
          </a:p>
          <a:p>
            <a:r>
              <a:rPr lang="en-US"/>
              <a:t>We added API documentation, and we use gradle (our build tool) to build our documentation.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65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(12/3/15 16:42) -----</a:t>
            </a:r>
          </a:p>
          <a:p>
            <a:r>
              <a:rPr lang="en-US"/>
              <a:t>This is what our API index page looks like. We will click one of the options to take a closer look.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86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(12/3/15 16:42) -----</a:t>
            </a:r>
          </a:p>
          <a:p>
            <a:r>
              <a:rPr lang="en-US"/>
              <a:t>This is the (nameOfClass).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(12/3/15 16:42) -----</a:t>
            </a:r>
          </a:p>
          <a:p>
            <a:r>
              <a:rPr lang="en-US"/>
              <a:t>This is the (nameOfClass).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6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12/1/15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5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2" y="2057401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1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2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50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6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rBG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rgbClr val="FFFFFF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12/1/15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3" y="4686156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8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rgbClr val="FFFFFF"/>
          </a:solidFill>
          <a:latin typeface="Star Jedi Hollow"/>
          <a:ea typeface="+mj-ea"/>
          <a:cs typeface="Star Jedi Hollow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rgbClr val="FFFFFF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rgbClr val="FFFFFF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rgbClr val="FFFFFF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localhost/Users/trentford/Documents/Repositories/ArgParse_CS310/ArgumentParser/build/docs/javadoc/index-all.html" TargetMode="External"/><Relationship Id="rId4" Type="http://schemas.openxmlformats.org/officeDocument/2006/relationships/hyperlink" Target="file://localhost/Users/trentford/Documents/Repositories/ArgParse_CS310/ArgumentParser/src/main/java/edu/jsu/mcis/PositionalArgument.java" TargetMode="External"/><Relationship Id="rId5" Type="http://schemas.openxmlformats.org/officeDocument/2006/relationships/hyperlink" Target="file://localhost/Users/trentford/Documents/Repositories/ArgParse_CS310/ArgumentParser/src/main/java/edu/jsu/mcis/Argument.java" TargetMode="External"/><Relationship Id="rId6" Type="http://schemas.openxmlformats.org/officeDocument/2006/relationships/hyperlink" Target="file://localhost/Users/trentford/Documents/Repositories/ArgParse_CS310/ArgumentParser/src/main/java/edu/jsu/mcis/ArgumentParser.java" TargetMode="External"/><Relationship Id="rId7" Type="http://schemas.openxmlformats.org/officeDocument/2006/relationships/hyperlink" Target="file://localhost/Users/trentford/Documents/Repositories/ArgParse_CS310/ArgumentParser/src/main/java/edu/jsu/mcis/XMLReader.java" TargetMode="External"/><Relationship Id="rId8" Type="http://schemas.openxmlformats.org/officeDocument/2006/relationships/hyperlink" Target="file://localhost/Users/trentford/Documents/Repositories/ArgParse_CS310/ArgumentParser/src/main/java/edu/jsu/mcis/NamedArgument.java" TargetMode="External"/><Relationship Id="rId9" Type="http://schemas.openxmlformats.org/officeDocument/2006/relationships/hyperlink" Target="file://localhost/Users/trentford/Documents/Repositories/ArgParse_CS310/ArgumentParser/src/main/java/edu/jsu/mcis/HelpException.jav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slide" Target="slide11.xml"/><Relationship Id="rId12" Type="http://schemas.openxmlformats.org/officeDocument/2006/relationships/slide" Target="slide12.xml"/><Relationship Id="rId13" Type="http://schemas.openxmlformats.org/officeDocument/2006/relationships/slide" Target="slide14.xml"/><Relationship Id="rId14" Type="http://schemas.openxmlformats.org/officeDocument/2006/relationships/slide" Target="slide13.xml"/><Relationship Id="rId15" Type="http://schemas.openxmlformats.org/officeDocument/2006/relationships/slide" Target="slide15.xml"/><Relationship Id="rId16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6.xml"/><Relationship Id="rId8" Type="http://schemas.openxmlformats.org/officeDocument/2006/relationships/slide" Target="slide8.xml"/><Relationship Id="rId9" Type="http://schemas.openxmlformats.org/officeDocument/2006/relationships/slide" Target="slide9.xml"/><Relationship Id="rId10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4" Type="http://schemas.openxmlformats.org/officeDocument/2006/relationships/slide" Target="slide9.xml"/><Relationship Id="rId5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esentation_Slide_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882"/>
            <a:ext cx="9144000" cy="4940618"/>
          </a:xfrm>
          <a:prstGeom prst="rect">
            <a:avLst/>
          </a:prstGeom>
        </p:spPr>
      </p:pic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152400" y="4286250"/>
            <a:ext cx="4953000" cy="857250"/>
          </a:xfrm>
        </p:spPr>
        <p:txBody>
          <a:bodyPr numCol="2">
            <a:normAutofit fontScale="55000" lnSpcReduction="20000"/>
          </a:bodyPr>
          <a:lstStyle>
            <a:extLst/>
          </a:lstStyle>
          <a:p>
            <a:r>
              <a:rPr lang="en-US" dirty="0" smtClean="0"/>
              <a:t>Dr. Aaron Garrett</a:t>
            </a:r>
          </a:p>
          <a:p>
            <a:r>
              <a:rPr lang="en-US" dirty="0" smtClean="0"/>
              <a:t>Trent Ford </a:t>
            </a:r>
          </a:p>
          <a:p>
            <a:r>
              <a:rPr lang="en-US" dirty="0" err="1" smtClean="0"/>
              <a:t>Sinh</a:t>
            </a:r>
            <a:r>
              <a:rPr lang="en-US" dirty="0" smtClean="0"/>
              <a:t> Nguyen </a:t>
            </a:r>
          </a:p>
          <a:p>
            <a:r>
              <a:rPr lang="en-US" dirty="0" smtClean="0"/>
              <a:t>Andrew Green</a:t>
            </a:r>
            <a:endParaRPr lang="en-US" dirty="0"/>
          </a:p>
          <a:p>
            <a:r>
              <a:rPr lang="en-US" dirty="0" smtClean="0"/>
              <a:t>Robert S. Warren, Jr.</a:t>
            </a:r>
          </a:p>
          <a:p>
            <a:r>
              <a:rPr lang="en-US" dirty="0" smtClean="0"/>
              <a:t>Katie Wood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20000">
        <p14:vortex dir="r"/>
      </p:transition>
    </mc:Choice>
    <mc:Fallback>
      <p:transition xmlns:p14="http://schemas.microsoft.com/office/powerpoint/2010/main" spd="slow" advTm="20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JavaCalculator</a:t>
            </a:r>
            <a:r>
              <a:rPr lang="en-US" baseline="0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46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r>
              <a:rPr lang="en-US" baseline="0" dirty="0" smtClean="0"/>
              <a:t> XML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82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XML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75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Code Coverage Screenshot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94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98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Acceptance Test HTML</a:t>
            </a:r>
            <a:r>
              <a:rPr lang="en-US" baseline="0" dirty="0" smtClean="0"/>
              <a:t> screenshot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59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to Documents</a:t>
            </a:r>
            <a:endParaRPr lang="en-US" dirty="0"/>
          </a:p>
        </p:txBody>
      </p:sp>
      <p:sp>
        <p:nvSpPr>
          <p:cNvPr id="4" name="Action Button: Custom 3">
            <a:hlinkClick r:id="rId3" action="ppaction://hlinkfile" highlightClick="1"/>
          </p:cNvPr>
          <p:cNvSpPr/>
          <p:nvPr/>
        </p:nvSpPr>
        <p:spPr>
          <a:xfrm>
            <a:off x="1524000" y="1733550"/>
            <a:ext cx="990600" cy="6858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Action Button: Document 4">
            <a:hlinkClick r:id="rId4" action="ppaction://hlinkfile" highlightClick="1"/>
          </p:cNvPr>
          <p:cNvSpPr/>
          <p:nvPr/>
        </p:nvSpPr>
        <p:spPr>
          <a:xfrm>
            <a:off x="2590800" y="2495550"/>
            <a:ext cx="990600" cy="685800"/>
          </a:xfrm>
          <a:prstGeom prst="actionButton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Positional Argument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6" name="Action Button: Document 5">
            <a:hlinkClick r:id="rId5" action="ppaction://hlinkfile" highlightClick="1"/>
          </p:cNvPr>
          <p:cNvSpPr/>
          <p:nvPr/>
        </p:nvSpPr>
        <p:spPr>
          <a:xfrm>
            <a:off x="2590800" y="1733550"/>
            <a:ext cx="990600" cy="685800"/>
          </a:xfrm>
          <a:prstGeom prst="actionButton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Argument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7" name="Action Button: Document 6">
            <a:hlinkClick r:id="rId6" action="ppaction://hlinkfile" highlightClick="1"/>
          </p:cNvPr>
          <p:cNvSpPr/>
          <p:nvPr/>
        </p:nvSpPr>
        <p:spPr>
          <a:xfrm>
            <a:off x="3657600" y="1733550"/>
            <a:ext cx="990600" cy="685800"/>
          </a:xfrm>
          <a:prstGeom prst="actionButton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Argument Parser</a:t>
            </a:r>
          </a:p>
        </p:txBody>
      </p:sp>
      <p:sp>
        <p:nvSpPr>
          <p:cNvPr id="8" name="Action Button: Document 7">
            <a:hlinkClick r:id="rId7" action="ppaction://hlinkfile" highlightClick="1"/>
          </p:cNvPr>
          <p:cNvSpPr/>
          <p:nvPr/>
        </p:nvSpPr>
        <p:spPr>
          <a:xfrm>
            <a:off x="3657600" y="2495550"/>
            <a:ext cx="990600" cy="685800"/>
          </a:xfrm>
          <a:prstGeom prst="actionButton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XML Reader</a:t>
            </a:r>
          </a:p>
        </p:txBody>
      </p:sp>
      <p:sp>
        <p:nvSpPr>
          <p:cNvPr id="9" name="Action Button: Document 8">
            <a:hlinkClick r:id="rId8" action="ppaction://hlinkfile" highlightClick="1"/>
          </p:cNvPr>
          <p:cNvSpPr/>
          <p:nvPr/>
        </p:nvSpPr>
        <p:spPr>
          <a:xfrm>
            <a:off x="2590800" y="3257550"/>
            <a:ext cx="990600" cy="685800"/>
          </a:xfrm>
          <a:prstGeom prst="actionButton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Named Argument</a:t>
            </a:r>
          </a:p>
        </p:txBody>
      </p:sp>
      <p:sp>
        <p:nvSpPr>
          <p:cNvPr id="10" name="Action Button: Document 9">
            <a:hlinkClick r:id="rId9" action="ppaction://hlinkfile" highlightClick="1"/>
          </p:cNvPr>
          <p:cNvSpPr/>
          <p:nvPr/>
        </p:nvSpPr>
        <p:spPr>
          <a:xfrm>
            <a:off x="3657600" y="3257550"/>
            <a:ext cx="990600" cy="685800"/>
          </a:xfrm>
          <a:prstGeom prst="actionButton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Help Exception</a:t>
            </a:r>
          </a:p>
        </p:txBody>
      </p:sp>
    </p:spTree>
    <p:extLst>
      <p:ext uri="{BB962C8B-B14F-4D97-AF65-F5344CB8AC3E}">
        <p14:creationId xmlns:p14="http://schemas.microsoft.com/office/powerpoint/2010/main" val="1789444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2d2_projec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6200" y="2190750"/>
            <a:ext cx="2971800" cy="3000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599004" y="1428750"/>
            <a:ext cx="6566301" cy="3378920"/>
          </a:xfrm>
          <a:custGeom>
            <a:avLst/>
            <a:gdLst>
              <a:gd name="connsiteX0" fmla="*/ 302406 w 7545029"/>
              <a:gd name="connsiteY0" fmla="*/ 1602531 h 4490109"/>
              <a:gd name="connsiteX1" fmla="*/ 1678353 w 7545029"/>
              <a:gd name="connsiteY1" fmla="*/ 30236 h 4490109"/>
              <a:gd name="connsiteX2" fmla="*/ 7545029 w 7545029"/>
              <a:gd name="connsiteY2" fmla="*/ 0 h 4490109"/>
              <a:gd name="connsiteX3" fmla="*/ 7529909 w 7545029"/>
              <a:gd name="connsiteY3" fmla="*/ 4490109 h 4490109"/>
              <a:gd name="connsiteX4" fmla="*/ 1663233 w 7545029"/>
              <a:gd name="connsiteY4" fmla="*/ 4429637 h 4490109"/>
              <a:gd name="connsiteX5" fmla="*/ 120963 w 7545029"/>
              <a:gd name="connsiteY5" fmla="*/ 1950249 h 4490109"/>
              <a:gd name="connsiteX6" fmla="*/ 0 w 7545029"/>
              <a:gd name="connsiteY6" fmla="*/ 1678122 h 4490109"/>
              <a:gd name="connsiteX7" fmla="*/ 1375947 w 7545029"/>
              <a:gd name="connsiteY7" fmla="*/ 45354 h 4490109"/>
              <a:gd name="connsiteX8" fmla="*/ 347767 w 7545029"/>
              <a:gd name="connsiteY8" fmla="*/ 1572294 h 4490109"/>
              <a:gd name="connsiteX0" fmla="*/ 302406 w 7545029"/>
              <a:gd name="connsiteY0" fmla="*/ 1602531 h 4490109"/>
              <a:gd name="connsiteX1" fmla="*/ 1678353 w 7545029"/>
              <a:gd name="connsiteY1" fmla="*/ 30236 h 4490109"/>
              <a:gd name="connsiteX2" fmla="*/ 7545029 w 7545029"/>
              <a:gd name="connsiteY2" fmla="*/ 0 h 4490109"/>
              <a:gd name="connsiteX3" fmla="*/ 7529909 w 7545029"/>
              <a:gd name="connsiteY3" fmla="*/ 4490109 h 4490109"/>
              <a:gd name="connsiteX4" fmla="*/ 1663233 w 7545029"/>
              <a:gd name="connsiteY4" fmla="*/ 4429637 h 4490109"/>
              <a:gd name="connsiteX5" fmla="*/ 120963 w 7545029"/>
              <a:gd name="connsiteY5" fmla="*/ 1950249 h 4490109"/>
              <a:gd name="connsiteX6" fmla="*/ 0 w 7545029"/>
              <a:gd name="connsiteY6" fmla="*/ 1678122 h 4490109"/>
              <a:gd name="connsiteX7" fmla="*/ 1375947 w 7545029"/>
              <a:gd name="connsiteY7" fmla="*/ 45354 h 4490109"/>
              <a:gd name="connsiteX0" fmla="*/ 302406 w 7545029"/>
              <a:gd name="connsiteY0" fmla="*/ 1617649 h 4505227"/>
              <a:gd name="connsiteX1" fmla="*/ 1678353 w 7545029"/>
              <a:gd name="connsiteY1" fmla="*/ 45354 h 4505227"/>
              <a:gd name="connsiteX2" fmla="*/ 7545029 w 7545029"/>
              <a:gd name="connsiteY2" fmla="*/ 15118 h 4505227"/>
              <a:gd name="connsiteX3" fmla="*/ 7529909 w 7545029"/>
              <a:gd name="connsiteY3" fmla="*/ 4505227 h 4505227"/>
              <a:gd name="connsiteX4" fmla="*/ 1663233 w 7545029"/>
              <a:gd name="connsiteY4" fmla="*/ 4444755 h 4505227"/>
              <a:gd name="connsiteX5" fmla="*/ 120963 w 7545029"/>
              <a:gd name="connsiteY5" fmla="*/ 1965367 h 4505227"/>
              <a:gd name="connsiteX6" fmla="*/ 0 w 7545029"/>
              <a:gd name="connsiteY6" fmla="*/ 1693240 h 4505227"/>
              <a:gd name="connsiteX7" fmla="*/ 1723714 w 7545029"/>
              <a:gd name="connsiteY7" fmla="*/ 0 h 4505227"/>
              <a:gd name="connsiteX0" fmla="*/ 1678353 w 7545029"/>
              <a:gd name="connsiteY0" fmla="*/ 45354 h 4505227"/>
              <a:gd name="connsiteX1" fmla="*/ 7545029 w 7545029"/>
              <a:gd name="connsiteY1" fmla="*/ 15118 h 4505227"/>
              <a:gd name="connsiteX2" fmla="*/ 7529909 w 7545029"/>
              <a:gd name="connsiteY2" fmla="*/ 4505227 h 4505227"/>
              <a:gd name="connsiteX3" fmla="*/ 1663233 w 7545029"/>
              <a:gd name="connsiteY3" fmla="*/ 4444755 h 4505227"/>
              <a:gd name="connsiteX4" fmla="*/ 120963 w 7545029"/>
              <a:gd name="connsiteY4" fmla="*/ 1965367 h 4505227"/>
              <a:gd name="connsiteX5" fmla="*/ 0 w 7545029"/>
              <a:gd name="connsiteY5" fmla="*/ 1693240 h 4505227"/>
              <a:gd name="connsiteX6" fmla="*/ 1723714 w 7545029"/>
              <a:gd name="connsiteY6" fmla="*/ 0 h 4505227"/>
              <a:gd name="connsiteX0" fmla="*/ 1678353 w 7545029"/>
              <a:gd name="connsiteY0" fmla="*/ 45354 h 4505227"/>
              <a:gd name="connsiteX1" fmla="*/ 7545029 w 7545029"/>
              <a:gd name="connsiteY1" fmla="*/ 15118 h 4505227"/>
              <a:gd name="connsiteX2" fmla="*/ 7529909 w 7545029"/>
              <a:gd name="connsiteY2" fmla="*/ 4505227 h 4505227"/>
              <a:gd name="connsiteX3" fmla="*/ 1663233 w 7545029"/>
              <a:gd name="connsiteY3" fmla="*/ 4444755 h 4505227"/>
              <a:gd name="connsiteX4" fmla="*/ 120963 w 7545029"/>
              <a:gd name="connsiteY4" fmla="*/ 1965367 h 4505227"/>
              <a:gd name="connsiteX5" fmla="*/ 0 w 7545029"/>
              <a:gd name="connsiteY5" fmla="*/ 1693240 h 4505227"/>
              <a:gd name="connsiteX6" fmla="*/ 1723714 w 7545029"/>
              <a:gd name="connsiteY6" fmla="*/ 0 h 4505227"/>
              <a:gd name="connsiteX7" fmla="*/ 1678353 w 7545029"/>
              <a:gd name="connsiteY7" fmla="*/ 45354 h 4505227"/>
              <a:gd name="connsiteX0" fmla="*/ 1678353 w 7529909"/>
              <a:gd name="connsiteY0" fmla="*/ 45354 h 4505227"/>
              <a:gd name="connsiteX1" fmla="*/ 5473549 w 7529909"/>
              <a:gd name="connsiteY1" fmla="*/ 30236 h 4505227"/>
              <a:gd name="connsiteX2" fmla="*/ 7529909 w 7529909"/>
              <a:gd name="connsiteY2" fmla="*/ 4505227 h 4505227"/>
              <a:gd name="connsiteX3" fmla="*/ 1663233 w 7529909"/>
              <a:gd name="connsiteY3" fmla="*/ 4444755 h 4505227"/>
              <a:gd name="connsiteX4" fmla="*/ 120963 w 7529909"/>
              <a:gd name="connsiteY4" fmla="*/ 1965367 h 4505227"/>
              <a:gd name="connsiteX5" fmla="*/ 0 w 7529909"/>
              <a:gd name="connsiteY5" fmla="*/ 1693240 h 4505227"/>
              <a:gd name="connsiteX6" fmla="*/ 1723714 w 7529909"/>
              <a:gd name="connsiteY6" fmla="*/ 0 h 4505227"/>
              <a:gd name="connsiteX7" fmla="*/ 1678353 w 7529909"/>
              <a:gd name="connsiteY7" fmla="*/ 45354 h 4505227"/>
              <a:gd name="connsiteX0" fmla="*/ 1678353 w 6093481"/>
              <a:gd name="connsiteY0" fmla="*/ 45354 h 4505227"/>
              <a:gd name="connsiteX1" fmla="*/ 5473549 w 6093481"/>
              <a:gd name="connsiteY1" fmla="*/ 30236 h 4505227"/>
              <a:gd name="connsiteX2" fmla="*/ 6093481 w 6093481"/>
              <a:gd name="connsiteY2" fmla="*/ 4505227 h 4505227"/>
              <a:gd name="connsiteX3" fmla="*/ 1663233 w 6093481"/>
              <a:gd name="connsiteY3" fmla="*/ 4444755 h 4505227"/>
              <a:gd name="connsiteX4" fmla="*/ 120963 w 6093481"/>
              <a:gd name="connsiteY4" fmla="*/ 1965367 h 4505227"/>
              <a:gd name="connsiteX5" fmla="*/ 0 w 6093481"/>
              <a:gd name="connsiteY5" fmla="*/ 1693240 h 4505227"/>
              <a:gd name="connsiteX6" fmla="*/ 1723714 w 6093481"/>
              <a:gd name="connsiteY6" fmla="*/ 0 h 4505227"/>
              <a:gd name="connsiteX7" fmla="*/ 1678353 w 6093481"/>
              <a:gd name="connsiteY7" fmla="*/ 45354 h 4505227"/>
              <a:gd name="connsiteX0" fmla="*/ 1678353 w 6093481"/>
              <a:gd name="connsiteY0" fmla="*/ 45354 h 4505227"/>
              <a:gd name="connsiteX1" fmla="*/ 5942278 w 6093481"/>
              <a:gd name="connsiteY1" fmla="*/ 30236 h 4505227"/>
              <a:gd name="connsiteX2" fmla="*/ 6093481 w 6093481"/>
              <a:gd name="connsiteY2" fmla="*/ 4505227 h 4505227"/>
              <a:gd name="connsiteX3" fmla="*/ 1663233 w 6093481"/>
              <a:gd name="connsiteY3" fmla="*/ 4444755 h 4505227"/>
              <a:gd name="connsiteX4" fmla="*/ 120963 w 6093481"/>
              <a:gd name="connsiteY4" fmla="*/ 1965367 h 4505227"/>
              <a:gd name="connsiteX5" fmla="*/ 0 w 6093481"/>
              <a:gd name="connsiteY5" fmla="*/ 1693240 h 4505227"/>
              <a:gd name="connsiteX6" fmla="*/ 1723714 w 6093481"/>
              <a:gd name="connsiteY6" fmla="*/ 0 h 4505227"/>
              <a:gd name="connsiteX7" fmla="*/ 1678353 w 6093481"/>
              <a:gd name="connsiteY7" fmla="*/ 45354 h 4505227"/>
              <a:gd name="connsiteX0" fmla="*/ 1678353 w 6093481"/>
              <a:gd name="connsiteY0" fmla="*/ 45354 h 4505227"/>
              <a:gd name="connsiteX1" fmla="*/ 5942278 w 6093481"/>
              <a:gd name="connsiteY1" fmla="*/ 30236 h 4505227"/>
              <a:gd name="connsiteX2" fmla="*/ 5628499 w 6093481"/>
              <a:gd name="connsiteY2" fmla="*/ 619742 h 4505227"/>
              <a:gd name="connsiteX3" fmla="*/ 6093481 w 6093481"/>
              <a:gd name="connsiteY3" fmla="*/ 4505227 h 4505227"/>
              <a:gd name="connsiteX4" fmla="*/ 1663233 w 6093481"/>
              <a:gd name="connsiteY4" fmla="*/ 4444755 h 4505227"/>
              <a:gd name="connsiteX5" fmla="*/ 120963 w 6093481"/>
              <a:gd name="connsiteY5" fmla="*/ 1965367 h 4505227"/>
              <a:gd name="connsiteX6" fmla="*/ 0 w 6093481"/>
              <a:gd name="connsiteY6" fmla="*/ 1693240 h 4505227"/>
              <a:gd name="connsiteX7" fmla="*/ 1723714 w 6093481"/>
              <a:gd name="connsiteY7" fmla="*/ 0 h 4505227"/>
              <a:gd name="connsiteX8" fmla="*/ 1678353 w 6093481"/>
              <a:gd name="connsiteY8" fmla="*/ 45354 h 4505227"/>
              <a:gd name="connsiteX0" fmla="*/ 1678353 w 6566301"/>
              <a:gd name="connsiteY0" fmla="*/ 45354 h 4505227"/>
              <a:gd name="connsiteX1" fmla="*/ 5942278 w 6566301"/>
              <a:gd name="connsiteY1" fmla="*/ 30236 h 4505227"/>
              <a:gd name="connsiteX2" fmla="*/ 6093481 w 6566301"/>
              <a:gd name="connsiteY2" fmla="*/ 4505227 h 4505227"/>
              <a:gd name="connsiteX3" fmla="*/ 1663233 w 6566301"/>
              <a:gd name="connsiteY3" fmla="*/ 4444755 h 4505227"/>
              <a:gd name="connsiteX4" fmla="*/ 120963 w 6566301"/>
              <a:gd name="connsiteY4" fmla="*/ 1965367 h 4505227"/>
              <a:gd name="connsiteX5" fmla="*/ 0 w 6566301"/>
              <a:gd name="connsiteY5" fmla="*/ 1693240 h 4505227"/>
              <a:gd name="connsiteX6" fmla="*/ 1723714 w 6566301"/>
              <a:gd name="connsiteY6" fmla="*/ 0 h 4505227"/>
              <a:gd name="connsiteX7" fmla="*/ 1678353 w 6566301"/>
              <a:gd name="connsiteY7" fmla="*/ 45354 h 450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66301" h="4505227">
                <a:moveTo>
                  <a:pt x="1678353" y="45354"/>
                </a:moveTo>
                <a:lnTo>
                  <a:pt x="5942278" y="30236"/>
                </a:lnTo>
                <a:cubicBezTo>
                  <a:pt x="6678133" y="773548"/>
                  <a:pt x="6806655" y="3769474"/>
                  <a:pt x="6093481" y="4505227"/>
                </a:cubicBezTo>
                <a:lnTo>
                  <a:pt x="1663233" y="4444755"/>
                </a:lnTo>
                <a:lnTo>
                  <a:pt x="120963" y="1965367"/>
                </a:lnTo>
                <a:lnTo>
                  <a:pt x="0" y="1693240"/>
                </a:lnTo>
                <a:lnTo>
                  <a:pt x="1723714" y="0"/>
                </a:lnTo>
                <a:lnTo>
                  <a:pt x="1678353" y="45354"/>
                </a:lnTo>
                <a:close/>
              </a:path>
            </a:pathLst>
          </a:custGeom>
          <a:gradFill flip="none" rotWithShape="1">
            <a:gsLst>
              <a:gs pos="45000">
                <a:srgbClr val="63F7FF">
                  <a:alpha val="55000"/>
                </a:srgbClr>
              </a:gs>
              <a:gs pos="100000">
                <a:srgbClr val="FFFFFF">
                  <a:alpha val="14000"/>
                </a:srgbClr>
              </a:gs>
            </a:gsLst>
            <a:lin ang="20400000" scaled="0"/>
            <a:tileRect/>
          </a:gradFill>
          <a:ln>
            <a:solidFill>
              <a:srgbClr val="3366FF">
                <a:alpha val="46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124200" y="1428750"/>
            <a:ext cx="5638800" cy="3352800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 smtClean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Features </a:t>
            </a:r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1-4</a:t>
            </a:r>
          </a:p>
          <a:p>
            <a:r>
              <a:rPr lang="en-US" b="1" dirty="0" smtClean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Features </a:t>
            </a:r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5-8</a:t>
            </a:r>
          </a:p>
          <a:p>
            <a:r>
              <a:rPr lang="en-US" b="1" dirty="0" smtClean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Features </a:t>
            </a:r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9-12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API Description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API HOME Screenshot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Hyperlink Screenshot 1 API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Hyperlink Screenshot 2 API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Basic </a:t>
            </a:r>
            <a:r>
              <a:rPr lang="en-US" b="1" dirty="0" err="1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JavaCalculator</a:t>
            </a:r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Demo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Reading XML Demo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Writing XML Demo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Java Code Coverage Screenshot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Acceptance Test 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Acceptance Test HTML </a:t>
            </a:r>
            <a:r>
              <a:rPr lang="en-US" b="1" dirty="0" smtClean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screenshot</a:t>
            </a:r>
          </a:p>
          <a:p>
            <a:r>
              <a:rPr lang="en-US" b="1" dirty="0" smtClean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Links To Documents</a:t>
            </a:r>
            <a:endParaRPr lang="en-US" b="1" dirty="0">
              <a:solidFill>
                <a:srgbClr val="0000B9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endParaRPr lang="en-US" dirty="0">
              <a:solidFill>
                <a:srgbClr val="0000FF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Action Button: Custom 3">
            <a:hlinkClick r:id="rId4" action="ppaction://hlinksldjump" highlightClick="1"/>
          </p:cNvPr>
          <p:cNvSpPr/>
          <p:nvPr/>
        </p:nvSpPr>
        <p:spPr>
          <a:xfrm flipV="1">
            <a:off x="3352800" y="15049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rId5" action="ppaction://hlinksldjump" highlightClick="1"/>
          </p:cNvPr>
          <p:cNvSpPr/>
          <p:nvPr/>
        </p:nvSpPr>
        <p:spPr>
          <a:xfrm flipV="1">
            <a:off x="3352800" y="17335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Custom 7">
            <a:hlinkClick r:id="rId6" action="ppaction://hlinksldjump" highlightClick="1"/>
          </p:cNvPr>
          <p:cNvSpPr/>
          <p:nvPr/>
        </p:nvSpPr>
        <p:spPr>
          <a:xfrm flipV="1">
            <a:off x="3352800" y="19621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Custom 8">
            <a:hlinkClick r:id="rId7" action="ppaction://hlinksldjump" highlightClick="1"/>
          </p:cNvPr>
          <p:cNvSpPr/>
          <p:nvPr/>
        </p:nvSpPr>
        <p:spPr>
          <a:xfrm flipV="1">
            <a:off x="3352800" y="21907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Custom 9">
            <a:hlinkClick r:id="rId8" action="ppaction://hlinksldjump" highlightClick="1"/>
          </p:cNvPr>
          <p:cNvSpPr/>
          <p:nvPr/>
        </p:nvSpPr>
        <p:spPr>
          <a:xfrm flipV="1">
            <a:off x="3352800" y="24193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Custom 10">
            <a:hlinkClick r:id="rId9" action="ppaction://hlinksldjump" highlightClick="1"/>
          </p:cNvPr>
          <p:cNvSpPr/>
          <p:nvPr/>
        </p:nvSpPr>
        <p:spPr>
          <a:xfrm flipV="1">
            <a:off x="3352800" y="28765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Custom 11">
            <a:hlinkClick r:id="rId8" action="ppaction://hlinksldjump" highlightClick="1"/>
          </p:cNvPr>
          <p:cNvSpPr/>
          <p:nvPr/>
        </p:nvSpPr>
        <p:spPr>
          <a:xfrm flipV="1">
            <a:off x="3352800" y="26479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Custom 12">
            <a:hlinkClick r:id="rId10" action="ppaction://hlinksldjump" highlightClick="1"/>
          </p:cNvPr>
          <p:cNvSpPr/>
          <p:nvPr/>
        </p:nvSpPr>
        <p:spPr>
          <a:xfrm flipV="1">
            <a:off x="3352800" y="31813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Custom 13">
            <a:hlinkClick r:id="rId11" action="ppaction://hlinksldjump" highlightClick="1"/>
          </p:cNvPr>
          <p:cNvSpPr/>
          <p:nvPr/>
        </p:nvSpPr>
        <p:spPr>
          <a:xfrm flipV="1">
            <a:off x="3352800" y="34099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ction Button: Custom 14">
            <a:hlinkClick r:id="rId12" action="ppaction://hlinksldjump" highlightClick="1"/>
          </p:cNvPr>
          <p:cNvSpPr/>
          <p:nvPr/>
        </p:nvSpPr>
        <p:spPr>
          <a:xfrm flipV="1">
            <a:off x="3352800" y="36385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ction Button: Custom 15">
            <a:hlinkClick r:id="rId13" action="ppaction://hlinksldjump" highlightClick="1"/>
          </p:cNvPr>
          <p:cNvSpPr/>
          <p:nvPr/>
        </p:nvSpPr>
        <p:spPr>
          <a:xfrm flipV="1">
            <a:off x="3352800" y="40957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ction Button: Custom 16">
            <a:hlinkClick r:id="rId14" action="ppaction://hlinksldjump" highlightClick="1"/>
          </p:cNvPr>
          <p:cNvSpPr/>
          <p:nvPr/>
        </p:nvSpPr>
        <p:spPr>
          <a:xfrm flipV="1">
            <a:off x="3352800" y="38671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ction Button: Custom 17">
            <a:hlinkClick r:id="rId15" action="ppaction://hlinksldjump" highlightClick="1"/>
          </p:cNvPr>
          <p:cNvSpPr/>
          <p:nvPr/>
        </p:nvSpPr>
        <p:spPr>
          <a:xfrm flipV="1">
            <a:off x="3352800" y="43243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ction Button: Custom 19">
            <a:hlinkClick r:id="rId16" action="ppaction://hlinksldjump" highlightClick="1"/>
          </p:cNvPr>
          <p:cNvSpPr/>
          <p:nvPr/>
        </p:nvSpPr>
        <p:spPr>
          <a:xfrm flipV="1">
            <a:off x="3352800" y="45529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52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1-4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Feature 1: </a:t>
            </a:r>
            <a:r>
              <a:rPr lang="en-US" dirty="0" smtClean="0"/>
              <a:t>Allow </a:t>
            </a:r>
            <a:r>
              <a:rPr lang="en-US" dirty="0"/>
              <a:t>only string-valued positional arguments and retrieve them from the command-line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Feature 2</a:t>
            </a:r>
            <a:r>
              <a:rPr lang="en-US" dirty="0"/>
              <a:t>: </a:t>
            </a:r>
            <a:r>
              <a:rPr lang="en-US" dirty="0" smtClean="0"/>
              <a:t>Allow </a:t>
            </a:r>
            <a:r>
              <a:rPr lang="en-US" dirty="0"/>
              <a:t>the inclusion of additional descriptive information on the program and each argument and provide named "-h" argument that shows usage and help information by default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Feature 3</a:t>
            </a:r>
            <a:r>
              <a:rPr lang="en-US" dirty="0"/>
              <a:t>: </a:t>
            </a:r>
            <a:r>
              <a:rPr lang="en-US" dirty="0" smtClean="0"/>
              <a:t>Allow </a:t>
            </a:r>
            <a:r>
              <a:rPr lang="en-US" dirty="0" err="1"/>
              <a:t>datatype</a:t>
            </a:r>
            <a:r>
              <a:rPr lang="en-US" dirty="0"/>
              <a:t> information to be added to arguments so that non-string arguments can be used. </a:t>
            </a:r>
            <a:endParaRPr lang="en-US" dirty="0" smtClean="0"/>
          </a:p>
          <a:p>
            <a:r>
              <a:rPr lang="en-US" dirty="0" smtClean="0"/>
              <a:t>Feature </a:t>
            </a:r>
            <a:r>
              <a:rPr lang="en-US" dirty="0"/>
              <a:t>4: </a:t>
            </a:r>
            <a:r>
              <a:rPr lang="en-US" dirty="0" smtClean="0"/>
              <a:t>Allow </a:t>
            </a:r>
            <a:r>
              <a:rPr lang="en-US" dirty="0"/>
              <a:t>named arguments with single values, which may have help and </a:t>
            </a:r>
            <a:r>
              <a:rPr lang="en-US" dirty="0" err="1"/>
              <a:t>datatype</a:t>
            </a:r>
            <a:r>
              <a:rPr lang="en-US" dirty="0"/>
              <a:t> information, after all positional arguments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2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</a:t>
            </a:r>
            <a:r>
              <a:rPr lang="en-US" dirty="0" smtClean="0"/>
              <a:t>5-8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Feature </a:t>
            </a:r>
            <a:r>
              <a:rPr lang="en-US" dirty="0" smtClean="0"/>
              <a:t>5</a:t>
            </a:r>
            <a:r>
              <a:rPr lang="en-US" dirty="0"/>
              <a:t>: </a:t>
            </a:r>
            <a:r>
              <a:rPr lang="en-US" dirty="0" smtClean="0"/>
              <a:t>Allow </a:t>
            </a:r>
            <a:r>
              <a:rPr lang="en-US" dirty="0"/>
              <a:t>named arguments to be mixed with positional arguments in any order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Feature </a:t>
            </a:r>
            <a:r>
              <a:rPr lang="en-US" dirty="0" smtClean="0"/>
              <a:t>6</a:t>
            </a:r>
            <a:r>
              <a:rPr lang="en-US" dirty="0"/>
              <a:t>: </a:t>
            </a:r>
            <a:r>
              <a:rPr lang="en-US" dirty="0" smtClean="0"/>
              <a:t>Allow </a:t>
            </a:r>
            <a:r>
              <a:rPr lang="en-US" dirty="0"/>
              <a:t>named arguments to serve as flags (true if present)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Feature 7: </a:t>
            </a:r>
            <a:r>
              <a:rPr lang="en-US" dirty="0" smtClean="0"/>
              <a:t>Allow </a:t>
            </a:r>
            <a:r>
              <a:rPr lang="en-US" dirty="0"/>
              <a:t>short-form names for named arguments, in addition to long-form names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Feature </a:t>
            </a:r>
            <a:r>
              <a:rPr lang="en-US" dirty="0"/>
              <a:t>8</a:t>
            </a:r>
            <a:r>
              <a:rPr lang="en-US" dirty="0" smtClean="0"/>
              <a:t>: </a:t>
            </a:r>
            <a:r>
              <a:rPr lang="en-US" dirty="0"/>
              <a:t>Throw exceptions if a specified argument does not exist or has the wrong </a:t>
            </a:r>
            <a:r>
              <a:rPr lang="en-US" dirty="0" err="1"/>
              <a:t>datatype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2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</a:t>
            </a:r>
            <a:r>
              <a:rPr lang="en-US" dirty="0" smtClean="0"/>
              <a:t>9-12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Feature </a:t>
            </a:r>
            <a:r>
              <a:rPr lang="en-US" dirty="0" smtClean="0"/>
              <a:t>9</a:t>
            </a:r>
            <a:r>
              <a:rPr lang="en-US" dirty="0"/>
              <a:t>: </a:t>
            </a:r>
            <a:r>
              <a:rPr lang="en-US" dirty="0" smtClean="0"/>
              <a:t>Allow </a:t>
            </a:r>
            <a:r>
              <a:rPr lang="en-US" dirty="0"/>
              <a:t>argument information to be loaded from an XML file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Feature </a:t>
            </a:r>
            <a:r>
              <a:rPr lang="en-US" dirty="0" smtClean="0"/>
              <a:t>10</a:t>
            </a:r>
            <a:r>
              <a:rPr lang="en-US" dirty="0"/>
              <a:t>: </a:t>
            </a:r>
            <a:r>
              <a:rPr lang="en-US" dirty="0" smtClean="0"/>
              <a:t>Allow </a:t>
            </a:r>
            <a:r>
              <a:rPr lang="en-US" dirty="0"/>
              <a:t>argument information to be saved to an XML file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Feature 11: </a:t>
            </a:r>
            <a:r>
              <a:rPr lang="en-US" dirty="0" smtClean="0"/>
              <a:t> </a:t>
            </a:r>
            <a:r>
              <a:rPr lang="en-US" dirty="0"/>
              <a:t>Provide comprehensive documentation on library features, including examples of use</a:t>
            </a:r>
            <a:r>
              <a:rPr lang="en-US" dirty="0" smtClean="0"/>
              <a:t>. (API)</a:t>
            </a:r>
            <a:endParaRPr lang="en-US" dirty="0"/>
          </a:p>
          <a:p>
            <a:r>
              <a:rPr lang="en-US" dirty="0"/>
              <a:t>Feature </a:t>
            </a:r>
            <a:r>
              <a:rPr lang="en-US" dirty="0" smtClean="0"/>
              <a:t>12</a:t>
            </a:r>
            <a:r>
              <a:rPr lang="en-US" dirty="0"/>
              <a:t>: </a:t>
            </a:r>
            <a:r>
              <a:rPr lang="en-US" dirty="0" smtClean="0"/>
              <a:t>Allow </a:t>
            </a:r>
            <a:r>
              <a:rPr lang="en-US" dirty="0"/>
              <a:t>arguments to have a restricted set of possible choices for their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2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This class </a:t>
            </a:r>
            <a:r>
              <a:rPr lang="en-US" dirty="0" smtClean="0"/>
              <a:t>parses </a:t>
            </a:r>
            <a:r>
              <a:rPr lang="en-US" dirty="0"/>
              <a:t>an </a:t>
            </a:r>
            <a:r>
              <a:rPr lang="en-US" dirty="0" smtClean="0"/>
              <a:t>object (argument) and stores the value for user purposes. </a:t>
            </a:r>
          </a:p>
          <a:p>
            <a:pPr marL="0" indent="0">
              <a:buNone/>
            </a:pPr>
            <a:r>
              <a:rPr lang="en-US" dirty="0" err="1" smtClean="0"/>
              <a:t>ArgumentParser</a:t>
            </a:r>
            <a:r>
              <a:rPr lang="en-US" dirty="0" smtClean="0"/>
              <a:t> </a:t>
            </a:r>
            <a:r>
              <a:rPr lang="en-US" dirty="0"/>
              <a:t>provides a way of </a:t>
            </a:r>
            <a:r>
              <a:rPr lang="en-US" dirty="0" smtClean="0"/>
              <a:t>storing arguments with different values. </a:t>
            </a:r>
          </a:p>
          <a:p>
            <a:pPr marL="0" indent="0">
              <a:buNone/>
            </a:pPr>
            <a:r>
              <a:rPr lang="en-US" dirty="0" err="1"/>
              <a:t>ArgumentParser</a:t>
            </a:r>
            <a:r>
              <a:rPr lang="en-US" dirty="0" smtClean="0"/>
              <a:t> can check the type of Object (such as String, integer, float, </a:t>
            </a:r>
            <a:r>
              <a:rPr lang="en-US" dirty="0" err="1" smtClean="0"/>
              <a:t>boolean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err="1" smtClean="0"/>
              <a:t>ArgumentParser</a:t>
            </a:r>
            <a:r>
              <a:rPr lang="en-US" dirty="0" smtClean="0"/>
              <a:t> can implement value sets in the abstract class Argument. </a:t>
            </a:r>
          </a:p>
          <a:p>
            <a:pPr marL="0" indent="0">
              <a:buNone/>
            </a:pPr>
            <a:r>
              <a:rPr lang="en-US" dirty="0" err="1" smtClean="0"/>
              <a:t>NamedArgument</a:t>
            </a:r>
            <a:r>
              <a:rPr lang="en-US" dirty="0" smtClean="0"/>
              <a:t> and </a:t>
            </a:r>
            <a:r>
              <a:rPr lang="en-US" dirty="0" err="1" smtClean="0"/>
              <a:t>PositionalArgument</a:t>
            </a:r>
            <a:r>
              <a:rPr lang="en-US" dirty="0" smtClean="0"/>
              <a:t> are child classes of Argument.</a:t>
            </a:r>
          </a:p>
          <a:p>
            <a:pPr marL="0" indent="0">
              <a:buNone/>
            </a:pPr>
            <a:r>
              <a:rPr lang="en-US" dirty="0" err="1" smtClean="0"/>
              <a:t>ArgumentParser</a:t>
            </a:r>
            <a:r>
              <a:rPr lang="en-US" dirty="0" smtClean="0"/>
              <a:t> can also give a help message and give appropriate error messages for incorrect data.</a:t>
            </a:r>
          </a:p>
        </p:txBody>
      </p:sp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26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Api</a:t>
            </a:r>
            <a:r>
              <a:rPr lang="en-US" dirty="0" smtClean="0"/>
              <a:t> Home </a:t>
            </a:r>
            <a:r>
              <a:rPr lang="en-US" dirty="0" smtClean="0"/>
              <a:t>Screenshot</a:t>
            </a:r>
            <a:endParaRPr lang="en-US" dirty="0"/>
          </a:p>
        </p:txBody>
      </p:sp>
      <p:sp>
        <p:nvSpPr>
          <p:cNvPr id="4" name="Action Button: Custom 3">
            <a:hlinkClick r:id="rId3" action="ppaction://hlinksldjump" highlightClick="1"/>
          </p:cNvPr>
          <p:cNvSpPr/>
          <p:nvPr/>
        </p:nvSpPr>
        <p:spPr>
          <a:xfrm>
            <a:off x="1600200" y="1504950"/>
            <a:ext cx="304800" cy="2286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Action Button: Custom 4">
            <a:hlinkClick r:id="rId4" action="ppaction://hlinksldjump" highlightClick="1"/>
          </p:cNvPr>
          <p:cNvSpPr/>
          <p:nvPr/>
        </p:nvSpPr>
        <p:spPr>
          <a:xfrm>
            <a:off x="1600200" y="1885950"/>
            <a:ext cx="304800" cy="2286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Action Button: Home 5">
            <a:hlinkClick r:id="rId5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2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Hyperlink</a:t>
            </a:r>
            <a:r>
              <a:rPr lang="en-US" baseline="0" dirty="0" smtClean="0"/>
              <a:t> Screenshot 1 </a:t>
            </a:r>
            <a:r>
              <a:rPr lang="en-US" baseline="0" dirty="0" err="1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ction Button: Custom 3">
            <a:hlinkClick r:id="rId3" action="ppaction://hlinksldjump" highlightClick="1"/>
          </p:cNvPr>
          <p:cNvSpPr/>
          <p:nvPr/>
        </p:nvSpPr>
        <p:spPr>
          <a:xfrm>
            <a:off x="152400" y="2266950"/>
            <a:ext cx="990600" cy="1524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API HOME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" name="Action Button: Home 4">
            <a:hlinkClick r:id="rId4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2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Hyperlink Screenshot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ction Button: Custom 3">
            <a:hlinkClick r:id="rId3" action="ppaction://hlinksldjump" highlightClick="1"/>
          </p:cNvPr>
          <p:cNvSpPr/>
          <p:nvPr/>
        </p:nvSpPr>
        <p:spPr>
          <a:xfrm>
            <a:off x="152400" y="2266950"/>
            <a:ext cx="990600" cy="1524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API HOME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" name="Action Button: Home 4">
            <a:hlinkClick r:id="rId4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91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Presentation.potx</Template>
  <TotalTime>0</TotalTime>
  <Words>1011</Words>
  <Application>Microsoft Macintosh PowerPoint</Application>
  <PresentationFormat>On-screen Show (16:9)</PresentationFormat>
  <Paragraphs>125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WidescreenPresentation</vt:lpstr>
      <vt:lpstr>PowerPoint Presentation</vt:lpstr>
      <vt:lpstr>Contents</vt:lpstr>
      <vt:lpstr>Features 1-4</vt:lpstr>
      <vt:lpstr>Features 5-8</vt:lpstr>
      <vt:lpstr>Features 9-12</vt:lpstr>
      <vt:lpstr>Api Description</vt:lpstr>
      <vt:lpstr>Api Home Screenshot</vt:lpstr>
      <vt:lpstr>Hyperlink Screenshot 1 Api</vt:lpstr>
      <vt:lpstr>Hyperlink Screenshot 2 Api</vt:lpstr>
      <vt:lpstr>Basic JavaCalculator Demo</vt:lpstr>
      <vt:lpstr>Reading XML Demo</vt:lpstr>
      <vt:lpstr>Writing XML Demo</vt:lpstr>
      <vt:lpstr>Java Code Coverage Screenshot</vt:lpstr>
      <vt:lpstr>Acceptance Test </vt:lpstr>
      <vt:lpstr>Acceptance Test HTML screenshot</vt:lpstr>
      <vt:lpstr>Links to Documents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2010-04-19T20:53:40Z</dcterms:created>
  <dcterms:modified xsi:type="dcterms:W3CDTF">2015-12-03T23:22:04Z</dcterms:modified>
</cp:coreProperties>
</file>