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5E2"/>
    <a:srgbClr val="F3E7B3"/>
    <a:srgbClr val="ECD9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A1D56-6273-84E2-24C4-9D567DF426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43C4CC-F8BD-22BE-BB19-AE3991B307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D7F2B-41B1-9820-8215-FAD921B89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57FD-0487-4E1C-8CF4-3A6B439CB085}" type="datetimeFigureOut">
              <a:rPr lang="en-GB" smtClean="0"/>
              <a:t>27/03/2025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4B107-6A4E-059E-97B8-856B7D73E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EF-1246-8F76-C7CC-D8BAFA61A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95CE5-6B14-4FDF-925B-F3053C6929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305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E09CC-99D9-93D4-BEFF-4F7CBD7B8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321C6F-2CF5-72A2-93B7-8C19C8E85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A2360-1D95-5921-8DEA-C6722975C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57FD-0487-4E1C-8CF4-3A6B439CB085}" type="datetimeFigureOut">
              <a:rPr lang="en-GB" smtClean="0"/>
              <a:t>27/03/2025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6408F-3D9C-244C-F8A8-5BA85B632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B28AC-F22B-AD72-CBCC-A5F663736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95CE5-6B14-4FDF-925B-F3053C6929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251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C827B6-F441-BB0E-84E4-B2BEB8B62F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5F7EE0-05A3-B8C8-1006-F386C1BBDF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1A241-C884-EB2E-250E-C133091BA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57FD-0487-4E1C-8CF4-3A6B439CB085}" type="datetimeFigureOut">
              <a:rPr lang="en-GB" smtClean="0"/>
              <a:t>27/03/2025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A71C6-F0C8-34F1-B548-FE61C4B46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D92B6-F451-37FD-14F6-3353C1C0C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95CE5-6B14-4FDF-925B-F3053C6929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075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E535F-C048-7D2F-D311-38724DC90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D82E3-2879-103D-77E8-2270D4C63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45625-1075-505F-5AC3-10F8C0E45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57FD-0487-4E1C-8CF4-3A6B439CB085}" type="datetimeFigureOut">
              <a:rPr lang="en-GB" smtClean="0"/>
              <a:t>27/03/2025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EB90F-2973-6F87-6705-0786B6B91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B259C-5211-5339-32F8-391FC4E62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95CE5-6B14-4FDF-925B-F3053C6929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820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96756-5B8A-DD92-84DF-ADD26F55A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9178F-EB83-B7E4-B323-4D5B2D8E1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B25FE-63B8-CDA3-1524-FAA95FDE9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57FD-0487-4E1C-8CF4-3A6B439CB085}" type="datetimeFigureOut">
              <a:rPr lang="en-GB" smtClean="0"/>
              <a:t>27/03/2025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2D728-C5A8-F3CA-2CD3-DAEB291C6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C718F-10E3-06A5-C926-A71B6A19C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95CE5-6B14-4FDF-925B-F3053C6929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1267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7FF3-7DD9-1BDE-A2B9-73033B2DB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16368-FB7D-777A-62BB-89917626F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583A24-BF34-88D7-3AD2-6B1119449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96041-FD64-2314-6184-6B00157A6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57FD-0487-4E1C-8CF4-3A6B439CB085}" type="datetimeFigureOut">
              <a:rPr lang="en-GB" smtClean="0"/>
              <a:t>27/03/2025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20D67-EA5B-C1B6-9388-EBCF70F65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70C4F5-EE77-FCD9-DD04-EAA677AC4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95CE5-6B14-4FDF-925B-F3053C6929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485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A01AC-FDAD-99B6-E8E6-E8354F42F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AF656-73CC-2056-0E9A-2D1125CFE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FB905B-66F2-3137-DAB6-B36275D17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D11489-D088-74FF-4231-FF1AA37B3F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C9D1F7-6202-DB69-41F5-669C806581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DA9D5B-4E39-B995-8F7B-C8905BEF5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57FD-0487-4E1C-8CF4-3A6B439CB085}" type="datetimeFigureOut">
              <a:rPr lang="en-GB" smtClean="0"/>
              <a:t>27/03/2025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7F2A77-8D6A-E450-4B63-6B03CA8D4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272EFE-C543-CD16-52DB-125ABE792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95CE5-6B14-4FDF-925B-F3053C6929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698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AF7B2-1A39-71E6-97F6-66B1C7267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385CCE-F58B-DC94-9974-4E4291225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57FD-0487-4E1C-8CF4-3A6B439CB085}" type="datetimeFigureOut">
              <a:rPr lang="en-GB" smtClean="0"/>
              <a:t>27/03/2025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7E516E-43AF-FB87-5637-E3A12DDAE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325AAD-3E52-CADC-2967-63690DDCB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95CE5-6B14-4FDF-925B-F3053C6929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29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4721A8-E393-4FD3-CBDA-7B5D85E4A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57FD-0487-4E1C-8CF4-3A6B439CB085}" type="datetimeFigureOut">
              <a:rPr lang="en-GB" smtClean="0"/>
              <a:t>27/03/2025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3A8425-C7B6-636F-0977-E1A1B9CF1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D8192-A07B-D81E-019C-E88B7C6AB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95CE5-6B14-4FDF-925B-F3053C6929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083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9D0CB-DF4F-DD37-8F49-4149FB3BC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ED1FC-4A46-CF05-F527-6D9FC3BD0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94C784-01D4-5352-21FF-C8938410C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7D251-0AE6-C6EB-DBD8-921E0428A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57FD-0487-4E1C-8CF4-3A6B439CB085}" type="datetimeFigureOut">
              <a:rPr lang="en-GB" smtClean="0"/>
              <a:t>27/03/2025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9EDF0-4483-0FEC-17A0-2F5258436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EEA11-4B22-F14A-710E-851D83343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95CE5-6B14-4FDF-925B-F3053C6929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510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AC1E7-B075-E4B3-D410-3F4F35004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B79040-E697-9C48-61A0-FE8C59FD3E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14B9BC-D697-F676-EB60-DC1D8053A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33CE0E-B09E-2420-81DD-7321FA923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B57FD-0487-4E1C-8CF4-3A6B439CB085}" type="datetimeFigureOut">
              <a:rPr lang="en-GB" smtClean="0"/>
              <a:t>27/03/2025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A1BC56-7CF2-78E1-024A-ABCCE8199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DAB12D-EC14-6F87-F28C-DE2A62551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95CE5-6B14-4FDF-925B-F3053C6929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18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E2169F-5D85-3823-258D-5AE65AD5A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FD7BA-0091-5301-9BDE-29A675FA3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BA35F-F0A2-38E4-AC6A-66B7064ED9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EB57FD-0487-4E1C-8CF4-3A6B439CB085}" type="datetimeFigureOut">
              <a:rPr lang="en-GB" smtClean="0"/>
              <a:t>27/03/2025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C73B0-CF74-9437-B866-4A878C4FE8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77710-8833-0A5E-3E66-3C9EA97F0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295CE5-6B14-4FDF-925B-F3053C6929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610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B54002-4CD8-9517-2C14-C2BB2C08977E}"/>
              </a:ext>
            </a:extLst>
          </p:cNvPr>
          <p:cNvSpPr txBox="1"/>
          <p:nvPr/>
        </p:nvSpPr>
        <p:spPr>
          <a:xfrm>
            <a:off x="1079972" y="798660"/>
            <a:ext cx="2030300" cy="923330"/>
          </a:xfrm>
          <a:prstGeom prst="rect">
            <a:avLst/>
          </a:prstGeom>
          <a:solidFill>
            <a:srgbClr val="ECD98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Is the response variable continuous?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01CD9-D550-F4C5-EBA3-AE73CFB0A355}"/>
              </a:ext>
            </a:extLst>
          </p:cNvPr>
          <p:cNvSpPr txBox="1"/>
          <p:nvPr/>
        </p:nvSpPr>
        <p:spPr>
          <a:xfrm>
            <a:off x="1470267" y="2749355"/>
            <a:ext cx="2120630" cy="1200329"/>
          </a:xfrm>
          <a:prstGeom prst="rect">
            <a:avLst/>
          </a:prstGeom>
          <a:solidFill>
            <a:srgbClr val="F3E7B3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Are there repeated measures? (i.e. multiple sites or individuals tested)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463473-2B5A-E952-DDE7-10C1940B6C6A}"/>
              </a:ext>
            </a:extLst>
          </p:cNvPr>
          <p:cNvSpPr txBox="1"/>
          <p:nvPr/>
        </p:nvSpPr>
        <p:spPr>
          <a:xfrm>
            <a:off x="4142923" y="667769"/>
            <a:ext cx="2120630" cy="1200329"/>
          </a:xfrm>
          <a:prstGeom prst="rect">
            <a:avLst/>
          </a:prstGeom>
          <a:solidFill>
            <a:srgbClr val="ECD98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Is the response variable binomial? </a:t>
            </a:r>
          </a:p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(i.e. binary or proportion)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422BAF-7F21-5EF7-E021-E508CBA227BC}"/>
              </a:ext>
            </a:extLst>
          </p:cNvPr>
          <p:cNvSpPr txBox="1"/>
          <p:nvPr/>
        </p:nvSpPr>
        <p:spPr>
          <a:xfrm>
            <a:off x="7167961" y="665716"/>
            <a:ext cx="2418945" cy="1200329"/>
          </a:xfrm>
          <a:prstGeom prst="rect">
            <a:avLst/>
          </a:prstGeom>
          <a:solidFill>
            <a:srgbClr val="ECD988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Is the response variable count data? </a:t>
            </a:r>
          </a:p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(i.e. discrete integers with independence)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082536-4C2A-FDFB-EDC5-60B855847D52}"/>
              </a:ext>
            </a:extLst>
          </p:cNvPr>
          <p:cNvSpPr txBox="1"/>
          <p:nvPr/>
        </p:nvSpPr>
        <p:spPr>
          <a:xfrm>
            <a:off x="5757319" y="2752466"/>
            <a:ext cx="2120630" cy="1200329"/>
          </a:xfrm>
          <a:prstGeom prst="rect">
            <a:avLst/>
          </a:prstGeom>
          <a:solidFill>
            <a:srgbClr val="F3E7B3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Are there repeated measures? (i.e. multiple sites or individuals tested)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9D38D8-7231-0FAC-8AEC-4CEF15645FC5}"/>
              </a:ext>
            </a:extLst>
          </p:cNvPr>
          <p:cNvSpPr txBox="1"/>
          <p:nvPr/>
        </p:nvSpPr>
        <p:spPr>
          <a:xfrm>
            <a:off x="653474" y="5029133"/>
            <a:ext cx="1716501" cy="646331"/>
          </a:xfrm>
          <a:prstGeom prst="rect">
            <a:avLst/>
          </a:prstGeom>
          <a:solidFill>
            <a:srgbClr val="FAF5E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Linear Model (LM)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9A1144-FEAC-462C-FC10-D174C35F1DF3}"/>
              </a:ext>
            </a:extLst>
          </p:cNvPr>
          <p:cNvSpPr txBox="1"/>
          <p:nvPr/>
        </p:nvSpPr>
        <p:spPr>
          <a:xfrm>
            <a:off x="4771382" y="5029129"/>
            <a:ext cx="2189254" cy="646331"/>
          </a:xfrm>
          <a:prstGeom prst="rect">
            <a:avLst/>
          </a:prstGeom>
          <a:solidFill>
            <a:srgbClr val="FAF5E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Generalised Linear Model (GLM)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D90850-C2C6-4047-F3D8-4C0550B3AC3B}"/>
              </a:ext>
            </a:extLst>
          </p:cNvPr>
          <p:cNvSpPr txBox="1"/>
          <p:nvPr/>
        </p:nvSpPr>
        <p:spPr>
          <a:xfrm>
            <a:off x="2600462" y="5035355"/>
            <a:ext cx="1980870" cy="646331"/>
          </a:xfrm>
          <a:prstGeom prst="rect">
            <a:avLst/>
          </a:prstGeom>
          <a:solidFill>
            <a:srgbClr val="FAF5E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Linear Mixed Model (LMM)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17A1CC-DCE0-9C8C-D1B0-0F338B73A899}"/>
              </a:ext>
            </a:extLst>
          </p:cNvPr>
          <p:cNvSpPr txBox="1"/>
          <p:nvPr/>
        </p:nvSpPr>
        <p:spPr>
          <a:xfrm>
            <a:off x="7209785" y="5022913"/>
            <a:ext cx="2568698" cy="646331"/>
          </a:xfrm>
          <a:prstGeom prst="rect">
            <a:avLst/>
          </a:prstGeom>
          <a:solidFill>
            <a:srgbClr val="FAF5E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Generalised Linear Mixed Model (GLMM)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441AAF-EDBC-7E44-4093-76C9C63AC8E2}"/>
              </a:ext>
            </a:extLst>
          </p:cNvPr>
          <p:cNvSpPr txBox="1"/>
          <p:nvPr/>
        </p:nvSpPr>
        <p:spPr>
          <a:xfrm>
            <a:off x="1296955" y="5719665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Distribution type: Gaussian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671F3B-6AA5-6A57-352F-0B06D491D393}"/>
              </a:ext>
            </a:extLst>
          </p:cNvPr>
          <p:cNvSpPr txBox="1"/>
          <p:nvPr/>
        </p:nvSpPr>
        <p:spPr>
          <a:xfrm>
            <a:off x="5078963" y="5710331"/>
            <a:ext cx="4788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Distribution type: Binomial or Poisson (count)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BD3CC6-AC5C-7944-66A2-B4AC7947DBB2}"/>
              </a:ext>
            </a:extLst>
          </p:cNvPr>
          <p:cNvSpPr txBox="1"/>
          <p:nvPr/>
        </p:nvSpPr>
        <p:spPr>
          <a:xfrm>
            <a:off x="982824" y="68424"/>
            <a:ext cx="8488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Choosing the most appropriate regression model for the data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BFD47D2-BAAA-BF7F-98AC-F59BD65402E7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2095122" y="1721990"/>
            <a:ext cx="435460" cy="1027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1422016-A23C-6597-4E4E-9879264CD86B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1511725" y="3949684"/>
            <a:ext cx="1018857" cy="10794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D2B571C-06D6-8414-8F24-4C78E77EC5F6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2530582" y="3949684"/>
            <a:ext cx="1060315" cy="10856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E08EFF7-BF3A-A59A-1132-C0BE83CA2832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5203238" y="1868098"/>
            <a:ext cx="1614396" cy="8843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E9759C4-88B8-5741-877A-8EB3445A7813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6817634" y="1866045"/>
            <a:ext cx="1559800" cy="8864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F79EA6E-DF62-6DAE-5B71-C648CBA226AA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6251578" y="1253347"/>
            <a:ext cx="916383" cy="1253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54F9EA5-7558-3D26-E1CE-CB1FC3466CBC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5866009" y="3952795"/>
            <a:ext cx="951625" cy="10763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A734E64-7608-ED42-E1EE-F920F1994B4E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6817634" y="3952795"/>
            <a:ext cx="1676500" cy="10701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D8B9986-6FDB-D30F-9C9A-92740395EBFB}"/>
              </a:ext>
            </a:extLst>
          </p:cNvPr>
          <p:cNvSpPr txBox="1"/>
          <p:nvPr/>
        </p:nvSpPr>
        <p:spPr>
          <a:xfrm>
            <a:off x="2276668" y="1950098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YES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8DEA609-F4D7-EC87-DC21-B88CFAB68BBF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 flipV="1">
            <a:off x="3110272" y="1260325"/>
            <a:ext cx="1032651" cy="7609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6FE608C-94B0-E00E-89BD-E57AFDCA118E}"/>
              </a:ext>
            </a:extLst>
          </p:cNvPr>
          <p:cNvSpPr txBox="1"/>
          <p:nvPr/>
        </p:nvSpPr>
        <p:spPr>
          <a:xfrm>
            <a:off x="3371461" y="898849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NO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DC02791-586B-0638-C449-8E36C3C8A1C6}"/>
              </a:ext>
            </a:extLst>
          </p:cNvPr>
          <p:cNvSpPr txBox="1"/>
          <p:nvPr/>
        </p:nvSpPr>
        <p:spPr>
          <a:xfrm>
            <a:off x="6453673" y="892629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05CFAD4-E110-B26D-0E63-9FD98EBA936B}"/>
              </a:ext>
            </a:extLst>
          </p:cNvPr>
          <p:cNvSpPr txBox="1"/>
          <p:nvPr/>
        </p:nvSpPr>
        <p:spPr>
          <a:xfrm>
            <a:off x="5956040" y="2027853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YES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1EA3FDD-9EF9-591D-2623-6C72EE43A9E4}"/>
              </a:ext>
            </a:extLst>
          </p:cNvPr>
          <p:cNvSpPr txBox="1"/>
          <p:nvPr/>
        </p:nvSpPr>
        <p:spPr>
          <a:xfrm>
            <a:off x="7946571" y="2021633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YES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BDA4B59-17E9-4BEF-0E30-567205081395}"/>
              </a:ext>
            </a:extLst>
          </p:cNvPr>
          <p:cNvSpPr txBox="1"/>
          <p:nvPr/>
        </p:nvSpPr>
        <p:spPr>
          <a:xfrm>
            <a:off x="7716416" y="4292083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YES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89DE76-B99D-116C-E2BE-9FAC95D9A370}"/>
              </a:ext>
            </a:extLst>
          </p:cNvPr>
          <p:cNvSpPr txBox="1"/>
          <p:nvPr/>
        </p:nvSpPr>
        <p:spPr>
          <a:xfrm>
            <a:off x="5809861" y="4298302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NO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9FB1FB8-46C6-84C7-A732-5D2A184F8073}"/>
              </a:ext>
            </a:extLst>
          </p:cNvPr>
          <p:cNvSpPr txBox="1"/>
          <p:nvPr/>
        </p:nvSpPr>
        <p:spPr>
          <a:xfrm>
            <a:off x="3119535" y="4313853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YES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11E6EDC-5A24-E558-4A51-2EBFE7A3FF18}"/>
              </a:ext>
            </a:extLst>
          </p:cNvPr>
          <p:cNvSpPr txBox="1"/>
          <p:nvPr/>
        </p:nvSpPr>
        <p:spPr>
          <a:xfrm>
            <a:off x="1390260" y="4301412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NO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20B8809-806D-C77A-A924-13FFC755ADA2}"/>
              </a:ext>
            </a:extLst>
          </p:cNvPr>
          <p:cNvSpPr/>
          <p:nvPr/>
        </p:nvSpPr>
        <p:spPr>
          <a:xfrm>
            <a:off x="503852" y="503853"/>
            <a:ext cx="9498563" cy="56450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308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125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Gabrielle Davidson (BIO - Staff)</dc:creator>
  <cp:lastModifiedBy>Gabrielle Davidson (BIO - Staff)</cp:lastModifiedBy>
  <cp:revision>1</cp:revision>
  <dcterms:created xsi:type="dcterms:W3CDTF">2025-03-27T14:57:39Z</dcterms:created>
  <dcterms:modified xsi:type="dcterms:W3CDTF">2025-03-27T16:38:09Z</dcterms:modified>
</cp:coreProperties>
</file>