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E2"/>
    <a:srgbClr val="F3E7B3"/>
    <a:srgbClr val="ECD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1D56-6273-84E2-24C4-9D567DF4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C4CC-F8BD-22BE-BB19-AE3991B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7F2B-41B1-9820-8215-FAD921B8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B107-6A4E-059E-97B8-856B7D7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EF-1246-8F76-C7CC-D8BAFA6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9CC-99D9-93D4-BEFF-4F7CBD7B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1C6F-2CF5-72A2-93B7-8C19C8E8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2360-1D95-5921-8DEA-C6722975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408F-3D9C-244C-F8A8-5BA85B6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28AC-F22B-AD72-CBCC-A5F6637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27B6-F441-BB0E-84E4-B2BEB8B6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F7EE0-05A3-B8C8-1006-F386C1BB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A241-C884-EB2E-250E-C133091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71C6-F0C8-34F1-B548-FE61C4B4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92B6-F451-37FD-14F6-3353C1C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535F-C048-7D2F-D311-38724DC9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82E3-2879-103D-77E8-2270D4C6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5625-1075-505F-5AC3-10F8C0E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B90F-2973-6F87-6705-0786B6B9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259C-5211-5339-32F8-391FC4E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6756-5B8A-DD92-84DF-ADD26F55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178F-EB83-B7E4-B323-4D5B2D8E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25FE-63B8-CDA3-1524-FAA95FD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D728-C5A8-F3CA-2CD3-DAEB291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718F-10E3-06A5-C926-A71B6A19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7FF3-7DD9-1BDE-A2B9-73033B2D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6368-FB7D-777A-62BB-89917626F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3A24-BF34-88D7-3AD2-6B111944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6041-FD64-2314-6184-6B00157A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0D67-EA5B-C1B6-9388-EBCF70F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C4F5-EE77-FCD9-DD04-EAA677AC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1AC-FDAD-99B6-E8E6-E8354F42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F656-73CC-2056-0E9A-2D1125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905B-66F2-3137-DAB6-B36275D1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1489-D088-74FF-4231-FF1AA37B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9D1F7-6202-DB69-41F5-669C80658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9D5B-4E39-B995-8F7B-C8905BEF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2A77-8D6A-E450-4B63-6B03CA8D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72EFE-C543-CD16-52DB-125ABE7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7B2-1A39-71E6-97F6-66B1C72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85CCE-F58B-DC94-9974-4E42912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E516E-43AF-FB87-5637-E3A12DDA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25AAD-3E52-CADC-2967-63690DDC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721A8-E393-4FD3-CBDA-7B5D85E4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8425-C7B6-636F-0977-E1A1B9C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8192-A07B-D81E-019C-E88B7C6A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0CB-DF4F-DD37-8F49-4149FB3B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D1FC-4A46-CF05-F527-6D9FC3BD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4C784-01D4-5352-21FF-C8938410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D251-0AE6-C6EB-DBD8-921E042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EDF0-4483-0FEC-17A0-2F525843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EA11-4B22-F14A-710E-851D833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1E7-B075-E4B3-D410-3F4F3500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9040-E697-9C48-61A0-FE8C59FD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B9BC-D697-F676-EB60-DC1D8053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CE0E-B09E-2420-81DD-7321FA92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1BC56-7CF2-78E1-024A-ABCCE81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B12D-EC14-6F87-F28C-DE2A625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169F-5D85-3823-258D-5AE65AD5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D7BA-0091-5301-9BDE-29A675FA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A35F-F0A2-38E4-AC6A-66B7064E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B57FD-0487-4E1C-8CF4-3A6B439CB085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73B0-CF74-9437-B866-4A878C4FE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710-8833-0A5E-3E66-3C9EA97F0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1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54002-4CD8-9517-2C14-C2BB2C08977E}"/>
              </a:ext>
            </a:extLst>
          </p:cNvPr>
          <p:cNvSpPr txBox="1"/>
          <p:nvPr/>
        </p:nvSpPr>
        <p:spPr>
          <a:xfrm>
            <a:off x="1079972" y="798660"/>
            <a:ext cx="2030300" cy="923330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continuous?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01CD9-D550-F4C5-EBA3-AE73CFB0A355}"/>
              </a:ext>
            </a:extLst>
          </p:cNvPr>
          <p:cNvSpPr txBox="1"/>
          <p:nvPr/>
        </p:nvSpPr>
        <p:spPr>
          <a:xfrm>
            <a:off x="1470267" y="2749355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63473-2B5A-E952-DDE7-10C1940B6C6A}"/>
              </a:ext>
            </a:extLst>
          </p:cNvPr>
          <p:cNvSpPr txBox="1"/>
          <p:nvPr/>
        </p:nvSpPr>
        <p:spPr>
          <a:xfrm>
            <a:off x="4142923" y="667769"/>
            <a:ext cx="2120630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binomial?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binary or proportion)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22BAF-7F21-5EF7-E021-E508CBA227BC}"/>
              </a:ext>
            </a:extLst>
          </p:cNvPr>
          <p:cNvSpPr txBox="1"/>
          <p:nvPr/>
        </p:nvSpPr>
        <p:spPr>
          <a:xfrm>
            <a:off x="7167961" y="665716"/>
            <a:ext cx="2418945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count data?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discrete integers with independence)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2536-4C2A-FDFB-EDC5-60B855847D52}"/>
              </a:ext>
            </a:extLst>
          </p:cNvPr>
          <p:cNvSpPr txBox="1"/>
          <p:nvPr/>
        </p:nvSpPr>
        <p:spPr>
          <a:xfrm>
            <a:off x="5757319" y="2752466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D38D8-7231-0FAC-8AEC-4CEF15645FC5}"/>
              </a:ext>
            </a:extLst>
          </p:cNvPr>
          <p:cNvSpPr txBox="1"/>
          <p:nvPr/>
        </p:nvSpPr>
        <p:spPr>
          <a:xfrm>
            <a:off x="653474" y="5029133"/>
            <a:ext cx="1716501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Model (LM)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A1144-FEAC-462C-FC10-D174C35F1DF3}"/>
              </a:ext>
            </a:extLst>
          </p:cNvPr>
          <p:cNvSpPr txBox="1"/>
          <p:nvPr/>
        </p:nvSpPr>
        <p:spPr>
          <a:xfrm>
            <a:off x="4771382" y="5029129"/>
            <a:ext cx="2189254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Model (GLM)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90850-C2C6-4047-F3D8-4C0550B3AC3B}"/>
              </a:ext>
            </a:extLst>
          </p:cNvPr>
          <p:cNvSpPr txBox="1"/>
          <p:nvPr/>
        </p:nvSpPr>
        <p:spPr>
          <a:xfrm>
            <a:off x="2600462" y="5035355"/>
            <a:ext cx="1980870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Mixed Model (LMM)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7A1CC-DCE0-9C8C-D1B0-0F338B73A899}"/>
              </a:ext>
            </a:extLst>
          </p:cNvPr>
          <p:cNvSpPr txBox="1"/>
          <p:nvPr/>
        </p:nvSpPr>
        <p:spPr>
          <a:xfrm>
            <a:off x="7209785" y="5022913"/>
            <a:ext cx="2568698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Mixed Model (GLMM)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41AAF-EDBC-7E44-4093-76C9C63AC8E2}"/>
              </a:ext>
            </a:extLst>
          </p:cNvPr>
          <p:cNvSpPr txBox="1"/>
          <p:nvPr/>
        </p:nvSpPr>
        <p:spPr>
          <a:xfrm>
            <a:off x="1296955" y="571966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71F3B-6AA5-6A57-352F-0B06D491D393}"/>
              </a:ext>
            </a:extLst>
          </p:cNvPr>
          <p:cNvSpPr txBox="1"/>
          <p:nvPr/>
        </p:nvSpPr>
        <p:spPr>
          <a:xfrm>
            <a:off x="5078963" y="571033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Binomial or Poisson (count)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3CC6-AC5C-7944-66A2-B4AC7947DBB2}"/>
              </a:ext>
            </a:extLst>
          </p:cNvPr>
          <p:cNvSpPr txBox="1"/>
          <p:nvPr/>
        </p:nvSpPr>
        <p:spPr>
          <a:xfrm>
            <a:off x="494522" y="0"/>
            <a:ext cx="95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Choose an appropriate regression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D47D2-BAAA-BF7F-98AC-F59BD65402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95122" y="1721990"/>
            <a:ext cx="435460" cy="102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22016-A23C-6597-4E4E-9879264CD86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511725" y="3949684"/>
            <a:ext cx="1018857" cy="1079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B571C-06D6-8414-8F24-4C78E77EC5F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530582" y="3949684"/>
            <a:ext cx="1060315" cy="1085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8EFF7-BF3A-A59A-1132-C0BE83CA283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203238" y="1868098"/>
            <a:ext cx="1614396" cy="884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759C4-88B8-5741-877A-8EB3445A78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17634" y="1866045"/>
            <a:ext cx="1559800" cy="88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9EA6E-DF62-6DAE-5B71-C648CBA226A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51578" y="1253347"/>
            <a:ext cx="916383" cy="1253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F9EA5-7558-3D26-E1CE-CB1FC3466C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866009" y="3952795"/>
            <a:ext cx="951625" cy="107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734E64-7608-ED42-E1EE-F920F1994B4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817634" y="3952795"/>
            <a:ext cx="1676500" cy="107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8B9986-6FDB-D30F-9C9A-92740395EBFB}"/>
              </a:ext>
            </a:extLst>
          </p:cNvPr>
          <p:cNvSpPr txBox="1"/>
          <p:nvPr/>
        </p:nvSpPr>
        <p:spPr>
          <a:xfrm>
            <a:off x="2276668" y="195009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DEA609-F4D7-EC87-DC21-B88CFAB68BB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3110272" y="1260325"/>
            <a:ext cx="1032651" cy="76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FE608C-94B0-E00E-89BD-E57AFDCA118E}"/>
              </a:ext>
            </a:extLst>
          </p:cNvPr>
          <p:cNvSpPr txBox="1"/>
          <p:nvPr/>
        </p:nvSpPr>
        <p:spPr>
          <a:xfrm>
            <a:off x="3371461" y="89884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C02791-586B-0638-C449-8E36C3C8A1C6}"/>
              </a:ext>
            </a:extLst>
          </p:cNvPr>
          <p:cNvSpPr txBox="1"/>
          <p:nvPr/>
        </p:nvSpPr>
        <p:spPr>
          <a:xfrm>
            <a:off x="6453673" y="8926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5CFAD4-E110-B26D-0E63-9FD98EBA936B}"/>
              </a:ext>
            </a:extLst>
          </p:cNvPr>
          <p:cNvSpPr txBox="1"/>
          <p:nvPr/>
        </p:nvSpPr>
        <p:spPr>
          <a:xfrm>
            <a:off x="5956040" y="2027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EA3FDD-9EF9-591D-2623-6C72EE43A9E4}"/>
              </a:ext>
            </a:extLst>
          </p:cNvPr>
          <p:cNvSpPr txBox="1"/>
          <p:nvPr/>
        </p:nvSpPr>
        <p:spPr>
          <a:xfrm>
            <a:off x="7946571" y="202163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DA4B59-17E9-4BEF-0E30-567205081395}"/>
              </a:ext>
            </a:extLst>
          </p:cNvPr>
          <p:cNvSpPr txBox="1"/>
          <p:nvPr/>
        </p:nvSpPr>
        <p:spPr>
          <a:xfrm>
            <a:off x="7716416" y="429208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89DE76-B99D-116C-E2BE-9FAC95D9A370}"/>
              </a:ext>
            </a:extLst>
          </p:cNvPr>
          <p:cNvSpPr txBox="1"/>
          <p:nvPr/>
        </p:nvSpPr>
        <p:spPr>
          <a:xfrm>
            <a:off x="5809861" y="42983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FB1FB8-46C6-84C7-A732-5D2A184F8073}"/>
              </a:ext>
            </a:extLst>
          </p:cNvPr>
          <p:cNvSpPr txBox="1"/>
          <p:nvPr/>
        </p:nvSpPr>
        <p:spPr>
          <a:xfrm>
            <a:off x="3119535" y="4313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E6EDC-5A24-E558-4A51-2EBFE7A3FF18}"/>
              </a:ext>
            </a:extLst>
          </p:cNvPr>
          <p:cNvSpPr txBox="1"/>
          <p:nvPr/>
        </p:nvSpPr>
        <p:spPr>
          <a:xfrm>
            <a:off x="1390260" y="43014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0B8809-806D-C77A-A924-13FFC755ADA2}"/>
              </a:ext>
            </a:extLst>
          </p:cNvPr>
          <p:cNvSpPr/>
          <p:nvPr/>
        </p:nvSpPr>
        <p:spPr>
          <a:xfrm>
            <a:off x="503852" y="503853"/>
            <a:ext cx="9498563" cy="56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B689E-9A86-09E5-53EB-B59D275F4208}"/>
              </a:ext>
            </a:extLst>
          </p:cNvPr>
          <p:cNvSpPr txBox="1"/>
          <p:nvPr/>
        </p:nvSpPr>
        <p:spPr>
          <a:xfrm>
            <a:off x="958673" y="304138"/>
            <a:ext cx="2213734" cy="369332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FC3526-9851-7EEF-5231-5982B2835CAA}"/>
              </a:ext>
            </a:extLst>
          </p:cNvPr>
          <p:cNvCxnSpPr>
            <a:cxnSpLocks/>
          </p:cNvCxnSpPr>
          <p:nvPr/>
        </p:nvCxnSpPr>
        <p:spPr>
          <a:xfrm flipV="1">
            <a:off x="2055912" y="672496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1E021A-877D-EDB9-5EE0-BD3876051960}"/>
              </a:ext>
            </a:extLst>
          </p:cNvPr>
          <p:cNvSpPr txBox="1"/>
          <p:nvPr/>
        </p:nvSpPr>
        <p:spPr>
          <a:xfrm>
            <a:off x="663202" y="1016374"/>
            <a:ext cx="2779793" cy="923330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 the statistical test, and appropriate model (LM, LMM, GLM, GLMM)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3AE8EB-B5D7-44D8-7A42-9E04A10208B1}"/>
              </a:ext>
            </a:extLst>
          </p:cNvPr>
          <p:cNvCxnSpPr>
            <a:cxnSpLocks/>
          </p:cNvCxnSpPr>
          <p:nvPr/>
        </p:nvCxnSpPr>
        <p:spPr>
          <a:xfrm flipV="1">
            <a:off x="2040360" y="1944569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24BA57-03D9-CAD2-6310-6F25F3F8469F}"/>
              </a:ext>
            </a:extLst>
          </p:cNvPr>
          <p:cNvSpPr txBox="1"/>
          <p:nvPr/>
        </p:nvSpPr>
        <p:spPr>
          <a:xfrm>
            <a:off x="943122" y="2303998"/>
            <a:ext cx="2213734" cy="646331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Prepare the data in the correct format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67048-C489-F222-1989-2BED62131FE3}"/>
              </a:ext>
            </a:extLst>
          </p:cNvPr>
          <p:cNvCxnSpPr>
            <a:cxnSpLocks/>
          </p:cNvCxnSpPr>
          <p:nvPr/>
        </p:nvCxnSpPr>
        <p:spPr>
          <a:xfrm flipV="1">
            <a:off x="2052801" y="2936724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B6E4B5-A178-3A1B-D0FD-BE795F236219}"/>
              </a:ext>
            </a:extLst>
          </p:cNvPr>
          <p:cNvSpPr txBox="1"/>
          <p:nvPr/>
        </p:nvSpPr>
        <p:spPr>
          <a:xfrm>
            <a:off x="712966" y="3305485"/>
            <a:ext cx="2683375" cy="923330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Formulate the correct model syntax with appropriate variables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A91A2-3A24-6099-5364-51D1A3F442B6}"/>
              </a:ext>
            </a:extLst>
          </p:cNvPr>
          <p:cNvCxnSpPr>
            <a:cxnSpLocks/>
          </p:cNvCxnSpPr>
          <p:nvPr/>
        </p:nvCxnSpPr>
        <p:spPr>
          <a:xfrm flipV="1">
            <a:off x="2055911" y="4218128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4461EB-383E-3BDE-274B-3F070BC8EE2B}"/>
              </a:ext>
            </a:extLst>
          </p:cNvPr>
          <p:cNvSpPr txBox="1"/>
          <p:nvPr/>
        </p:nvSpPr>
        <p:spPr>
          <a:xfrm>
            <a:off x="734738" y="4549567"/>
            <a:ext cx="2683375" cy="646331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 model assumptions and 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4021E-162B-752B-3348-DB4E8C4D4D57}"/>
              </a:ext>
            </a:extLst>
          </p:cNvPr>
          <p:cNvSpPr txBox="1"/>
          <p:nvPr/>
        </p:nvSpPr>
        <p:spPr>
          <a:xfrm>
            <a:off x="737848" y="5560383"/>
            <a:ext cx="2683375" cy="369332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Perform model selection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A1C7E5-0859-D849-9F8D-20027991FC24}"/>
              </a:ext>
            </a:extLst>
          </p:cNvPr>
          <p:cNvCxnSpPr>
            <a:cxnSpLocks/>
          </p:cNvCxnSpPr>
          <p:nvPr/>
        </p:nvCxnSpPr>
        <p:spPr>
          <a:xfrm flipV="1">
            <a:off x="2068352" y="5210283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841BD-5A11-6586-1EBE-DBCD53467C37}"/>
              </a:ext>
            </a:extLst>
          </p:cNvPr>
          <p:cNvCxnSpPr>
            <a:cxnSpLocks/>
          </p:cNvCxnSpPr>
          <p:nvPr/>
        </p:nvCxnSpPr>
        <p:spPr>
          <a:xfrm flipV="1">
            <a:off x="2071462" y="5922520"/>
            <a:ext cx="0" cy="31654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D5FFF-DAD1-75CD-E458-3B347C9590B1}"/>
              </a:ext>
            </a:extLst>
          </p:cNvPr>
          <p:cNvSpPr txBox="1"/>
          <p:nvPr/>
        </p:nvSpPr>
        <p:spPr>
          <a:xfrm>
            <a:off x="740959" y="6272620"/>
            <a:ext cx="2683375" cy="369332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Report stats with figures</a:t>
            </a:r>
          </a:p>
        </p:txBody>
      </p:sp>
    </p:spTree>
    <p:extLst>
      <p:ext uri="{BB962C8B-B14F-4D97-AF65-F5344CB8AC3E}">
        <p14:creationId xmlns:p14="http://schemas.microsoft.com/office/powerpoint/2010/main" val="28921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Gabrielle Davidson (BIO - Staff)</dc:creator>
  <cp:lastModifiedBy>Gabrielle Davidson (BIO - Staff)</cp:lastModifiedBy>
  <cp:revision>3</cp:revision>
  <dcterms:created xsi:type="dcterms:W3CDTF">2025-03-27T14:57:39Z</dcterms:created>
  <dcterms:modified xsi:type="dcterms:W3CDTF">2025-03-31T11:07:39Z</dcterms:modified>
</cp:coreProperties>
</file>