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74" r:id="rId6"/>
    <p:sldId id="263" r:id="rId7"/>
    <p:sldId id="264" r:id="rId8"/>
    <p:sldId id="266" r:id="rId9"/>
    <p:sldId id="259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/>
    <p:restoredTop sz="96183"/>
  </p:normalViewPr>
  <p:slideViewPr>
    <p:cSldViewPr snapToGrid="0">
      <p:cViewPr varScale="1">
        <p:scale>
          <a:sx n="202" d="100"/>
          <a:sy n="20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86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89166-4F00-3247-84B7-8D2D94F8D36C}" type="datetimeFigureOut">
              <a:rPr lang="cs-CZ" smtClean="0"/>
              <a:t>15.12.2022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0E48E-F8A8-AC43-AAB9-EA5D57D7EB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42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90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Zdeněk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94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Zdeněk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420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Pepa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39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246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8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6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93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Kuba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85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Kuba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36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Lukáš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65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Roman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904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Lukáš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01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Kuba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72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Pepa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E48E-F8A8-AC43-AAB9-EA5D57D7EBA8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1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space.cvut.cz/bitstream/handle/10467/67476/FBMI-BP-2016-Rybar-Andrew-prace.pdf?sequence=-1&amp;isAllowed=y" TargetMode="Externa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AD9558D-5F0E-7C63-37A9-3B447B4EA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Chytrá nemocniční postel</a:t>
            </a:r>
            <a:endParaRPr lang="en-US" sz="4400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7BBA7A-73CE-A883-AEC2-EB0AC415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/>
              <a:t>Jakub Tenk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/>
              <a:t>Roman Pejs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/>
              <a:t>Lukáš Runt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/>
              <a:t>Josef Zetek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/>
              <a:t>Zdeněk Vavřička</a:t>
            </a:r>
          </a:p>
        </p:txBody>
      </p:sp>
      <p:pic>
        <p:nvPicPr>
          <p:cNvPr id="5" name="Picture 4" descr="Otevřené dveře">
            <a:extLst>
              <a:ext uri="{FF2B5EF4-FFF2-40B4-BE49-F238E27FC236}">
                <a16:creationId xmlns:a16="http://schemas.microsoft.com/office/drawing/2014/main" id="{C3BB2565-42FD-53FE-01B6-985635DDC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6" r="7610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A2C9CB-C2AC-2CF2-A810-4F1697F0B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431" b="71241" l="13065" r="32097">
                        <a14:foregroundMark x1="29516" y1="49384" x2="30444" y2="49548"/>
                        <a14:foregroundMark x1="13427" y1="31471" x2="13266" y2="34347"/>
                        <a14:foregroundMark x1="13427" y1="29417" x2="13911" y2="29745"/>
                        <a14:foregroundMark x1="13065" y1="28431" x2="13427" y2="29992"/>
                        <a14:foregroundMark x1="13750" y1="71241" x2="14516" y2="68940"/>
                      </a14:backgroundRemoval>
                    </a14:imgEffect>
                  </a14:imgLayer>
                </a14:imgProps>
              </a:ext>
            </a:extLst>
          </a:blip>
          <a:srcRect l="12653" t="25152" r="65669" b="26185"/>
          <a:stretch/>
        </p:blipFill>
        <p:spPr>
          <a:xfrm>
            <a:off x="4650405" y="5115641"/>
            <a:ext cx="1466367" cy="161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8625194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Váhový senzor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Nízká tolerance</a:t>
            </a:r>
          </a:p>
          <a:p>
            <a:r>
              <a:rPr lang="cs-CZ" dirty="0"/>
              <a:t>Malý rozsah na 3,3 V</a:t>
            </a:r>
          </a:p>
          <a:p>
            <a:r>
              <a:rPr lang="cs-CZ" dirty="0"/>
              <a:t>Výstup: analogový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12314" y="2074669"/>
            <a:ext cx="4076431" cy="3893903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Nepoužito </a:t>
            </a:r>
            <a:r>
              <a:rPr lang="cs-CZ" dirty="0">
                <a:effectLst/>
                <a:latin typeface="Helvetica" pitchFamily="2" charset="0"/>
              </a:rPr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57469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8625194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Tenzometr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Snímání zatížení u pacienta</a:t>
            </a:r>
          </a:p>
          <a:p>
            <a:r>
              <a:rPr lang="cs-CZ" dirty="0"/>
              <a:t>Velmi malá plocha fólie</a:t>
            </a:r>
          </a:p>
          <a:p>
            <a:r>
              <a:rPr lang="cs-CZ" dirty="0"/>
              <a:t>Při větší délce kabelu k tenzometrické fólii ztrácí toleranci</a:t>
            </a:r>
          </a:p>
          <a:p>
            <a:r>
              <a:rPr lang="cs-CZ" dirty="0"/>
              <a:t>Výstup: analogový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9492" y1="40820" x2="82813" y2="40625"/>
                        <a14:foregroundMark x1="68945" y1="45313" x2="70117" y2="45313"/>
                        <a14:foregroundMark x1="69922" y1="45313" x2="76367" y2="41016"/>
                        <a14:foregroundMark x1="64844" y1="46289" x2="71094" y2="44531"/>
                        <a14:foregroundMark x1="67188" y1="48438" x2="71680" y2="46289"/>
                        <a14:foregroundMark x1="69141" y1="48438" x2="72070" y2="46484"/>
                        <a14:foregroundMark x1="71484" y1="46680" x2="73828" y2="46094"/>
                        <a14:foregroundMark x1="76172" y1="44336" x2="73047" y2="46484"/>
                        <a14:foregroundMark x1="82813" y1="37891" x2="84180" y2="37891"/>
                        <a14:foregroundMark x1="68945" y1="44922" x2="71875" y2="42969"/>
                        <a14:foregroundMark x1="71680" y1="42969" x2="74414" y2="41602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144789" y="1536015"/>
            <a:ext cx="4266639" cy="426663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Nepoužito </a:t>
            </a:r>
            <a:r>
              <a:rPr lang="cs-CZ" dirty="0">
                <a:effectLst/>
                <a:latin typeface="Helvetica" pitchFamily="2" charset="0"/>
              </a:rPr>
              <a:t>❌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648902A3-B428-CEEC-FACB-DB93C5334688}"/>
              </a:ext>
            </a:extLst>
          </p:cNvPr>
          <p:cNvSpPr txBox="1">
            <a:spLocks/>
          </p:cNvSpPr>
          <p:nvPr/>
        </p:nvSpPr>
        <p:spPr>
          <a:xfrm>
            <a:off x="687391" y="5138078"/>
            <a:ext cx="4040078" cy="39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b="1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Odkaz na bakalářskou práci</a:t>
            </a:r>
            <a:endParaRPr lang="cs-CZ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7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8625194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DHT 11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Měří teplotu i vlhkost vzduchu</a:t>
            </a:r>
          </a:p>
          <a:p>
            <a:r>
              <a:rPr lang="cs-CZ" dirty="0"/>
              <a:t>Velmi velká tolerance ± 2° C</a:t>
            </a:r>
          </a:p>
          <a:p>
            <a:r>
              <a:rPr lang="cs-CZ" dirty="0"/>
              <a:t>Výstup: analogový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144789" y="1536015"/>
            <a:ext cx="4266639" cy="426663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Nepoužito </a:t>
            </a:r>
            <a:r>
              <a:rPr lang="cs-CZ" dirty="0">
                <a:effectLst/>
                <a:latin typeface="Helvetica" pitchFamily="2" charset="0"/>
              </a:rPr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60915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8625194" cy="1442463"/>
          </a:xfrm>
        </p:spPr>
        <p:txBody>
          <a:bodyPr>
            <a:normAutofit/>
          </a:bodyPr>
          <a:lstStyle/>
          <a:p>
            <a:r>
              <a:rPr lang="cs-CZ" b="1" dirty="0"/>
              <a:t>Práce s daty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Protokol MQTT pro komunikaci</a:t>
            </a:r>
          </a:p>
          <a:p>
            <a:r>
              <a:rPr lang="cs-CZ" dirty="0"/>
              <a:t>Správa dat přes Node-</a:t>
            </a:r>
            <a:r>
              <a:rPr lang="cs-CZ" dirty="0" err="1"/>
              <a:t>Red</a:t>
            </a:r>
            <a:endParaRPr lang="cs-CZ" dirty="0"/>
          </a:p>
          <a:p>
            <a:r>
              <a:rPr lang="cs-CZ" dirty="0"/>
              <a:t>V rámci Node-</a:t>
            </a:r>
            <a:r>
              <a:rPr lang="cs-CZ" dirty="0" err="1"/>
              <a:t>Redu</a:t>
            </a:r>
            <a:r>
              <a:rPr lang="cs-CZ" dirty="0"/>
              <a:t> je implementovaná webová stránka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28576" y="2156318"/>
            <a:ext cx="4567920" cy="31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7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7" y="133549"/>
            <a:ext cx="11603199" cy="863230"/>
          </a:xfrm>
        </p:spPr>
        <p:txBody>
          <a:bodyPr anchor="t">
            <a:normAutofit/>
          </a:bodyPr>
          <a:lstStyle/>
          <a:p>
            <a:r>
              <a:rPr lang="cs-CZ" b="1" dirty="0"/>
              <a:t>Node-</a:t>
            </a:r>
            <a:r>
              <a:rPr lang="cs-CZ" b="1" dirty="0" err="1"/>
              <a:t>Red</a:t>
            </a:r>
            <a:r>
              <a:rPr lang="cs-CZ" b="1" dirty="0"/>
              <a:t> implementace – localhost:1880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5F22EE6-750D-536D-1372-AC38F86B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2087" y="789938"/>
            <a:ext cx="10497844" cy="63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7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7" y="133549"/>
            <a:ext cx="11603199" cy="863230"/>
          </a:xfrm>
        </p:spPr>
        <p:txBody>
          <a:bodyPr anchor="t">
            <a:normAutofit/>
          </a:bodyPr>
          <a:lstStyle/>
          <a:p>
            <a:r>
              <a:rPr lang="cs-CZ" b="1" dirty="0"/>
              <a:t>Node-</a:t>
            </a:r>
            <a:r>
              <a:rPr lang="cs-CZ" b="1" dirty="0" err="1"/>
              <a:t>Red</a:t>
            </a:r>
            <a:r>
              <a:rPr lang="cs-CZ" b="1" dirty="0"/>
              <a:t> vizualizace – localhost:1880/</a:t>
            </a:r>
            <a:r>
              <a:rPr lang="cs-CZ" b="1" dirty="0" err="1"/>
              <a:t>ui</a:t>
            </a: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5F22EE6-750D-536D-1372-AC38F86B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2087" y="1330670"/>
            <a:ext cx="10497844" cy="528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17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588648A-B316-A725-C13B-3386F3A3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cs-CZ" b="1" dirty="0"/>
              <a:t>Cíl práce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7715D8-7585-2776-0740-2908B40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cs-CZ" dirty="0"/>
              <a:t>Otestování různých typů senzorů</a:t>
            </a:r>
          </a:p>
          <a:p>
            <a:pPr>
              <a:spcAft>
                <a:spcPts val="1200"/>
              </a:spcAft>
            </a:pPr>
            <a:r>
              <a:rPr lang="cs-CZ" dirty="0"/>
              <a:t>Sbírání dat ze senzorů</a:t>
            </a:r>
          </a:p>
          <a:p>
            <a:pPr>
              <a:spcAft>
                <a:spcPts val="1200"/>
              </a:spcAft>
            </a:pPr>
            <a:r>
              <a:rPr lang="cs-CZ" dirty="0"/>
              <a:t>Vizualizace dat na webové stránce</a:t>
            </a:r>
          </a:p>
        </p:txBody>
      </p:sp>
      <p:pic>
        <p:nvPicPr>
          <p:cNvPr id="5" name="Picture 4" descr="Graf v dokumentu a pero">
            <a:extLst>
              <a:ext uri="{FF2B5EF4-FFF2-40B4-BE49-F238E27FC236}">
                <a16:creationId xmlns:a16="http://schemas.microsoft.com/office/drawing/2014/main" id="{0116A44F-E220-F8C6-3E06-15CF0F9B3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9" r="14447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723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7853441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</a:t>
            </a:r>
            <a:r>
              <a:rPr lang="en-US" b="1" dirty="0" err="1"/>
              <a:t>Radxa</a:t>
            </a:r>
            <a:r>
              <a:rPr lang="en-US" b="1" dirty="0"/>
              <a:t> Zero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822049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Malé rozměry</a:t>
            </a:r>
          </a:p>
          <a:p>
            <a:r>
              <a:rPr lang="cs-CZ" dirty="0"/>
              <a:t>Dostatečný výkon</a:t>
            </a:r>
          </a:p>
          <a:p>
            <a:r>
              <a:rPr lang="cs-CZ" dirty="0"/>
              <a:t>Složitá obsluha</a:t>
            </a:r>
          </a:p>
          <a:p>
            <a:r>
              <a:rPr lang="cs-CZ" dirty="0"/>
              <a:t>Malý počet podporovaných knihoven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6459" y="2357428"/>
            <a:ext cx="5249565" cy="3077828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Nepoužito </a:t>
            </a:r>
            <a:r>
              <a:rPr lang="cs-CZ" dirty="0">
                <a:effectLst/>
                <a:latin typeface="Helvetica" pitchFamily="2" charset="0"/>
              </a:rPr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3459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3EC82D-6C07-2FA8-17C8-B388915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8332334" cy="1881178"/>
          </a:xfrm>
        </p:spPr>
        <p:txBody>
          <a:bodyPr>
            <a:normAutofit/>
          </a:bodyPr>
          <a:lstStyle/>
          <a:p>
            <a:r>
              <a:rPr lang="cs-CZ" b="1" dirty="0"/>
              <a:t>Hardware - </a:t>
            </a:r>
            <a:r>
              <a:rPr lang="en-US" b="1" dirty="0"/>
              <a:t>Raspberry</a:t>
            </a:r>
            <a:r>
              <a:rPr lang="cs-CZ" b="1" dirty="0"/>
              <a:t> </a:t>
            </a:r>
            <a:r>
              <a:rPr lang="cs-CZ" b="1" dirty="0" err="1"/>
              <a:t>Pi</a:t>
            </a:r>
            <a:r>
              <a:rPr lang="cs-CZ" b="1" dirty="0"/>
              <a:t>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A1986-A245-95FC-F44E-568D0272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86117"/>
            <a:ext cx="5299863" cy="27144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Dostatečný výkon</a:t>
            </a:r>
          </a:p>
          <a:p>
            <a:r>
              <a:rPr lang="cs-CZ" dirty="0"/>
              <a:t>Snadná obsluha</a:t>
            </a:r>
          </a:p>
          <a:p>
            <a:r>
              <a:rPr lang="cs-CZ" dirty="0"/>
              <a:t>Více možností využití jak u ESP (větší množství vstupů a výstupů, plnohodnotný operační systém, …)</a:t>
            </a:r>
          </a:p>
          <a:p>
            <a:r>
              <a:rPr lang="cs-CZ" dirty="0"/>
              <a:t>Všechny služby běží na lokální síti</a:t>
            </a:r>
          </a:p>
          <a:p>
            <a:r>
              <a:rPr lang="cs-CZ" dirty="0"/>
              <a:t>Využívá 3,3 V logiku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42AC41-F130-1CEB-F79D-768BAE8691DA}"/>
              </a:ext>
            </a:extLst>
          </p:cNvPr>
          <p:cNvSpPr txBox="1"/>
          <p:nvPr/>
        </p:nvSpPr>
        <p:spPr>
          <a:xfrm>
            <a:off x="700838" y="5958729"/>
            <a:ext cx="6110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Použito </a:t>
            </a:r>
            <a:r>
              <a:rPr lang="cs-CZ" dirty="0">
                <a:effectLst/>
                <a:latin typeface="Helvetica" pitchFamily="2" charset="0"/>
              </a:rPr>
              <a:t>✅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A0DC5FF-D19F-20A4-322F-F2D581D6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09" y="2566419"/>
            <a:ext cx="5418040" cy="30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7853441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Vibrační snímač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2947485"/>
          </a:xfrm>
        </p:spPr>
        <p:txBody>
          <a:bodyPr anchor="ctr">
            <a:normAutofit lnSpcReduction="10000"/>
          </a:bodyPr>
          <a:lstStyle/>
          <a:p>
            <a:r>
              <a:rPr lang="cs-CZ" dirty="0"/>
              <a:t>Detekce vibrací</a:t>
            </a:r>
          </a:p>
          <a:p>
            <a:r>
              <a:rPr lang="cs-CZ" dirty="0"/>
              <a:t>Detekuje pouze velmi silné vibrace</a:t>
            </a:r>
          </a:p>
          <a:p>
            <a:r>
              <a:rPr lang="cs-CZ" dirty="0"/>
              <a:t>V praxi by byl potřeba citlivější senzor</a:t>
            </a:r>
          </a:p>
          <a:p>
            <a:r>
              <a:rPr lang="cs-CZ" dirty="0"/>
              <a:t>Matrace vibrace výrazně tlumí</a:t>
            </a:r>
          </a:p>
          <a:p>
            <a:r>
              <a:rPr lang="cs-CZ" dirty="0"/>
              <a:t>Umístěno přímo na matraci</a:t>
            </a:r>
          </a:p>
          <a:p>
            <a:r>
              <a:rPr lang="cs-CZ" dirty="0"/>
              <a:t>Výstup: digitální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74836" y="3445901"/>
            <a:ext cx="3552739" cy="1341194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Použito </a:t>
            </a:r>
            <a:r>
              <a:rPr lang="cs-CZ" dirty="0">
                <a:effectLst/>
                <a:latin typeface="Helvetica" pitchFamily="2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87707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7853441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PIR senzor	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Detekce pohybu</a:t>
            </a:r>
          </a:p>
          <a:p>
            <a:r>
              <a:rPr lang="cs-CZ" dirty="0"/>
              <a:t>Velmi velká odezva (v řádu několika vteřin)</a:t>
            </a:r>
          </a:p>
          <a:p>
            <a:r>
              <a:rPr lang="cs-CZ" dirty="0"/>
              <a:t>Umístěn na čele postele</a:t>
            </a:r>
          </a:p>
          <a:p>
            <a:r>
              <a:rPr lang="cs-CZ" dirty="0"/>
              <a:t>Výstup: digitální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74836" y="2682104"/>
            <a:ext cx="3552739" cy="286878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Použito </a:t>
            </a:r>
            <a:r>
              <a:rPr lang="cs-CZ" dirty="0">
                <a:effectLst/>
                <a:latin typeface="Helvetica" pitchFamily="2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1104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8625194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Infračervený senzor překážek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 lnSpcReduction="10000"/>
          </a:bodyPr>
          <a:lstStyle/>
          <a:p>
            <a:r>
              <a:rPr lang="cs-CZ" dirty="0"/>
              <a:t>Detekce pohybu</a:t>
            </a:r>
          </a:p>
          <a:p>
            <a:r>
              <a:rPr lang="cs-CZ" dirty="0"/>
              <a:t>Rychlá odezva</a:t>
            </a:r>
          </a:p>
          <a:p>
            <a:r>
              <a:rPr lang="cs-CZ" dirty="0"/>
              <a:t>Dosah v rámci několika centimetrů</a:t>
            </a:r>
          </a:p>
          <a:p>
            <a:r>
              <a:rPr lang="cs-CZ" dirty="0"/>
              <a:t>Umístěno na boku postele</a:t>
            </a:r>
          </a:p>
          <a:p>
            <a:r>
              <a:rPr lang="cs-CZ" dirty="0"/>
              <a:t>Ideální by bylo použití senzoru s větším dosahem</a:t>
            </a:r>
          </a:p>
          <a:p>
            <a:r>
              <a:rPr lang="cs-CZ" dirty="0"/>
              <a:t>Výstup: digitální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66729" y="946178"/>
            <a:ext cx="6083523" cy="6083523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Použito </a:t>
            </a:r>
            <a:r>
              <a:rPr lang="cs-CZ" dirty="0">
                <a:effectLst/>
                <a:latin typeface="Helvetica" pitchFamily="2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169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7" y="725951"/>
            <a:ext cx="9981095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Gyroskop &amp; Akcelerometr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5577293" cy="2947485"/>
          </a:xfrm>
        </p:spPr>
        <p:txBody>
          <a:bodyPr anchor="ctr">
            <a:normAutofit/>
          </a:bodyPr>
          <a:lstStyle/>
          <a:p>
            <a:r>
              <a:rPr lang="cs-CZ" dirty="0"/>
              <a:t>Detekce naklonění postele</a:t>
            </a:r>
          </a:p>
          <a:p>
            <a:r>
              <a:rPr lang="cs-CZ" dirty="0"/>
              <a:t>Teoreticky by mohl i detekovat pohyb matrace</a:t>
            </a:r>
          </a:p>
          <a:p>
            <a:r>
              <a:rPr lang="cs-CZ" dirty="0"/>
              <a:t>Umístěno pod matrací</a:t>
            </a:r>
          </a:p>
          <a:p>
            <a:r>
              <a:rPr lang="cs-CZ" dirty="0"/>
              <a:t>Výstup: digitální skrze I</a:t>
            </a:r>
            <a:r>
              <a:rPr lang="cs-CZ" baseline="30000" dirty="0"/>
              <a:t>2</a:t>
            </a:r>
            <a:r>
              <a:rPr lang="cs-CZ" dirty="0"/>
              <a:t>C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99967" y="1704684"/>
            <a:ext cx="4249314" cy="4184734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Použito </a:t>
            </a:r>
            <a:r>
              <a:rPr lang="cs-CZ" dirty="0">
                <a:effectLst/>
                <a:latin typeface="Helvetica" pitchFamily="2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13372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AAE1D7-D947-0DCE-16C9-CB7DE59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cs-CZ" b="1" dirty="0"/>
              <a:t>Hardware – EKG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5CFBE-8495-A9D3-8A25-6636FEB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294748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Nevhodné, protože </a:t>
            </a:r>
            <a:r>
              <a:rPr lang="en-US" dirty="0"/>
              <a:t>Raspberry</a:t>
            </a:r>
            <a:r>
              <a:rPr lang="cs-CZ" dirty="0"/>
              <a:t> nemá AD převodník</a:t>
            </a:r>
          </a:p>
          <a:p>
            <a:r>
              <a:rPr lang="cs-CZ" dirty="0"/>
              <a:t>Nedostatečná přesnost</a:t>
            </a:r>
          </a:p>
          <a:p>
            <a:r>
              <a:rPr lang="cs-CZ" dirty="0"/>
              <a:t>Teoretická možnost měřit srdeční aktivitu i tep pacienta</a:t>
            </a:r>
          </a:p>
          <a:p>
            <a:r>
              <a:rPr lang="cs-CZ" dirty="0"/>
              <a:t>Elektrody jsou lepící a sloužily by pouze na jedno použití</a:t>
            </a:r>
          </a:p>
          <a:p>
            <a:r>
              <a:rPr lang="cs-CZ" dirty="0"/>
              <a:t>Výstup: analogový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367853C-BB16-AA81-8BAE-356D95071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E66E293-34EB-5E31-FD73-DEC3ACDC402E}"/>
              </a:ext>
            </a:extLst>
          </p:cNvPr>
          <p:cNvSpPr txBox="1">
            <a:spLocks/>
          </p:cNvSpPr>
          <p:nvPr/>
        </p:nvSpPr>
        <p:spPr>
          <a:xfrm>
            <a:off x="681060" y="5431565"/>
            <a:ext cx="4434649" cy="1079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b="1" dirty="0">
                <a:effectLst/>
                <a:latin typeface="Helvetica" pitchFamily="2" charset="0"/>
              </a:rPr>
              <a:t>Nepoužito ❌</a:t>
            </a:r>
          </a:p>
        </p:txBody>
      </p:sp>
    </p:spTree>
    <p:extLst>
      <p:ext uri="{BB962C8B-B14F-4D97-AF65-F5344CB8AC3E}">
        <p14:creationId xmlns:p14="http://schemas.microsoft.com/office/powerpoint/2010/main" val="340183985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RightStep">
      <a:dk1>
        <a:srgbClr val="000000"/>
      </a:dk1>
      <a:lt1>
        <a:srgbClr val="FFFFFF"/>
      </a:lt1>
      <a:dk2>
        <a:srgbClr val="1B2F2E"/>
      </a:dk2>
      <a:lt2>
        <a:srgbClr val="F3F0F0"/>
      </a:lt2>
      <a:accent1>
        <a:srgbClr val="45B0AB"/>
      </a:accent1>
      <a:accent2>
        <a:srgbClr val="3B86B1"/>
      </a:accent2>
      <a:accent3>
        <a:srgbClr val="4D66C3"/>
      </a:accent3>
      <a:accent4>
        <a:srgbClr val="5D47B6"/>
      </a:accent4>
      <a:accent5>
        <a:srgbClr val="964DC3"/>
      </a:accent5>
      <a:accent6>
        <a:srgbClr val="B13BAD"/>
      </a:accent6>
      <a:hlink>
        <a:srgbClr val="6A983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358</Words>
  <Application>Microsoft Macintosh PowerPoint</Application>
  <PresentationFormat>Širokoúhlá obrazovka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Calibri</vt:lpstr>
      <vt:lpstr>Grandview</vt:lpstr>
      <vt:lpstr>Helvetica</vt:lpstr>
      <vt:lpstr>Wingdings</vt:lpstr>
      <vt:lpstr>CosineVTI</vt:lpstr>
      <vt:lpstr>Chytrá nemocniční postel</vt:lpstr>
      <vt:lpstr>Cíl práce</vt:lpstr>
      <vt:lpstr>Hardware – Radxa Zero</vt:lpstr>
      <vt:lpstr>Hardware - Raspberry Pi 4</vt:lpstr>
      <vt:lpstr>Hardware – Vibrační snímač</vt:lpstr>
      <vt:lpstr>Hardware – PIR senzor </vt:lpstr>
      <vt:lpstr>Hardware – Infračervený senzor překážek</vt:lpstr>
      <vt:lpstr>Hardware – Gyroskop &amp; Akcelerometr</vt:lpstr>
      <vt:lpstr>Hardware – EKG</vt:lpstr>
      <vt:lpstr>Hardware – Váhový senzor</vt:lpstr>
      <vt:lpstr>Hardware – Tenzometr</vt:lpstr>
      <vt:lpstr>Hardware – DHT 11</vt:lpstr>
      <vt:lpstr>Práce s daty</vt:lpstr>
      <vt:lpstr>Node-Red implementace – localhost:1880</vt:lpstr>
      <vt:lpstr>Node-Red vizualizace – localhost:1880/ui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nemocniční postel</dc:title>
  <dc:creator>Josef Zetek</dc:creator>
  <cp:lastModifiedBy>Zetek Josef</cp:lastModifiedBy>
  <cp:revision>17</cp:revision>
  <dcterms:created xsi:type="dcterms:W3CDTF">2022-12-14T13:03:47Z</dcterms:created>
  <dcterms:modified xsi:type="dcterms:W3CDTF">2022-12-15T20:15:04Z</dcterms:modified>
</cp:coreProperties>
</file>