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6"/>
  </p:notesMasterIdLst>
  <p:sldIdLst>
    <p:sldId id="386" r:id="rId2"/>
    <p:sldId id="349" r:id="rId3"/>
    <p:sldId id="438" r:id="rId4"/>
    <p:sldId id="387" r:id="rId5"/>
    <p:sldId id="449" r:id="rId6"/>
    <p:sldId id="450" r:id="rId7"/>
    <p:sldId id="448" r:id="rId8"/>
    <p:sldId id="452" r:id="rId9"/>
    <p:sldId id="388" r:id="rId10"/>
    <p:sldId id="389" r:id="rId11"/>
    <p:sldId id="439" r:id="rId12"/>
    <p:sldId id="390" r:id="rId13"/>
    <p:sldId id="393" r:id="rId14"/>
    <p:sldId id="394" r:id="rId15"/>
    <p:sldId id="395" r:id="rId16"/>
    <p:sldId id="391" r:id="rId17"/>
    <p:sldId id="396" r:id="rId18"/>
    <p:sldId id="398" r:id="rId19"/>
    <p:sldId id="397" r:id="rId20"/>
    <p:sldId id="402" r:id="rId21"/>
    <p:sldId id="403" r:id="rId22"/>
    <p:sldId id="404" r:id="rId23"/>
    <p:sldId id="399" r:id="rId24"/>
    <p:sldId id="405" r:id="rId25"/>
    <p:sldId id="400" r:id="rId26"/>
    <p:sldId id="401" r:id="rId27"/>
    <p:sldId id="408" r:id="rId28"/>
    <p:sldId id="406" r:id="rId29"/>
    <p:sldId id="407" r:id="rId30"/>
    <p:sldId id="410" r:id="rId31"/>
    <p:sldId id="409" r:id="rId32"/>
    <p:sldId id="415" r:id="rId33"/>
    <p:sldId id="416" r:id="rId34"/>
    <p:sldId id="413" r:id="rId35"/>
    <p:sldId id="417" r:id="rId36"/>
    <p:sldId id="432" r:id="rId37"/>
    <p:sldId id="433" r:id="rId38"/>
    <p:sldId id="428" r:id="rId39"/>
    <p:sldId id="429" r:id="rId40"/>
    <p:sldId id="430" r:id="rId41"/>
    <p:sldId id="434" r:id="rId42"/>
    <p:sldId id="435" r:id="rId43"/>
    <p:sldId id="436" r:id="rId44"/>
    <p:sldId id="437" r:id="rId45"/>
  </p:sldIdLst>
  <p:sldSz cx="9144000" cy="6858000" type="screen4x3"/>
  <p:notesSz cx="6858000" cy="9144000"/>
  <p:embeddedFontLst>
    <p:embeddedFont>
      <p:font typeface="Nixie One" panose="020B0604020202020204" charset="0"/>
      <p:regular r:id="rId47"/>
    </p:embeddedFont>
    <p:embeddedFont>
      <p:font typeface="Raleway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1658EC-D2AB-4ACB-B567-CCD4CAA17BAC}">
  <a:tblStyle styleId="{131658EC-D2AB-4ACB-B567-CCD4CAA17BA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17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0"/>
            <a:ext cx="8229600" cy="727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57" y="2464142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Testing is a broader process of </a:t>
            </a:r>
            <a:r>
              <a:rPr lang="en-US" sz="2000" dirty="0">
                <a:solidFill>
                  <a:schemeClr val="accent2"/>
                </a:solidFill>
              </a:rPr>
              <a:t>verification and </a:t>
            </a:r>
            <a:r>
              <a:rPr lang="en-US" sz="2000" dirty="0" smtClean="0">
                <a:solidFill>
                  <a:schemeClr val="accent2"/>
                </a:solidFill>
              </a:rPr>
              <a:t>validation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Verification</a:t>
            </a:r>
            <a:r>
              <a:rPr lang="en-US" sz="2000" dirty="0">
                <a:solidFill>
                  <a:schemeClr val="tx1"/>
                </a:solidFill>
              </a:rPr>
              <a:t>: “Are we building the </a:t>
            </a:r>
            <a:r>
              <a:rPr lang="en-US" sz="2000" dirty="0">
                <a:solidFill>
                  <a:schemeClr val="accent2"/>
                </a:solidFill>
              </a:rPr>
              <a:t>product right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software should conform to its specification.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: “Are we building the </a:t>
            </a:r>
            <a:r>
              <a:rPr lang="en-US" sz="2000" dirty="0">
                <a:solidFill>
                  <a:schemeClr val="accent2"/>
                </a:solidFill>
              </a:rPr>
              <a:t>right product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             The </a:t>
            </a:r>
            <a:r>
              <a:rPr lang="en-US" sz="2000" dirty="0">
                <a:solidFill>
                  <a:schemeClr val="tx1"/>
                </a:solidFill>
              </a:rPr>
              <a:t>software should do what the user really requires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Verification and validation processes are concerned with checking that software being developed 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M</a:t>
            </a:r>
            <a:r>
              <a:rPr lang="en-US" sz="2000" dirty="0" smtClean="0">
                <a:solidFill>
                  <a:schemeClr val="accent2"/>
                </a:solidFill>
              </a:rPr>
              <a:t>eets </a:t>
            </a:r>
            <a:r>
              <a:rPr lang="en-US" sz="2000" dirty="0">
                <a:solidFill>
                  <a:schemeClr val="accent2"/>
                </a:solidFill>
              </a:rPr>
              <a:t>its specification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accent2"/>
                </a:solidFill>
              </a:rPr>
              <a:t>delivers the functionality </a:t>
            </a:r>
            <a:r>
              <a:rPr lang="en-US" sz="2000" dirty="0">
                <a:solidFill>
                  <a:schemeClr val="tx1"/>
                </a:solidFill>
              </a:rPr>
              <a:t>expected by the people paying for the software.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 It </a:t>
            </a:r>
            <a:r>
              <a:rPr lang="en-US" sz="2000" dirty="0">
                <a:solidFill>
                  <a:schemeClr val="accent2"/>
                </a:solidFill>
              </a:rPr>
              <a:t>establishes confidence </a:t>
            </a:r>
            <a:r>
              <a:rPr lang="en-US" sz="2000" dirty="0">
                <a:solidFill>
                  <a:schemeClr val="tx1"/>
                </a:solidFill>
              </a:rPr>
              <a:t>that software is </a:t>
            </a:r>
            <a:r>
              <a:rPr lang="en-US" sz="2000" dirty="0">
                <a:solidFill>
                  <a:schemeClr val="accent2"/>
                </a:solidFill>
              </a:rPr>
              <a:t>fit for purpose</a:t>
            </a:r>
          </a:p>
        </p:txBody>
      </p:sp>
    </p:spTree>
    <p:extLst>
      <p:ext uri="{BB962C8B-B14F-4D97-AF65-F5344CB8AC3E}">
        <p14:creationId xmlns:p14="http://schemas.microsoft.com/office/powerpoint/2010/main" val="14568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Validation and defect testing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0" y="2251393"/>
            <a:ext cx="6465398" cy="34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Stages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 commercial software system has to go through </a:t>
            </a:r>
            <a:r>
              <a:rPr lang="en-US" sz="2400" dirty="0">
                <a:solidFill>
                  <a:schemeClr val="accent2"/>
                </a:solidFill>
              </a:rPr>
              <a:t>three stages of testing: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1. Development testing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2. Release Testing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3. User Testing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b="1" dirty="0">
                <a:solidFill>
                  <a:schemeClr val="accent2"/>
                </a:solidFill>
              </a:rPr>
              <a:t>Development testing, 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system is tested </a:t>
            </a:r>
            <a:r>
              <a:rPr lang="en-US" sz="2400" dirty="0">
                <a:solidFill>
                  <a:schemeClr val="accent2"/>
                </a:solidFill>
              </a:rPr>
              <a:t>during development </a:t>
            </a:r>
            <a:r>
              <a:rPr lang="en-US" sz="2400" dirty="0">
                <a:solidFill>
                  <a:schemeClr val="tx1"/>
                </a:solidFill>
              </a:rPr>
              <a:t>to discover </a:t>
            </a:r>
            <a:r>
              <a:rPr lang="en-US" sz="2400" dirty="0">
                <a:solidFill>
                  <a:schemeClr val="accent2"/>
                </a:solidFill>
              </a:rPr>
              <a:t>bugs and defects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System </a:t>
            </a:r>
            <a:r>
              <a:rPr lang="en-US" sz="2400" dirty="0">
                <a:solidFill>
                  <a:schemeClr val="tx1"/>
                </a:solidFill>
              </a:rPr>
              <a:t>designers and programmers are likely to be involved in the testing process. </a:t>
            </a:r>
          </a:p>
        </p:txBody>
      </p:sp>
    </p:spTree>
    <p:extLst>
      <p:ext uri="{BB962C8B-B14F-4D97-AF65-F5344CB8AC3E}">
        <p14:creationId xmlns:p14="http://schemas.microsoft.com/office/powerpoint/2010/main" val="1405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2</a:t>
            </a:r>
            <a:r>
              <a:rPr lang="en-US" sz="2400" b="1" dirty="0">
                <a:solidFill>
                  <a:schemeClr val="accent2"/>
                </a:solidFill>
              </a:rPr>
              <a:t>. Release testing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separate testing team </a:t>
            </a:r>
            <a:r>
              <a:rPr lang="en-US" sz="2400" dirty="0">
                <a:solidFill>
                  <a:schemeClr val="tx1"/>
                </a:solidFill>
              </a:rPr>
              <a:t>tests a complete version of the system before it is released to users.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aim of release testing is to </a:t>
            </a:r>
            <a:r>
              <a:rPr lang="en-US" sz="2400" dirty="0">
                <a:solidFill>
                  <a:schemeClr val="accent2"/>
                </a:solidFill>
              </a:rPr>
              <a:t>check</a:t>
            </a:r>
            <a:r>
              <a:rPr lang="en-US" sz="2400" dirty="0">
                <a:solidFill>
                  <a:schemeClr val="tx1"/>
                </a:solidFill>
              </a:rPr>
              <a:t> that the </a:t>
            </a:r>
            <a:r>
              <a:rPr lang="en-US" sz="2400" dirty="0">
                <a:solidFill>
                  <a:schemeClr val="accent2"/>
                </a:solidFill>
              </a:rPr>
              <a:t>system meets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2"/>
                </a:solidFill>
              </a:rPr>
              <a:t>requirements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dirty="0">
                <a:solidFill>
                  <a:schemeClr val="accent2"/>
                </a:solidFill>
              </a:rPr>
              <a:t>system stakeholders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2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3. User </a:t>
            </a:r>
            <a:r>
              <a:rPr lang="en-US" sz="2400" b="1" dirty="0" smtClean="0">
                <a:solidFill>
                  <a:schemeClr val="accent2"/>
                </a:solidFill>
              </a:rPr>
              <a:t>testing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sers </a:t>
            </a:r>
            <a:r>
              <a:rPr lang="en-US" sz="2400" dirty="0">
                <a:solidFill>
                  <a:schemeClr val="tx1"/>
                </a:solidFill>
              </a:rPr>
              <a:t>or potential users of a system test the system in their own environment.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For </a:t>
            </a:r>
            <a:r>
              <a:rPr lang="en-US" sz="1800" dirty="0">
                <a:solidFill>
                  <a:schemeClr val="tx1"/>
                </a:solidFill>
              </a:rPr>
              <a:t>software products, the ‘user’ may be an </a:t>
            </a:r>
            <a:r>
              <a:rPr lang="en-US" sz="1800" dirty="0" smtClean="0">
                <a:solidFill>
                  <a:schemeClr val="tx1"/>
                </a:solidFill>
              </a:rPr>
              <a:t>internal marketing </a:t>
            </a:r>
            <a:r>
              <a:rPr lang="en-US" sz="1800" dirty="0">
                <a:solidFill>
                  <a:schemeClr val="tx1"/>
                </a:solidFill>
              </a:rPr>
              <a:t>group who decide if the software can be marketed, released, and sold.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Acceptance testing </a:t>
            </a:r>
            <a:r>
              <a:rPr lang="en-US" sz="2000" dirty="0">
                <a:solidFill>
                  <a:schemeClr val="tx1"/>
                </a:solidFill>
              </a:rPr>
              <a:t>is one type of user testing where the </a:t>
            </a:r>
            <a:r>
              <a:rPr lang="en-US" sz="2000" dirty="0">
                <a:solidFill>
                  <a:schemeClr val="accent2"/>
                </a:solidFill>
              </a:rPr>
              <a:t>customer formally tests a system </a:t>
            </a:r>
            <a:r>
              <a:rPr lang="en-US" sz="2000" dirty="0">
                <a:solidFill>
                  <a:schemeClr val="tx1"/>
                </a:solidFill>
              </a:rPr>
              <a:t>to decide if it </a:t>
            </a:r>
            <a:r>
              <a:rPr lang="en-US" sz="2000" dirty="0">
                <a:solidFill>
                  <a:schemeClr val="accent2"/>
                </a:solidFill>
              </a:rPr>
              <a:t>should be accepted </a:t>
            </a:r>
            <a:r>
              <a:rPr lang="en-US" sz="2000" dirty="0">
                <a:solidFill>
                  <a:schemeClr val="tx1"/>
                </a:solidFill>
              </a:rPr>
              <a:t>from the system supplier or if </a:t>
            </a:r>
            <a:r>
              <a:rPr lang="en-US" sz="2000" dirty="0">
                <a:solidFill>
                  <a:schemeClr val="accent2"/>
                </a:solidFill>
              </a:rPr>
              <a:t>further development </a:t>
            </a:r>
            <a:r>
              <a:rPr lang="en-US" sz="2000" dirty="0">
                <a:solidFill>
                  <a:schemeClr val="tx1"/>
                </a:solidFill>
              </a:rPr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15924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57" y="27580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Development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Development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Development </a:t>
            </a:r>
            <a:r>
              <a:rPr lang="en-US" sz="2000" dirty="0">
                <a:solidFill>
                  <a:schemeClr val="accent2"/>
                </a:solidFill>
              </a:rPr>
              <a:t>testing </a:t>
            </a:r>
            <a:r>
              <a:rPr lang="en-US" sz="2000" dirty="0">
                <a:solidFill>
                  <a:schemeClr val="tx1"/>
                </a:solidFill>
              </a:rPr>
              <a:t>includes all testing activities that are carried out by the </a:t>
            </a:r>
            <a:r>
              <a:rPr lang="en-US" sz="2000" dirty="0">
                <a:solidFill>
                  <a:schemeClr val="accent2"/>
                </a:solidFill>
              </a:rPr>
              <a:t>team developing </a:t>
            </a:r>
            <a:r>
              <a:rPr lang="en-US" sz="2000" dirty="0">
                <a:solidFill>
                  <a:schemeClr val="tx1"/>
                </a:solidFill>
              </a:rPr>
              <a:t>the system.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During development, testing may be carried out at three levels of granularity: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1. Unit Testing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2. Component Testing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3. System Testing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672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Development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0366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1. Unit testing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here </a:t>
            </a:r>
            <a:r>
              <a:rPr lang="en-US" sz="2000" dirty="0">
                <a:solidFill>
                  <a:schemeClr val="accent2"/>
                </a:solidFill>
              </a:rPr>
              <a:t>individual program units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chemeClr val="accent2"/>
                </a:solidFill>
              </a:rPr>
              <a:t>object classes are tested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Unit </a:t>
            </a:r>
            <a:r>
              <a:rPr lang="en-US" sz="2000" dirty="0">
                <a:solidFill>
                  <a:schemeClr val="tx1"/>
                </a:solidFill>
              </a:rPr>
              <a:t>testing should focus on testing the </a:t>
            </a:r>
            <a:r>
              <a:rPr lang="en-US" sz="2000" dirty="0">
                <a:solidFill>
                  <a:schemeClr val="accent2"/>
                </a:solidFill>
              </a:rPr>
              <a:t>functionality of objects or methods.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2. Component </a:t>
            </a:r>
            <a:r>
              <a:rPr lang="en-US" sz="2000" b="1" dirty="0" smtClean="0">
                <a:solidFill>
                  <a:schemeClr val="tx1"/>
                </a:solidFill>
              </a:rPr>
              <a:t>testing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here </a:t>
            </a:r>
            <a:r>
              <a:rPr lang="en-US" sz="2000" dirty="0">
                <a:solidFill>
                  <a:schemeClr val="accent2"/>
                </a:solidFill>
              </a:rPr>
              <a:t>several individual units are integrated </a:t>
            </a:r>
            <a:r>
              <a:rPr lang="en-US" sz="2000" dirty="0">
                <a:solidFill>
                  <a:schemeClr val="tx1"/>
                </a:solidFill>
              </a:rPr>
              <a:t>to create </a:t>
            </a:r>
            <a:r>
              <a:rPr lang="en-US" sz="2000" dirty="0">
                <a:solidFill>
                  <a:schemeClr val="accent2"/>
                </a:solidFill>
              </a:rPr>
              <a:t>composite components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Component testing should focus on </a:t>
            </a:r>
            <a:r>
              <a:rPr lang="en-US" sz="2000" dirty="0">
                <a:solidFill>
                  <a:schemeClr val="accent2"/>
                </a:solidFill>
              </a:rPr>
              <a:t>testing component interfaces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3. System </a:t>
            </a:r>
            <a:r>
              <a:rPr lang="en-US" sz="2000" b="1" dirty="0" smtClean="0">
                <a:solidFill>
                  <a:schemeClr val="tx1"/>
                </a:solidFill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Where </a:t>
            </a:r>
            <a:r>
              <a:rPr lang="en-US" sz="2000" dirty="0">
                <a:solidFill>
                  <a:schemeClr val="tx1"/>
                </a:solidFill>
              </a:rPr>
              <a:t>some or all of the </a:t>
            </a:r>
            <a:r>
              <a:rPr lang="en-US" sz="2000" dirty="0">
                <a:solidFill>
                  <a:schemeClr val="accent2"/>
                </a:solidFill>
              </a:rPr>
              <a:t>components in a system are integrated </a:t>
            </a:r>
            <a:r>
              <a:rPr lang="en-US" sz="2000" dirty="0">
                <a:solidFill>
                  <a:schemeClr val="tx1"/>
                </a:solidFill>
              </a:rPr>
              <a:t>and the </a:t>
            </a:r>
            <a:r>
              <a:rPr lang="en-US" sz="2000" dirty="0">
                <a:solidFill>
                  <a:schemeClr val="accent2"/>
                </a:solidFill>
              </a:rPr>
              <a:t>system is tested as a whole</a:t>
            </a:r>
            <a:r>
              <a:rPr lang="en-US" sz="2000" dirty="0">
                <a:solidFill>
                  <a:schemeClr val="tx1"/>
                </a:solidFill>
              </a:rPr>
              <a:t>. System testing should focus on testing component interactions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56370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884169"/>
            <a:ext cx="8675915" cy="4504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process of </a:t>
            </a:r>
            <a:r>
              <a:rPr lang="en-US" sz="2400" dirty="0">
                <a:solidFill>
                  <a:schemeClr val="accent2"/>
                </a:solidFill>
              </a:rPr>
              <a:t>testing</a:t>
            </a:r>
            <a:r>
              <a:rPr lang="en-US" sz="2400" dirty="0">
                <a:solidFill>
                  <a:schemeClr val="tx1"/>
                </a:solidFill>
              </a:rPr>
              <a:t> program components such as </a:t>
            </a:r>
            <a:r>
              <a:rPr lang="en-US" sz="2400" dirty="0">
                <a:solidFill>
                  <a:schemeClr val="accent2"/>
                </a:solidFill>
              </a:rPr>
              <a:t>methods or object classes.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Tests </a:t>
            </a:r>
            <a:r>
              <a:rPr lang="en-US" sz="2400" dirty="0">
                <a:solidFill>
                  <a:schemeClr val="tx1"/>
                </a:solidFill>
              </a:rPr>
              <a:t>should provide </a:t>
            </a:r>
            <a:r>
              <a:rPr lang="en-US" sz="2400" dirty="0">
                <a:solidFill>
                  <a:schemeClr val="accent2"/>
                </a:solidFill>
              </a:rPr>
              <a:t>coverage to all features of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2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, they should: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chemeClr val="accent2"/>
                </a:solidFill>
              </a:rPr>
              <a:t>Test </a:t>
            </a:r>
            <a:r>
              <a:rPr lang="en-US" dirty="0">
                <a:solidFill>
                  <a:schemeClr val="accent2"/>
                </a:solidFill>
              </a:rPr>
              <a:t>all operations </a:t>
            </a:r>
            <a:r>
              <a:rPr lang="en-US" dirty="0">
                <a:solidFill>
                  <a:schemeClr val="tx1"/>
                </a:solidFill>
              </a:rPr>
              <a:t>associated with the </a:t>
            </a:r>
            <a:r>
              <a:rPr lang="en-US" dirty="0">
                <a:solidFill>
                  <a:schemeClr val="accent2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2. Set </a:t>
            </a:r>
            <a:r>
              <a:rPr lang="en-US" dirty="0">
                <a:solidFill>
                  <a:schemeClr val="tx1"/>
                </a:solidFill>
              </a:rPr>
              <a:t>and check the </a:t>
            </a:r>
            <a:r>
              <a:rPr lang="en-US" dirty="0">
                <a:solidFill>
                  <a:schemeClr val="accent2"/>
                </a:solidFill>
              </a:rPr>
              <a:t>value of all attributes </a:t>
            </a:r>
            <a:r>
              <a:rPr lang="en-US" dirty="0">
                <a:solidFill>
                  <a:schemeClr val="tx1"/>
                </a:solidFill>
              </a:rPr>
              <a:t>associated with the </a:t>
            </a:r>
            <a:r>
              <a:rPr lang="en-US" dirty="0">
                <a:solidFill>
                  <a:schemeClr val="accent2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3. Put </a:t>
            </a:r>
            <a:r>
              <a:rPr lang="en-US" dirty="0">
                <a:solidFill>
                  <a:schemeClr val="tx1"/>
                </a:solidFill>
              </a:rPr>
              <a:t>the object into </a:t>
            </a:r>
            <a:r>
              <a:rPr lang="en-US" dirty="0">
                <a:solidFill>
                  <a:schemeClr val="accent2"/>
                </a:solidFill>
              </a:rPr>
              <a:t>all possible states</a:t>
            </a:r>
            <a:r>
              <a:rPr lang="en-US" dirty="0">
                <a:solidFill>
                  <a:schemeClr val="tx1"/>
                </a:solidFill>
              </a:rPr>
              <a:t>. This means that you should </a:t>
            </a:r>
            <a:r>
              <a:rPr lang="en-US" dirty="0">
                <a:solidFill>
                  <a:schemeClr val="accent2"/>
                </a:solidFill>
              </a:rPr>
              <a:t>simulate all events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accent2"/>
                </a:solidFill>
              </a:rPr>
              <a:t>cause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accent2"/>
                </a:solidFill>
              </a:rPr>
              <a:t>state change</a:t>
            </a:r>
            <a:endParaRPr lang="en-US" sz="5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The aim of </a:t>
            </a:r>
            <a:r>
              <a:rPr lang="en-US" sz="2000" dirty="0" smtClean="0">
                <a:solidFill>
                  <a:schemeClr val="tx1"/>
                </a:solidFill>
              </a:rPr>
              <a:t> Software testing </a:t>
            </a:r>
            <a:r>
              <a:rPr lang="en-US" sz="2000" dirty="0">
                <a:solidFill>
                  <a:schemeClr val="tx1"/>
                </a:solidFill>
              </a:rPr>
              <a:t>is: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1. </a:t>
            </a:r>
            <a:r>
              <a:rPr lang="en-US" sz="2000" dirty="0" smtClean="0">
                <a:solidFill>
                  <a:schemeClr val="accent2"/>
                </a:solidFill>
              </a:rPr>
              <a:t>Show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that a </a:t>
            </a:r>
            <a:r>
              <a:rPr lang="en-US" sz="2000" dirty="0">
                <a:solidFill>
                  <a:schemeClr val="accent2"/>
                </a:solidFill>
              </a:rPr>
              <a:t>program does </a:t>
            </a:r>
            <a:r>
              <a:rPr lang="en-US" sz="2000" dirty="0">
                <a:solidFill>
                  <a:schemeClr val="tx1"/>
                </a:solidFill>
              </a:rPr>
              <a:t>what it is </a:t>
            </a:r>
            <a:r>
              <a:rPr lang="en-US" sz="2000" dirty="0">
                <a:solidFill>
                  <a:schemeClr val="accent2"/>
                </a:solidFill>
              </a:rPr>
              <a:t>intended to do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chemeClr val="tx1"/>
                </a:solidFill>
              </a:rPr>
              <a:t>ie</a:t>
            </a:r>
            <a:r>
              <a:rPr lang="en-US" sz="2000" dirty="0">
                <a:solidFill>
                  <a:schemeClr val="tx1"/>
                </a:solidFill>
              </a:rPr>
              <a:t> demonstrate to the developer and customer that the </a:t>
            </a:r>
            <a:r>
              <a:rPr lang="en-US" sz="2000" dirty="0" smtClean="0">
                <a:solidFill>
                  <a:schemeClr val="tx1"/>
                </a:solidFill>
              </a:rPr>
              <a:t>product meets </a:t>
            </a:r>
            <a:r>
              <a:rPr lang="en-US" sz="2000" dirty="0">
                <a:solidFill>
                  <a:schemeClr val="tx1"/>
                </a:solidFill>
              </a:rPr>
              <a:t>the requirements </a:t>
            </a:r>
            <a:r>
              <a:rPr lang="en-US" sz="2000" dirty="0">
                <a:solidFill>
                  <a:schemeClr val="accent2"/>
                </a:solidFill>
              </a:rPr>
              <a:t>(validation testing</a:t>
            </a:r>
            <a:r>
              <a:rPr lang="en-US" sz="2000" dirty="0" smtClean="0">
                <a:solidFill>
                  <a:schemeClr val="accent2"/>
                </a:solidFill>
              </a:rPr>
              <a:t>)</a:t>
            </a:r>
          </a:p>
          <a:p>
            <a:pPr marL="457200" lvl="1" indent="-457200">
              <a:lnSpc>
                <a:spcPct val="150000"/>
              </a:lnSpc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2. To </a:t>
            </a:r>
            <a:r>
              <a:rPr lang="en-US" sz="2000" dirty="0">
                <a:solidFill>
                  <a:schemeClr val="accent2"/>
                </a:solidFill>
              </a:rPr>
              <a:t>discover</a:t>
            </a:r>
            <a:r>
              <a:rPr lang="en-US" sz="2000" dirty="0">
                <a:solidFill>
                  <a:schemeClr val="tx1"/>
                </a:solidFill>
              </a:rPr>
              <a:t> program </a:t>
            </a:r>
            <a:r>
              <a:rPr lang="en-US" sz="2000" dirty="0">
                <a:solidFill>
                  <a:schemeClr val="accent2"/>
                </a:solidFill>
              </a:rPr>
              <a:t>defects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before </a:t>
            </a:r>
            <a:r>
              <a:rPr lang="en-US" sz="2000" dirty="0">
                <a:solidFill>
                  <a:schemeClr val="tx1"/>
                </a:solidFill>
              </a:rPr>
              <a:t>it is put into </a:t>
            </a:r>
            <a:r>
              <a:rPr lang="en-US" sz="2000" dirty="0">
                <a:solidFill>
                  <a:schemeClr val="accent2"/>
                </a:solidFill>
              </a:rPr>
              <a:t>use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Ie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Rooting out undesirable system behavior such as system crashes, unwanted interactions with other systems, incorrect computations, and data </a:t>
            </a:r>
            <a:r>
              <a:rPr lang="en-US" sz="2000" dirty="0" smtClean="0">
                <a:solidFill>
                  <a:schemeClr val="tx1"/>
                </a:solidFill>
              </a:rPr>
              <a:t>corruption   </a:t>
            </a:r>
            <a:r>
              <a:rPr lang="en-US" sz="2000" dirty="0" smtClean="0">
                <a:solidFill>
                  <a:schemeClr val="accent2"/>
                </a:solidFill>
              </a:rPr>
              <a:t>(</a:t>
            </a:r>
            <a:r>
              <a:rPr lang="en-US" sz="2000" dirty="0">
                <a:solidFill>
                  <a:schemeClr val="accent2"/>
                </a:solidFill>
              </a:rPr>
              <a:t>defect testing)</a:t>
            </a:r>
          </a:p>
        </p:txBody>
      </p:sp>
    </p:spTree>
    <p:extLst>
      <p:ext uri="{BB962C8B-B14F-4D97-AF65-F5344CB8AC3E}">
        <p14:creationId xmlns:p14="http://schemas.microsoft.com/office/powerpoint/2010/main" val="1862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56370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884169"/>
            <a:ext cx="8675915" cy="4504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Consider the object class weather station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Define all </a:t>
            </a:r>
            <a:r>
              <a:rPr lang="en-US" sz="2000" dirty="0">
                <a:solidFill>
                  <a:schemeClr val="accent2"/>
                </a:solidFill>
              </a:rPr>
              <a:t>test cases for all methods </a:t>
            </a:r>
            <a:r>
              <a:rPr lang="en-US" sz="2000" dirty="0">
                <a:solidFill>
                  <a:schemeClr val="tx1"/>
                </a:solidFill>
              </a:rPr>
              <a:t>associated with the object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Use a </a:t>
            </a:r>
            <a:r>
              <a:rPr lang="en-US" sz="2000" dirty="0">
                <a:solidFill>
                  <a:schemeClr val="accent2"/>
                </a:solidFill>
              </a:rPr>
              <a:t>state model to test the different states </a:t>
            </a:r>
            <a:r>
              <a:rPr lang="en-US" sz="2000" dirty="0">
                <a:solidFill>
                  <a:schemeClr val="tx1"/>
                </a:solidFill>
              </a:rPr>
              <a:t>of the weather station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66" y="2624386"/>
            <a:ext cx="3174177" cy="32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56370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884169"/>
            <a:ext cx="8675915" cy="4504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Unit testing </a:t>
            </a:r>
            <a:r>
              <a:rPr lang="en-US" sz="2400" dirty="0">
                <a:solidFill>
                  <a:schemeClr val="accent2"/>
                </a:solidFill>
              </a:rPr>
              <a:t>can be automated</a:t>
            </a:r>
            <a:r>
              <a:rPr lang="en-US" sz="2400" dirty="0">
                <a:solidFill>
                  <a:schemeClr val="tx1"/>
                </a:solidFill>
              </a:rPr>
              <a:t>, where  you make use of a </a:t>
            </a:r>
            <a:r>
              <a:rPr lang="en-US" sz="2400" dirty="0">
                <a:solidFill>
                  <a:schemeClr val="accent2"/>
                </a:solidFill>
              </a:rPr>
              <a:t>test automation framework </a:t>
            </a:r>
            <a:r>
              <a:rPr lang="en-US" sz="2400" dirty="0">
                <a:solidFill>
                  <a:schemeClr val="tx1"/>
                </a:solidFill>
              </a:rPr>
              <a:t>(such as </a:t>
            </a:r>
            <a:r>
              <a:rPr lang="en-US" sz="2400" dirty="0" err="1">
                <a:solidFill>
                  <a:schemeClr val="tx1"/>
                </a:solidFill>
              </a:rPr>
              <a:t>JUnit</a:t>
            </a:r>
            <a:r>
              <a:rPr lang="en-US" sz="2400" dirty="0">
                <a:solidFill>
                  <a:schemeClr val="tx1"/>
                </a:solidFill>
              </a:rPr>
              <a:t>) to write and run your program tests.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Unit testing frameworks </a:t>
            </a:r>
            <a:r>
              <a:rPr lang="en-US" sz="2400" dirty="0">
                <a:solidFill>
                  <a:schemeClr val="accent2"/>
                </a:solidFill>
              </a:rPr>
              <a:t>provide generic test classes </a:t>
            </a:r>
            <a:r>
              <a:rPr lang="en-US" sz="2400" dirty="0">
                <a:solidFill>
                  <a:schemeClr val="tx1"/>
                </a:solidFill>
              </a:rPr>
              <a:t>that you extend to create specific test cases.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They can then </a:t>
            </a:r>
            <a:r>
              <a:rPr lang="en-US" sz="2400" dirty="0">
                <a:solidFill>
                  <a:schemeClr val="accent2"/>
                </a:solidFill>
              </a:rPr>
              <a:t>run all of the tests </a:t>
            </a:r>
            <a:r>
              <a:rPr lang="en-US" sz="2400" dirty="0">
                <a:solidFill>
                  <a:schemeClr val="tx1"/>
                </a:solidFill>
              </a:rPr>
              <a:t>that you have implemented </a:t>
            </a:r>
            <a:r>
              <a:rPr lang="en-US" sz="2400" dirty="0">
                <a:solidFill>
                  <a:schemeClr val="accent2"/>
                </a:solidFill>
              </a:rPr>
              <a:t>and report</a:t>
            </a:r>
            <a:r>
              <a:rPr lang="en-US" sz="2400" dirty="0">
                <a:solidFill>
                  <a:schemeClr val="tx1"/>
                </a:solidFill>
              </a:rPr>
              <a:t>, often through some GUI, on the </a:t>
            </a:r>
            <a:r>
              <a:rPr lang="en-US" sz="2400" dirty="0">
                <a:solidFill>
                  <a:schemeClr val="accent2"/>
                </a:solidFill>
              </a:rPr>
              <a:t>success or failure of </a:t>
            </a:r>
            <a:r>
              <a:rPr lang="en-US" sz="2400" dirty="0" smtClean="0">
                <a:solidFill>
                  <a:schemeClr val="accent2"/>
                </a:solidFill>
              </a:rPr>
              <a:t>the tests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56370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884169"/>
            <a:ext cx="8675915" cy="4504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Unit test </a:t>
            </a:r>
            <a:r>
              <a:rPr lang="en-US" sz="2400" dirty="0">
                <a:solidFill>
                  <a:schemeClr val="accent2"/>
                </a:solidFill>
              </a:rPr>
              <a:t>cases </a:t>
            </a:r>
            <a:r>
              <a:rPr lang="en-US" sz="2400" dirty="0">
                <a:solidFill>
                  <a:schemeClr val="tx1"/>
                </a:solidFill>
              </a:rPr>
              <a:t>should be </a:t>
            </a:r>
            <a:r>
              <a:rPr lang="en-US" sz="2400" dirty="0">
                <a:solidFill>
                  <a:schemeClr val="accent2"/>
                </a:solidFill>
              </a:rPr>
              <a:t>effective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1. The </a:t>
            </a:r>
            <a:r>
              <a:rPr lang="en-US" dirty="0">
                <a:solidFill>
                  <a:schemeClr val="tx1"/>
                </a:solidFill>
              </a:rPr>
              <a:t>test cases should show that, </a:t>
            </a:r>
            <a:r>
              <a:rPr lang="en-US" dirty="0">
                <a:solidFill>
                  <a:schemeClr val="accent2"/>
                </a:solidFill>
              </a:rPr>
              <a:t>when used as expected</a:t>
            </a:r>
            <a:r>
              <a:rPr lang="en-US" dirty="0">
                <a:solidFill>
                  <a:schemeClr val="tx1"/>
                </a:solidFill>
              </a:rPr>
              <a:t>, the component that you are testing does what it is </a:t>
            </a:r>
            <a:r>
              <a:rPr lang="en-US" dirty="0">
                <a:solidFill>
                  <a:schemeClr val="accent2"/>
                </a:solidFill>
              </a:rPr>
              <a:t>supposed to 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2. If </a:t>
            </a:r>
            <a:r>
              <a:rPr lang="en-US" dirty="0">
                <a:solidFill>
                  <a:schemeClr val="tx1"/>
                </a:solidFill>
              </a:rPr>
              <a:t>there are </a:t>
            </a:r>
            <a:r>
              <a:rPr lang="en-US" dirty="0">
                <a:solidFill>
                  <a:schemeClr val="accent2"/>
                </a:solidFill>
              </a:rPr>
              <a:t>defects in the component</a:t>
            </a:r>
            <a:r>
              <a:rPr lang="en-US" dirty="0">
                <a:solidFill>
                  <a:schemeClr val="tx1"/>
                </a:solidFill>
              </a:rPr>
              <a:t>, these should be </a:t>
            </a:r>
            <a:r>
              <a:rPr lang="en-US" dirty="0">
                <a:solidFill>
                  <a:schemeClr val="accent2"/>
                </a:solidFill>
              </a:rPr>
              <a:t>revealed by test cases. </a:t>
            </a:r>
          </a:p>
          <a:p>
            <a:pPr lvl="1">
              <a:lnSpc>
                <a:spcPct val="150000"/>
              </a:lnSpc>
            </a:pPr>
            <a:endParaRPr lang="en-US" sz="5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Component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Software components </a:t>
            </a:r>
            <a:r>
              <a:rPr lang="en-US" sz="2000" dirty="0">
                <a:solidFill>
                  <a:schemeClr val="tx1"/>
                </a:solidFill>
              </a:rPr>
              <a:t>are often </a:t>
            </a:r>
            <a:r>
              <a:rPr lang="en-US" sz="2000" dirty="0">
                <a:solidFill>
                  <a:schemeClr val="accent2"/>
                </a:solidFill>
              </a:rPr>
              <a:t>composite components </a:t>
            </a:r>
            <a:r>
              <a:rPr lang="en-US" sz="2000" dirty="0">
                <a:solidFill>
                  <a:schemeClr val="tx1"/>
                </a:solidFill>
              </a:rPr>
              <a:t>that are made up of </a:t>
            </a:r>
            <a:r>
              <a:rPr lang="en-US" sz="2000" dirty="0">
                <a:solidFill>
                  <a:schemeClr val="accent2"/>
                </a:solidFill>
              </a:rPr>
              <a:t>several interacting objects.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>
                <a:solidFill>
                  <a:schemeClr val="accent2"/>
                </a:solidFill>
              </a:rPr>
              <a:t> functionality </a:t>
            </a:r>
            <a:r>
              <a:rPr lang="en-US" sz="2000" dirty="0">
                <a:solidFill>
                  <a:schemeClr val="tx1"/>
                </a:solidFill>
              </a:rPr>
              <a:t>of these </a:t>
            </a:r>
            <a:r>
              <a:rPr lang="en-US" sz="2000" dirty="0" smtClean="0">
                <a:solidFill>
                  <a:schemeClr val="tx1"/>
                </a:solidFill>
              </a:rPr>
              <a:t>objects are defined </a:t>
            </a:r>
            <a:r>
              <a:rPr lang="en-US" sz="2000" dirty="0">
                <a:solidFill>
                  <a:schemeClr val="tx1"/>
                </a:solidFill>
              </a:rPr>
              <a:t>through 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component interface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</a:rPr>
              <a:t>Component interface testing </a:t>
            </a:r>
            <a:r>
              <a:rPr lang="en-US" sz="2000" dirty="0">
                <a:solidFill>
                  <a:schemeClr val="tx1"/>
                </a:solidFill>
              </a:rPr>
              <a:t>involves </a:t>
            </a:r>
            <a:r>
              <a:rPr lang="en-US" sz="2000" dirty="0">
                <a:solidFill>
                  <a:schemeClr val="accent2"/>
                </a:solidFill>
              </a:rPr>
              <a:t>identifying errors </a:t>
            </a:r>
            <a:r>
              <a:rPr lang="en-US" sz="2000" dirty="0">
                <a:solidFill>
                  <a:schemeClr val="tx1"/>
                </a:solidFill>
              </a:rPr>
              <a:t>resulting from </a:t>
            </a:r>
            <a:r>
              <a:rPr lang="en-US" sz="2000" dirty="0">
                <a:solidFill>
                  <a:schemeClr val="accent2"/>
                </a:solidFill>
              </a:rPr>
              <a:t>interactions </a:t>
            </a:r>
            <a:r>
              <a:rPr lang="en-US" sz="2000" dirty="0">
                <a:solidFill>
                  <a:schemeClr val="tx1"/>
                </a:solidFill>
              </a:rPr>
              <a:t>between the objects in the component.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76201"/>
            <a:ext cx="8229600" cy="927712"/>
          </a:xfrm>
        </p:spPr>
        <p:txBody>
          <a:bodyPr/>
          <a:lstStyle/>
          <a:p>
            <a:pPr algn="ctr"/>
            <a:r>
              <a:rPr lang="en-US" dirty="0">
                <a:latin typeface="Raleway"/>
              </a:rPr>
              <a:t>Example: Printing services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2" y="1265274"/>
            <a:ext cx="3385458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tx1"/>
                </a:solidFill>
              </a:rPr>
              <a:t>Provides </a:t>
            </a:r>
            <a:r>
              <a:rPr lang="en-GB" sz="2000" b="1" dirty="0">
                <a:solidFill>
                  <a:schemeClr val="tx1"/>
                </a:solidFill>
              </a:rPr>
              <a:t>interface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</a:rPr>
              <a:t>Defines the services that are </a:t>
            </a:r>
            <a:r>
              <a:rPr lang="en-GB" sz="2000" dirty="0">
                <a:solidFill>
                  <a:schemeClr val="accent2"/>
                </a:solidFill>
              </a:rPr>
              <a:t>provided</a:t>
            </a:r>
            <a:r>
              <a:rPr lang="en-GB" sz="2000" dirty="0">
                <a:solidFill>
                  <a:schemeClr val="tx1"/>
                </a:solidFill>
              </a:rPr>
              <a:t> by the component </a:t>
            </a:r>
            <a:r>
              <a:rPr lang="en-GB" sz="2000" dirty="0">
                <a:solidFill>
                  <a:schemeClr val="accent2"/>
                </a:solidFill>
              </a:rPr>
              <a:t>to other components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tx1"/>
                </a:solidFill>
              </a:rPr>
              <a:t>Requires interface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</a:rPr>
              <a:t>Defines the services that </a:t>
            </a:r>
            <a:r>
              <a:rPr lang="en-GB" sz="2000" dirty="0">
                <a:solidFill>
                  <a:schemeClr val="accent2"/>
                </a:solidFill>
              </a:rPr>
              <a:t>specifies what services must be made available</a:t>
            </a:r>
            <a:r>
              <a:rPr lang="en-GB" sz="2000" dirty="0">
                <a:solidFill>
                  <a:schemeClr val="tx1"/>
                </a:solidFill>
              </a:rPr>
              <a:t> for the component to execute as specified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47" y="2292260"/>
            <a:ext cx="4888105" cy="28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>
                <a:latin typeface="Raleway"/>
              </a:rPr>
              <a:t>Interface types and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There are different types of interface between program components and, consequently, </a:t>
            </a:r>
            <a:r>
              <a:rPr lang="en-US" sz="2000" dirty="0" smtClean="0">
                <a:solidFill>
                  <a:schemeClr val="tx1"/>
                </a:solidFill>
              </a:rPr>
              <a:t>different </a:t>
            </a:r>
            <a:r>
              <a:rPr lang="en-US" sz="2000" dirty="0">
                <a:solidFill>
                  <a:schemeClr val="tx1"/>
                </a:solidFill>
              </a:rPr>
              <a:t>types of interface error that can occur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" y="2210068"/>
            <a:ext cx="769727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System testing during development involves </a:t>
            </a:r>
            <a:r>
              <a:rPr lang="en-US" sz="2400" dirty="0">
                <a:solidFill>
                  <a:schemeClr val="accent2"/>
                </a:solidFill>
              </a:rPr>
              <a:t>integrating components</a:t>
            </a:r>
            <a:r>
              <a:rPr lang="en-US" sz="2400" dirty="0">
                <a:solidFill>
                  <a:schemeClr val="tx1"/>
                </a:solidFill>
              </a:rPr>
              <a:t> to create a version of the system and then </a:t>
            </a:r>
            <a:r>
              <a:rPr lang="en-US" sz="2400" dirty="0">
                <a:solidFill>
                  <a:schemeClr val="accent2"/>
                </a:solidFill>
              </a:rPr>
              <a:t>testing the integrated system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 System testing checks that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1. Components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dirty="0" smtClean="0">
                <a:solidFill>
                  <a:schemeClr val="accent2"/>
                </a:solidFill>
              </a:rPr>
              <a:t>compatible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2. Components </a:t>
            </a:r>
            <a:r>
              <a:rPr lang="en-US" sz="2400" dirty="0" smtClean="0">
                <a:solidFill>
                  <a:schemeClr val="accent2"/>
                </a:solidFill>
              </a:rPr>
              <a:t>interact </a:t>
            </a:r>
            <a:r>
              <a:rPr lang="en-US" sz="2400" dirty="0">
                <a:solidFill>
                  <a:schemeClr val="accent2"/>
                </a:solidFill>
              </a:rPr>
              <a:t>correctly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3. Components </a:t>
            </a:r>
            <a:r>
              <a:rPr lang="en-US" sz="2400" dirty="0" smtClean="0">
                <a:solidFill>
                  <a:schemeClr val="accent2"/>
                </a:solidFill>
              </a:rPr>
              <a:t>transfer </a:t>
            </a:r>
            <a:r>
              <a:rPr lang="en-US" sz="2400" dirty="0">
                <a:solidFill>
                  <a:schemeClr val="accent2"/>
                </a:solidFill>
              </a:rPr>
              <a:t>the right data </a:t>
            </a:r>
            <a:r>
              <a:rPr lang="en-US" sz="2400" dirty="0">
                <a:solidFill>
                  <a:schemeClr val="tx1"/>
                </a:solidFill>
              </a:rPr>
              <a:t>at the </a:t>
            </a:r>
            <a:r>
              <a:rPr lang="en-US" sz="2400" dirty="0">
                <a:solidFill>
                  <a:schemeClr val="accent2"/>
                </a:solidFill>
              </a:rPr>
              <a:t>right time </a:t>
            </a:r>
            <a:r>
              <a:rPr lang="en-US" sz="2400" dirty="0">
                <a:solidFill>
                  <a:schemeClr val="tx1"/>
                </a:solidFill>
              </a:rPr>
              <a:t>across their interfaces. </a:t>
            </a:r>
          </a:p>
        </p:txBody>
      </p:sp>
    </p:spTree>
    <p:extLst>
      <p:ext uri="{BB962C8B-B14F-4D97-AF65-F5344CB8AC3E}">
        <p14:creationId xmlns:p14="http://schemas.microsoft.com/office/powerpoint/2010/main" val="4781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During </a:t>
            </a:r>
            <a:r>
              <a:rPr lang="en-US" sz="2000" dirty="0">
                <a:solidFill>
                  <a:schemeClr val="tx1"/>
                </a:solidFill>
              </a:rPr>
              <a:t>system testing: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1. </a:t>
            </a:r>
            <a:r>
              <a:rPr lang="en-US" sz="2000" dirty="0">
                <a:solidFill>
                  <a:schemeClr val="accent2"/>
                </a:solidFill>
              </a:rPr>
              <a:t>R</a:t>
            </a:r>
            <a:r>
              <a:rPr lang="en-US" sz="2000" dirty="0" smtClean="0">
                <a:solidFill>
                  <a:schemeClr val="accent2"/>
                </a:solidFill>
              </a:rPr>
              <a:t>eusable components </a:t>
            </a:r>
            <a:r>
              <a:rPr lang="en-US" sz="2000" dirty="0">
                <a:solidFill>
                  <a:schemeClr val="tx1"/>
                </a:solidFill>
              </a:rPr>
              <a:t>that have been separately developed and off-the-shelf systems </a:t>
            </a:r>
            <a:r>
              <a:rPr lang="en-US" sz="2000" dirty="0" smtClean="0">
                <a:solidFill>
                  <a:schemeClr val="accent2"/>
                </a:solidFill>
              </a:rPr>
              <a:t>may be integrated </a:t>
            </a:r>
            <a:r>
              <a:rPr lang="en-US" sz="2000" dirty="0" smtClean="0">
                <a:solidFill>
                  <a:schemeClr val="tx1"/>
                </a:solidFill>
              </a:rPr>
              <a:t>with </a:t>
            </a:r>
            <a:r>
              <a:rPr lang="en-US" sz="2000" dirty="0">
                <a:solidFill>
                  <a:schemeClr val="accent2"/>
                </a:solidFill>
              </a:rPr>
              <a:t>newly developed components.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complete system is then tested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2"/>
                </a:solidFill>
              </a:rPr>
              <a:t>Components </a:t>
            </a:r>
            <a:r>
              <a:rPr lang="en-US" sz="2000" dirty="0">
                <a:solidFill>
                  <a:schemeClr val="accent2"/>
                </a:solidFill>
              </a:rPr>
              <a:t>developed </a:t>
            </a:r>
            <a:r>
              <a:rPr lang="en-US" sz="2000" dirty="0">
                <a:solidFill>
                  <a:schemeClr val="tx1"/>
                </a:solidFill>
              </a:rPr>
              <a:t>by different team members or groups may be</a:t>
            </a:r>
            <a:r>
              <a:rPr lang="en-US" sz="2000" dirty="0">
                <a:solidFill>
                  <a:schemeClr val="accent2"/>
                </a:solidFill>
              </a:rPr>
              <a:t> integrated </a:t>
            </a:r>
            <a:r>
              <a:rPr lang="en-US" sz="2000" dirty="0">
                <a:solidFill>
                  <a:schemeClr val="tx1"/>
                </a:solidFill>
              </a:rPr>
              <a:t>at this stage</a:t>
            </a:r>
          </a:p>
        </p:txBody>
      </p:sp>
    </p:spTree>
    <p:extLst>
      <p:ext uri="{BB962C8B-B14F-4D97-AF65-F5344CB8AC3E}">
        <p14:creationId xmlns:p14="http://schemas.microsoft.com/office/powerpoint/2010/main" val="36755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377056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Test Driven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</a:rPr>
              <a:t>Test-driven development (TDD) </a:t>
            </a:r>
            <a:r>
              <a:rPr lang="en-US" sz="2400" dirty="0">
                <a:solidFill>
                  <a:schemeClr val="tx1"/>
                </a:solidFill>
              </a:rPr>
              <a:t>is an approach to program development in </a:t>
            </a:r>
            <a:r>
              <a:rPr lang="en-US" sz="2400" dirty="0" smtClean="0">
                <a:solidFill>
                  <a:schemeClr val="tx1"/>
                </a:solidFill>
              </a:rPr>
              <a:t>which you </a:t>
            </a:r>
            <a:r>
              <a:rPr lang="en-US" sz="2400" dirty="0">
                <a:solidFill>
                  <a:schemeClr val="accent2"/>
                </a:solidFill>
              </a:rPr>
              <a:t>interleave testing and code development.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You develop the code incrementally, along with a test for that increment.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accent2"/>
                </a:solidFill>
              </a:rPr>
              <a:t>don’t move </a:t>
            </a:r>
            <a:r>
              <a:rPr lang="en-US" sz="2400" dirty="0">
                <a:solidFill>
                  <a:schemeClr val="tx1"/>
                </a:solidFill>
              </a:rPr>
              <a:t>on to the next increment </a:t>
            </a:r>
            <a:r>
              <a:rPr lang="en-US" sz="2400" dirty="0">
                <a:solidFill>
                  <a:schemeClr val="accent2"/>
                </a:solidFill>
              </a:rPr>
              <a:t>until the code </a:t>
            </a:r>
            <a:r>
              <a:rPr lang="en-US" sz="2400" dirty="0">
                <a:solidFill>
                  <a:schemeClr val="tx1"/>
                </a:solidFill>
              </a:rPr>
              <a:t>that you have developed </a:t>
            </a:r>
            <a:r>
              <a:rPr lang="en-US" sz="2400" dirty="0">
                <a:solidFill>
                  <a:schemeClr val="accent2"/>
                </a:solidFill>
              </a:rPr>
              <a:t>passes its test</a:t>
            </a:r>
          </a:p>
        </p:txBody>
      </p:sp>
    </p:spTree>
    <p:extLst>
      <p:ext uri="{BB962C8B-B14F-4D97-AF65-F5344CB8AC3E}">
        <p14:creationId xmlns:p14="http://schemas.microsoft.com/office/powerpoint/2010/main" val="16464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1288484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1" y="2800350"/>
            <a:ext cx="7762875" cy="23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To write a test, you need t</a:t>
            </a:r>
            <a:r>
              <a:rPr lang="en-US" sz="2400" dirty="0" smtClean="0">
                <a:solidFill>
                  <a:schemeClr val="tx1"/>
                </a:solidFill>
              </a:rPr>
              <a:t>o </a:t>
            </a:r>
            <a:r>
              <a:rPr lang="en-US" sz="2400" dirty="0">
                <a:solidFill>
                  <a:schemeClr val="accent2"/>
                </a:solidFill>
              </a:rPr>
              <a:t>completely understand </a:t>
            </a:r>
            <a:r>
              <a:rPr lang="en-US" sz="2400" dirty="0">
                <a:solidFill>
                  <a:schemeClr val="tx1"/>
                </a:solidFill>
              </a:rPr>
              <a:t>what is </a:t>
            </a:r>
            <a:r>
              <a:rPr lang="en-US" sz="2400" dirty="0" smtClean="0">
                <a:solidFill>
                  <a:schemeClr val="accent2"/>
                </a:solidFill>
              </a:rPr>
              <a:t>intended to do</a:t>
            </a: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example,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 If your computation involves division, you should check that you are not dividing the numbers by zero.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>
                <a:solidFill>
                  <a:schemeClr val="tx1"/>
                </a:solidFill>
              </a:rPr>
              <a:t>you forget to write a test for this, then the code to check will never be included in the program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Benefits of test 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689817"/>
            <a:ext cx="8675915" cy="492009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1. </a:t>
            </a:r>
            <a:r>
              <a:rPr lang="en-US" sz="2400" b="1" i="1" dirty="0">
                <a:solidFill>
                  <a:schemeClr val="tx1"/>
                </a:solidFill>
              </a:rPr>
              <a:t>Code coverage </a:t>
            </a:r>
            <a:endParaRPr lang="en-US" sz="2400" b="1" i="1" dirty="0" smtClean="0">
              <a:solidFill>
                <a:schemeClr val="tx1"/>
              </a:solidFill>
            </a:endParaRPr>
          </a:p>
          <a:p>
            <a:endParaRPr lang="en-US" sz="2400" b="1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principle, </a:t>
            </a:r>
            <a:r>
              <a:rPr lang="en-US" sz="2400" dirty="0">
                <a:solidFill>
                  <a:schemeClr val="accent2"/>
                </a:solidFill>
              </a:rPr>
              <a:t>every code segment </a:t>
            </a:r>
            <a:r>
              <a:rPr lang="en-US" sz="2400" dirty="0">
                <a:solidFill>
                  <a:schemeClr val="tx1"/>
                </a:solidFill>
              </a:rPr>
              <a:t>that you write should have </a:t>
            </a:r>
            <a:r>
              <a:rPr lang="en-US" sz="2400" dirty="0" smtClean="0">
                <a:solidFill>
                  <a:schemeClr val="accent2"/>
                </a:solidFill>
              </a:rPr>
              <a:t>at least </a:t>
            </a:r>
            <a:r>
              <a:rPr lang="en-US" sz="2400" dirty="0">
                <a:solidFill>
                  <a:schemeClr val="accent2"/>
                </a:solidFill>
              </a:rPr>
              <a:t>one associated test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Therefore, you can be confident that all of the code </a:t>
            </a:r>
            <a:r>
              <a:rPr lang="en-US" sz="2400" dirty="0" smtClean="0">
                <a:solidFill>
                  <a:schemeClr val="tx1"/>
                </a:solidFill>
              </a:rPr>
              <a:t>in the </a:t>
            </a:r>
            <a:r>
              <a:rPr lang="en-US" sz="2400" dirty="0">
                <a:solidFill>
                  <a:schemeClr val="tx1"/>
                </a:solidFill>
              </a:rPr>
              <a:t>system has actually been executed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Code is tested as it is written so </a:t>
            </a:r>
            <a:r>
              <a:rPr lang="en-US" sz="2400" dirty="0" smtClean="0">
                <a:solidFill>
                  <a:schemeClr val="accent2"/>
                </a:solidFill>
              </a:rPr>
              <a:t>defects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dirty="0">
                <a:solidFill>
                  <a:schemeClr val="accent2"/>
                </a:solidFill>
              </a:rPr>
              <a:t>discovered early</a:t>
            </a:r>
            <a:r>
              <a:rPr lang="en-US" sz="2400" dirty="0">
                <a:solidFill>
                  <a:schemeClr val="tx1"/>
                </a:solidFill>
              </a:rPr>
              <a:t> 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2224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Benefits of test 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689817"/>
            <a:ext cx="8675915" cy="4920090"/>
          </a:xfrm>
        </p:spPr>
        <p:txBody>
          <a:bodyPr/>
          <a:lstStyle/>
          <a:p>
            <a:r>
              <a:rPr lang="en-US" sz="2400" b="1" i="1" dirty="0">
                <a:solidFill>
                  <a:schemeClr val="tx1"/>
                </a:solidFill>
              </a:rPr>
              <a:t>2. Regression </a:t>
            </a:r>
            <a:r>
              <a:rPr lang="en-US" sz="2400" b="1" i="1" dirty="0" smtClean="0">
                <a:solidFill>
                  <a:schemeClr val="tx1"/>
                </a:solidFill>
              </a:rPr>
              <a:t>testing</a:t>
            </a:r>
          </a:p>
          <a:p>
            <a:r>
              <a:rPr lang="en-US" sz="2400" i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test suite is developed incrementally as a program is developed.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can always run </a:t>
            </a:r>
            <a:r>
              <a:rPr lang="en-US" sz="2400" dirty="0">
                <a:solidFill>
                  <a:schemeClr val="accent2"/>
                </a:solidFill>
              </a:rPr>
              <a:t>regression tests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accent2"/>
                </a:solidFill>
              </a:rPr>
              <a:t>check</a:t>
            </a:r>
            <a:r>
              <a:rPr lang="en-US" sz="2400" dirty="0">
                <a:solidFill>
                  <a:schemeClr val="tx1"/>
                </a:solidFill>
              </a:rPr>
              <a:t> that </a:t>
            </a:r>
            <a:r>
              <a:rPr lang="en-US" sz="2400" dirty="0">
                <a:solidFill>
                  <a:schemeClr val="accent2"/>
                </a:solidFill>
              </a:rPr>
              <a:t>changes to the program </a:t>
            </a:r>
            <a:r>
              <a:rPr lang="en-US" sz="2400" dirty="0">
                <a:solidFill>
                  <a:schemeClr val="tx1"/>
                </a:solidFill>
              </a:rPr>
              <a:t>have </a:t>
            </a:r>
            <a:r>
              <a:rPr lang="en-US" sz="2400" dirty="0">
                <a:solidFill>
                  <a:schemeClr val="accent2"/>
                </a:solidFill>
              </a:rPr>
              <a:t>not introduced new bugs</a:t>
            </a:r>
          </a:p>
        </p:txBody>
      </p:sp>
    </p:spTree>
    <p:extLst>
      <p:ext uri="{BB962C8B-B14F-4D97-AF65-F5344CB8AC3E}">
        <p14:creationId xmlns:p14="http://schemas.microsoft.com/office/powerpoint/2010/main" val="39214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Benefits of test 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689817"/>
            <a:ext cx="8675915" cy="4920090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3. Simplified debugging</a:t>
            </a: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When a </a:t>
            </a:r>
            <a:r>
              <a:rPr lang="en-US" sz="2400" dirty="0">
                <a:solidFill>
                  <a:schemeClr val="accent2"/>
                </a:solidFill>
              </a:rPr>
              <a:t>test fails</a:t>
            </a:r>
            <a:r>
              <a:rPr lang="en-US" sz="2400" dirty="0">
                <a:solidFill>
                  <a:schemeClr val="tx1"/>
                </a:solidFill>
              </a:rPr>
              <a:t>, it should be </a:t>
            </a:r>
            <a:r>
              <a:rPr lang="en-US" sz="2400" dirty="0">
                <a:solidFill>
                  <a:schemeClr val="accent2"/>
                </a:solidFill>
              </a:rPr>
              <a:t>obvious</a:t>
            </a:r>
            <a:r>
              <a:rPr lang="en-US" sz="2400" dirty="0">
                <a:solidFill>
                  <a:schemeClr val="tx1"/>
                </a:solidFill>
              </a:rPr>
              <a:t> where the </a:t>
            </a:r>
            <a:r>
              <a:rPr lang="en-US" sz="2400" dirty="0" smtClean="0">
                <a:solidFill>
                  <a:schemeClr val="accent2"/>
                </a:solidFill>
              </a:rPr>
              <a:t>problem lies</a:t>
            </a:r>
            <a:r>
              <a:rPr lang="en-US" sz="2400" dirty="0">
                <a:solidFill>
                  <a:schemeClr val="accent2"/>
                </a:solidFill>
              </a:rPr>
              <a:t>. 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newly written code needs to be checked and modified.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do not </a:t>
            </a:r>
            <a:r>
              <a:rPr lang="en-US" sz="2400" dirty="0" smtClean="0">
                <a:solidFill>
                  <a:schemeClr val="tx1"/>
                </a:solidFill>
              </a:rPr>
              <a:t>need to </a:t>
            </a:r>
            <a:r>
              <a:rPr lang="en-US" sz="2400" dirty="0">
                <a:solidFill>
                  <a:schemeClr val="tx1"/>
                </a:solidFill>
              </a:rPr>
              <a:t>use debugging tools to locate the problem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Reports of the use of test-driven development suggest that it is hardly ever necessary to use an automated debugger in test-driven development (Martin, 2007</a:t>
            </a:r>
          </a:p>
        </p:txBody>
      </p:sp>
    </p:spTree>
    <p:extLst>
      <p:ext uri="{BB962C8B-B14F-4D97-AF65-F5344CB8AC3E}">
        <p14:creationId xmlns:p14="http://schemas.microsoft.com/office/powerpoint/2010/main" val="2246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6" y="2649199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Release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Release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Release testing is the process of </a:t>
            </a:r>
            <a:r>
              <a:rPr lang="en-US" sz="2000" dirty="0">
                <a:solidFill>
                  <a:schemeClr val="accent2"/>
                </a:solidFill>
              </a:rPr>
              <a:t>testing a particular release </a:t>
            </a:r>
            <a:r>
              <a:rPr lang="en-US" sz="2000" dirty="0">
                <a:solidFill>
                  <a:schemeClr val="tx1"/>
                </a:solidFill>
              </a:rPr>
              <a:t>of a system that </a:t>
            </a:r>
            <a:r>
              <a:rPr lang="en-US" sz="2000" dirty="0" smtClean="0">
                <a:solidFill>
                  <a:schemeClr val="tx1"/>
                </a:solidFill>
              </a:rPr>
              <a:t>is intended </a:t>
            </a:r>
            <a:r>
              <a:rPr lang="en-US" sz="2000" dirty="0">
                <a:solidFill>
                  <a:schemeClr val="tx1"/>
                </a:solidFill>
              </a:rPr>
              <a:t>for use outside of the development team. It involves: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accent2"/>
                </a:solidFill>
              </a:rPr>
              <a:t>separate team </a:t>
            </a:r>
            <a:r>
              <a:rPr lang="en-US" sz="2000" dirty="0">
                <a:solidFill>
                  <a:schemeClr val="tx1"/>
                </a:solidFill>
              </a:rPr>
              <a:t>that has not been involved in the system development should </a:t>
            </a:r>
            <a:r>
              <a:rPr lang="en-US" sz="2000" dirty="0" smtClean="0">
                <a:solidFill>
                  <a:schemeClr val="tx1"/>
                </a:solidFill>
              </a:rPr>
              <a:t>be </a:t>
            </a:r>
            <a:r>
              <a:rPr lang="en-US" sz="2000" dirty="0" smtClean="0">
                <a:solidFill>
                  <a:schemeClr val="accent2"/>
                </a:solidFill>
              </a:rPr>
              <a:t>responsible </a:t>
            </a:r>
            <a:r>
              <a:rPr lang="en-US" sz="2000" dirty="0">
                <a:solidFill>
                  <a:schemeClr val="accent2"/>
                </a:solidFill>
              </a:rPr>
              <a:t>for release testing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System testing by the development team should focus on </a:t>
            </a:r>
            <a:r>
              <a:rPr lang="en-US" sz="2000" dirty="0">
                <a:solidFill>
                  <a:schemeClr val="accent2"/>
                </a:solidFill>
              </a:rPr>
              <a:t>discovering bugs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the system </a:t>
            </a:r>
            <a:r>
              <a:rPr lang="en-US" sz="2000" dirty="0">
                <a:solidFill>
                  <a:schemeClr val="tx1"/>
                </a:solidFill>
              </a:rPr>
              <a:t>(defect testing).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2"/>
                </a:solidFill>
              </a:rPr>
              <a:t>objective of release testing </a:t>
            </a:r>
            <a:r>
              <a:rPr lang="en-US" sz="2000" dirty="0">
                <a:solidFill>
                  <a:schemeClr val="tx1"/>
                </a:solidFill>
              </a:rPr>
              <a:t>is to check that the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meets its requirements</a:t>
            </a:r>
            <a:r>
              <a:rPr lang="en-US" sz="2000" dirty="0">
                <a:solidFill>
                  <a:schemeClr val="tx1"/>
                </a:solidFill>
              </a:rPr>
              <a:t> and is good enough for external use (validation testing)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  <a:latin typeface="Raleway" panose="020B0604020202020204" charset="0"/>
              </a:rPr>
              <a:t>Performance tests </a:t>
            </a: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have to be designed to </a:t>
            </a:r>
            <a:r>
              <a:rPr lang="en-US" sz="2000" dirty="0">
                <a:solidFill>
                  <a:schemeClr val="accent2"/>
                </a:solidFill>
                <a:latin typeface="Raleway" panose="020B0604020202020204" charset="0"/>
              </a:rPr>
              <a:t>ensure </a:t>
            </a: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that the system can </a:t>
            </a:r>
            <a:r>
              <a:rPr lang="en-US" sz="2000" dirty="0">
                <a:solidFill>
                  <a:schemeClr val="accent2"/>
                </a:solidFill>
                <a:latin typeface="Raleway" panose="020B0604020202020204" charset="0"/>
              </a:rPr>
              <a:t>process its intended load.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This usually involves running a series of tests where you increase the load until the system performance becomes unacceptable.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This type of testing has </a:t>
            </a:r>
            <a:r>
              <a:rPr lang="en-US" sz="2000" dirty="0">
                <a:solidFill>
                  <a:schemeClr val="accent2"/>
                </a:solidFill>
                <a:latin typeface="Raleway" panose="020B0604020202020204" charset="0"/>
              </a:rPr>
              <a:t>two functions: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It tests the failure behavior of the system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Raleway" panose="020B0604020202020204" charset="0"/>
              </a:rPr>
              <a:t>   It </a:t>
            </a: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stresses the system and may cause defects to come to light that would not normally be discovered.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Raleway" panose="020B0604020202020204" charset="0"/>
              </a:rPr>
              <a:t>Stress Testing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Exercises the system beyond its maximum design load. Stressing the system often causes defects to come to light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Stress testing helps you discover when the degradation begins so that you can add checks to the system to reject transactions beyond this point.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Stress testing is particularly relevant to distributed systems t </a:t>
            </a:r>
            <a:r>
              <a:rPr lang="en-US" sz="2000" dirty="0" err="1">
                <a:solidFill>
                  <a:schemeClr val="tx1"/>
                </a:solidFill>
                <a:latin typeface="Raleway" panose="020B0604020202020204" charset="0"/>
              </a:rPr>
              <a:t>levant</a:t>
            </a:r>
            <a:r>
              <a:rPr lang="en-US" sz="2000" dirty="0">
                <a:solidFill>
                  <a:schemeClr val="tx1"/>
                </a:solidFill>
                <a:latin typeface="Raleway" panose="020B0604020202020204" charset="0"/>
              </a:rPr>
              <a:t> to distributed systems that can hat can exhibit severe degradation as exhibit severe degradation as a network becomes overloaded. a network becomes overloaded.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6" y="2649199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User 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User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User or customer testing is a stage in the testing process in which users or customers </a:t>
            </a:r>
            <a:r>
              <a:rPr lang="en-US" sz="2400" dirty="0">
                <a:solidFill>
                  <a:schemeClr val="accent2"/>
                </a:solidFill>
                <a:latin typeface="Raleway" panose="020B0604020202020204" charset="0"/>
              </a:rPr>
              <a:t>provide input and advice </a:t>
            </a: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on system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This may involve: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Raleway" panose="020B0604020202020204" charset="0"/>
              </a:rPr>
              <a:t>1. </a:t>
            </a:r>
            <a:r>
              <a:rPr lang="en-US" sz="2400" dirty="0">
                <a:solidFill>
                  <a:schemeClr val="accent2"/>
                </a:solidFill>
                <a:latin typeface="Raleway" panose="020B0604020202020204" charset="0"/>
              </a:rPr>
              <a:t>F</a:t>
            </a:r>
            <a:r>
              <a:rPr lang="en-US" sz="2400" dirty="0" smtClean="0">
                <a:solidFill>
                  <a:schemeClr val="accent2"/>
                </a:solidFill>
                <a:latin typeface="Raleway" panose="020B0604020202020204" charset="0"/>
              </a:rPr>
              <a:t>ormally </a:t>
            </a:r>
            <a:r>
              <a:rPr lang="en-US" sz="2400" dirty="0">
                <a:solidFill>
                  <a:schemeClr val="accent2"/>
                </a:solidFill>
                <a:latin typeface="Raleway" panose="020B0604020202020204" charset="0"/>
              </a:rPr>
              <a:t>testing a system </a:t>
            </a: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that has been commissioned from an external supplier, or could be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Raleway" panose="020B0604020202020204" charset="0"/>
              </a:rPr>
              <a:t>2. </a:t>
            </a:r>
            <a:r>
              <a:rPr lang="en-US" sz="2400" dirty="0">
                <a:solidFill>
                  <a:schemeClr val="accent2"/>
                </a:solidFill>
                <a:latin typeface="Raleway" panose="020B0604020202020204" charset="0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Raleway" panose="020B0604020202020204" charset="0"/>
              </a:rPr>
              <a:t>n </a:t>
            </a:r>
            <a:r>
              <a:rPr lang="en-US" sz="2400" dirty="0">
                <a:solidFill>
                  <a:schemeClr val="accent2"/>
                </a:solidFill>
                <a:latin typeface="Raleway" panose="020B0604020202020204" charset="0"/>
              </a:rPr>
              <a:t>informal process </a:t>
            </a:r>
            <a:r>
              <a:rPr lang="en-US" sz="2400" dirty="0">
                <a:solidFill>
                  <a:schemeClr val="tx1"/>
                </a:solidFill>
                <a:latin typeface="Raleway" panose="020B0604020202020204" charset="0"/>
              </a:rPr>
              <a:t>where users experiment with a new software product to see if they like it and that it does what they need</a:t>
            </a:r>
          </a:p>
        </p:txBody>
      </p:sp>
    </p:spTree>
    <p:extLst>
      <p:ext uri="{BB962C8B-B14F-4D97-AF65-F5344CB8AC3E}">
        <p14:creationId xmlns:p14="http://schemas.microsoft.com/office/powerpoint/2010/main" val="26307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7837715" cy="48198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Failure: </a:t>
            </a:r>
            <a:r>
              <a:rPr lang="en-US" sz="2000" dirty="0" smtClean="0">
                <a:solidFill>
                  <a:schemeClr val="tx1"/>
                </a:solidFill>
              </a:rPr>
              <a:t>Observable incorrect behavior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Fault/bug</a:t>
            </a:r>
            <a:r>
              <a:rPr lang="en-US" sz="2000" dirty="0" smtClean="0">
                <a:solidFill>
                  <a:schemeClr val="tx1"/>
                </a:solidFill>
              </a:rPr>
              <a:t>- Incorrect code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Error-</a:t>
            </a:r>
            <a:r>
              <a:rPr lang="en-US" sz="2000" dirty="0" smtClean="0">
                <a:solidFill>
                  <a:schemeClr val="tx1"/>
                </a:solidFill>
              </a:rPr>
              <a:t> Cause of a fault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User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b="1" dirty="0">
                <a:solidFill>
                  <a:schemeClr val="tx1"/>
                </a:solidFill>
              </a:rPr>
              <a:t>Alpha testing, </a:t>
            </a:r>
            <a:r>
              <a:rPr lang="en-US" sz="2400" dirty="0">
                <a:solidFill>
                  <a:schemeClr val="tx1"/>
                </a:solidFill>
              </a:rPr>
              <a:t>where users of the software work with the development team </a:t>
            </a:r>
            <a:r>
              <a:rPr lang="en-US" sz="2400" dirty="0" smtClean="0">
                <a:solidFill>
                  <a:schemeClr val="tx1"/>
                </a:solidFill>
              </a:rPr>
              <a:t>to test </a:t>
            </a:r>
            <a:r>
              <a:rPr lang="en-US" sz="2400" dirty="0">
                <a:solidFill>
                  <a:schemeClr val="tx1"/>
                </a:solidFill>
              </a:rPr>
              <a:t>the software at the developer’s site.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b="1" dirty="0">
                <a:solidFill>
                  <a:schemeClr val="tx1"/>
                </a:solidFill>
              </a:rPr>
              <a:t>Beta testing, </a:t>
            </a:r>
            <a:r>
              <a:rPr lang="en-US" sz="2400" dirty="0">
                <a:solidFill>
                  <a:schemeClr val="tx1"/>
                </a:solidFill>
              </a:rPr>
              <a:t>where a release of the software is made available to users to allow them to experiment and to raise problems that they discover with the system developers.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3. </a:t>
            </a:r>
            <a:r>
              <a:rPr lang="en-US" sz="2400" b="1" dirty="0">
                <a:solidFill>
                  <a:schemeClr val="tx1"/>
                </a:solidFill>
              </a:rPr>
              <a:t>Acceptance testing, </a:t>
            </a:r>
            <a:r>
              <a:rPr lang="en-US" sz="2400" dirty="0">
                <a:solidFill>
                  <a:schemeClr val="tx1"/>
                </a:solidFill>
              </a:rPr>
              <a:t>where customers test a system to decide whether or not it is ready to be accepted from the system developers and deployed in the customer environment.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User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six stages in the acceptance testing process, </a:t>
            </a:r>
            <a:r>
              <a:rPr lang="en-US" sz="2400" dirty="0" smtClean="0">
                <a:solidFill>
                  <a:schemeClr val="tx1"/>
                </a:solidFill>
              </a:rPr>
              <a:t>which include:</a:t>
            </a:r>
            <a:endParaRPr lang="en-US" sz="24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1" y="2845269"/>
            <a:ext cx="7611858" cy="17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User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1. </a:t>
            </a:r>
            <a:r>
              <a:rPr lang="en-US" sz="2400" dirty="0" smtClean="0">
                <a:solidFill>
                  <a:schemeClr val="accent2"/>
                </a:solidFill>
              </a:rPr>
              <a:t>Define </a:t>
            </a:r>
            <a:r>
              <a:rPr lang="en-US" sz="2400" dirty="0">
                <a:solidFill>
                  <a:schemeClr val="accent2"/>
                </a:solidFill>
              </a:rPr>
              <a:t>Acceptance Criteria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2. </a:t>
            </a:r>
            <a:r>
              <a:rPr lang="en-US" sz="2400" i="1" dirty="0" smtClean="0">
                <a:solidFill>
                  <a:schemeClr val="accent2"/>
                </a:solidFill>
              </a:rPr>
              <a:t>Plan </a:t>
            </a:r>
            <a:r>
              <a:rPr lang="en-US" sz="2400" i="1" dirty="0">
                <a:solidFill>
                  <a:schemeClr val="accent2"/>
                </a:solidFill>
              </a:rPr>
              <a:t>acceptance </a:t>
            </a:r>
            <a:r>
              <a:rPr lang="en-US" sz="2400" i="1" dirty="0" smtClean="0">
                <a:solidFill>
                  <a:schemeClr val="accent2"/>
                </a:solidFill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involves deciding on the resources, time, </a:t>
            </a:r>
            <a:r>
              <a:rPr lang="en-US" sz="2400" dirty="0" smtClean="0">
                <a:solidFill>
                  <a:schemeClr val="tx1"/>
                </a:solidFill>
              </a:rPr>
              <a:t>and budget </a:t>
            </a:r>
            <a:r>
              <a:rPr lang="en-US" sz="2400" dirty="0">
                <a:solidFill>
                  <a:schemeClr val="tx1"/>
                </a:solidFill>
              </a:rPr>
              <a:t>for acceptance testing and establishing a testing schedule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accent2"/>
                </a:solidFill>
              </a:rPr>
              <a:t> 3. Derive </a:t>
            </a:r>
            <a:r>
              <a:rPr lang="en-US" sz="2400" i="1" dirty="0">
                <a:solidFill>
                  <a:schemeClr val="accent2"/>
                </a:solidFill>
              </a:rPr>
              <a:t>acceptance tests </a:t>
            </a:r>
            <a:endParaRPr lang="en-US" sz="2400" i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Once </a:t>
            </a:r>
            <a:r>
              <a:rPr lang="en-US" sz="2400" dirty="0">
                <a:solidFill>
                  <a:schemeClr val="tx1"/>
                </a:solidFill>
              </a:rPr>
              <a:t>acceptance criteria have been established, </a:t>
            </a:r>
            <a:r>
              <a:rPr lang="en-US" sz="2400" dirty="0" smtClean="0">
                <a:solidFill>
                  <a:schemeClr val="tx1"/>
                </a:solidFill>
              </a:rPr>
              <a:t>tests have </a:t>
            </a:r>
            <a:r>
              <a:rPr lang="en-US" sz="2400" dirty="0">
                <a:solidFill>
                  <a:schemeClr val="tx1"/>
                </a:solidFill>
              </a:rPr>
              <a:t>to be designed to check whether or not a system is acceptable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User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accent2"/>
                </a:solidFill>
              </a:rPr>
              <a:t>4. Run </a:t>
            </a:r>
            <a:r>
              <a:rPr lang="en-US" sz="2000" b="1" i="1" dirty="0">
                <a:solidFill>
                  <a:schemeClr val="accent2"/>
                </a:solidFill>
              </a:rPr>
              <a:t>acceptance tests </a:t>
            </a:r>
            <a:r>
              <a:rPr lang="en-US" sz="2000" dirty="0">
                <a:solidFill>
                  <a:schemeClr val="tx1"/>
                </a:solidFill>
              </a:rPr>
              <a:t>The agreed acceptance tests are executed on the system.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Ideally, this should take place in the actual environment where the system will be used, but this may be disruptive and impractical.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accent2"/>
                </a:solidFill>
              </a:rPr>
              <a:t>5. Negotiate </a:t>
            </a:r>
            <a:r>
              <a:rPr lang="en-US" sz="2000" b="1" i="1" dirty="0">
                <a:solidFill>
                  <a:schemeClr val="accent2"/>
                </a:solidFill>
              </a:rPr>
              <a:t>test </a:t>
            </a:r>
            <a:r>
              <a:rPr lang="en-US" sz="2000" b="1" i="1" dirty="0" smtClean="0">
                <a:solidFill>
                  <a:schemeClr val="accent2"/>
                </a:solidFill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very unlikely that all of the defined acceptance tests will pass and that there will be no problems with the system.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In such cases, the developer and the customer have to negotiate to decide if the system is good enough to be put into use.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/>
              <a:t>User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accent2"/>
                </a:solidFill>
              </a:rPr>
              <a:t>Reject/accept </a:t>
            </a:r>
            <a:r>
              <a:rPr lang="en-US" sz="2000" b="1" i="1" dirty="0">
                <a:solidFill>
                  <a:schemeClr val="accent2"/>
                </a:solidFill>
              </a:rPr>
              <a:t>system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his stage involves a meeting between the developers and the customer to decide on whether or not the system should be accepted.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3722915" cy="492009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 program was created to get the double value of numbers.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Using the code, a call to </a:t>
            </a:r>
            <a:r>
              <a:rPr lang="en-US" sz="2000" dirty="0" err="1" smtClean="0">
                <a:solidFill>
                  <a:schemeClr val="tx1"/>
                </a:solidFill>
              </a:rPr>
              <a:t>doublevalue</a:t>
            </a:r>
            <a:r>
              <a:rPr lang="en-US" sz="2000" dirty="0" smtClean="0">
                <a:solidFill>
                  <a:schemeClr val="tx1"/>
                </a:solidFill>
              </a:rPr>
              <a:t>(3) </a:t>
            </a:r>
            <a:r>
              <a:rPr lang="en-US" sz="2000" dirty="0" err="1" smtClean="0">
                <a:solidFill>
                  <a:schemeClr val="tx1"/>
                </a:solidFill>
              </a:rPr>
              <a:t>returrns</a:t>
            </a:r>
            <a:r>
              <a:rPr lang="en-US" sz="2000" dirty="0" smtClean="0">
                <a:solidFill>
                  <a:schemeClr val="tx1"/>
                </a:solidFill>
              </a:rPr>
              <a:t> 9. This is: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A. Fault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B. Failure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C. An error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8314" y="1611086"/>
            <a:ext cx="32983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err="1" smtClean="0">
                <a:latin typeface="Raleway" panose="020B0604020202020204" charset="0"/>
              </a:rPr>
              <a:t>Int</a:t>
            </a:r>
            <a:r>
              <a:rPr lang="en-US" sz="2000" b="1" dirty="0" smtClean="0">
                <a:latin typeface="Raleway" panose="020B0604020202020204" charset="0"/>
              </a:rPr>
              <a:t> </a:t>
            </a:r>
            <a:r>
              <a:rPr lang="en-US" sz="2000" b="1" dirty="0" err="1" smtClean="0">
                <a:latin typeface="Raleway" panose="020B0604020202020204" charset="0"/>
              </a:rPr>
              <a:t>doublevalue</a:t>
            </a:r>
            <a:r>
              <a:rPr lang="en-US" sz="2000" b="1" dirty="0" smtClean="0">
                <a:latin typeface="Raleway" panose="020B0604020202020204" charset="0"/>
              </a:rPr>
              <a:t> ( </a:t>
            </a:r>
            <a:r>
              <a:rPr lang="en-US" sz="2000" b="1" dirty="0" err="1" smtClean="0">
                <a:latin typeface="Raleway" panose="020B0604020202020204" charset="0"/>
              </a:rPr>
              <a:t>int</a:t>
            </a:r>
            <a:r>
              <a:rPr lang="en-US" sz="2000" b="1" dirty="0" smtClean="0">
                <a:latin typeface="Raleway" panose="020B0604020202020204" charset="0"/>
              </a:rPr>
              <a:t> </a:t>
            </a:r>
            <a:r>
              <a:rPr lang="en-US" sz="2000" b="1" dirty="0" err="1" smtClean="0">
                <a:latin typeface="Raleway" panose="020B0604020202020204" charset="0"/>
              </a:rPr>
              <a:t>i</a:t>
            </a:r>
            <a:r>
              <a:rPr lang="en-US" sz="2000" b="1" dirty="0" smtClean="0">
                <a:latin typeface="Raleway" panose="020B0604020202020204" charset="0"/>
              </a:rPr>
              <a:t>){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err="1" smtClean="0">
                <a:latin typeface="Raleway" panose="020B0604020202020204" charset="0"/>
              </a:rPr>
              <a:t>Int</a:t>
            </a:r>
            <a:r>
              <a:rPr lang="en-US" sz="2000" b="1" dirty="0" smtClean="0">
                <a:latin typeface="Raleway" panose="020B0604020202020204" charset="0"/>
              </a:rPr>
              <a:t> result;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>
                <a:latin typeface="Raleway" panose="020B0604020202020204" charset="0"/>
              </a:rPr>
              <a:t>result-=</a:t>
            </a:r>
            <a:r>
              <a:rPr lang="en-US" sz="2000" b="1" dirty="0" err="1" smtClean="0">
                <a:latin typeface="Raleway" panose="020B0604020202020204" charset="0"/>
              </a:rPr>
              <a:t>i</a:t>
            </a:r>
            <a:r>
              <a:rPr lang="en-US" sz="2000" b="1" dirty="0" smtClean="0">
                <a:latin typeface="Raleway" panose="020B0604020202020204" charset="0"/>
              </a:rPr>
              <a:t>*</a:t>
            </a:r>
            <a:r>
              <a:rPr lang="en-US" sz="2000" b="1" dirty="0" err="1" smtClean="0">
                <a:latin typeface="Raleway" panose="020B0604020202020204" charset="0"/>
              </a:rPr>
              <a:t>i</a:t>
            </a:r>
            <a:r>
              <a:rPr lang="en-US" sz="2000" b="1" dirty="0" smtClean="0">
                <a:latin typeface="Raleway" panose="020B0604020202020204" charset="0"/>
              </a:rPr>
              <a:t>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latin typeface="Raleway" panose="020B0604020202020204" charset="0"/>
              </a:rPr>
              <a:t>r</a:t>
            </a:r>
            <a:r>
              <a:rPr lang="en-US" sz="2000" b="1" dirty="0" smtClean="0">
                <a:latin typeface="Raleway" panose="020B0604020202020204" charset="0"/>
              </a:rPr>
              <a:t>eturn result;</a:t>
            </a:r>
            <a:endParaRPr lang="en-US" sz="2000" b="1" dirty="0">
              <a:latin typeface="Raleway" panose="020B060402020202020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>
                <a:latin typeface="Raleway" panose="020B0604020202020204" charset="0"/>
              </a:rPr>
              <a:t>} </a:t>
            </a:r>
          </a:p>
          <a:p>
            <a:pPr>
              <a:lnSpc>
                <a:spcPct val="200000"/>
              </a:lnSpc>
            </a:pPr>
            <a:endParaRPr lang="en-US" sz="20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3722915" cy="492009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 program was created to get the double value of numbers.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Where is the fault that causes the failure?(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state the line of code)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What is the error that caused the fault?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8314" y="1611086"/>
            <a:ext cx="32983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err="1" smtClean="0">
                <a:latin typeface="Raleway" panose="020B0604020202020204" charset="0"/>
              </a:rPr>
              <a:t>Int</a:t>
            </a:r>
            <a:r>
              <a:rPr lang="en-US" sz="2000" b="1" dirty="0" smtClean="0">
                <a:latin typeface="Raleway" panose="020B0604020202020204" charset="0"/>
              </a:rPr>
              <a:t> </a:t>
            </a:r>
            <a:r>
              <a:rPr lang="en-US" sz="2000" b="1" dirty="0" err="1" smtClean="0">
                <a:latin typeface="Raleway" panose="020B0604020202020204" charset="0"/>
              </a:rPr>
              <a:t>doublevalue</a:t>
            </a:r>
            <a:r>
              <a:rPr lang="en-US" sz="2000" b="1" dirty="0" smtClean="0">
                <a:latin typeface="Raleway" panose="020B0604020202020204" charset="0"/>
              </a:rPr>
              <a:t> ( </a:t>
            </a:r>
            <a:r>
              <a:rPr lang="en-US" sz="2000" b="1" dirty="0" err="1" smtClean="0">
                <a:latin typeface="Raleway" panose="020B0604020202020204" charset="0"/>
              </a:rPr>
              <a:t>int</a:t>
            </a:r>
            <a:r>
              <a:rPr lang="en-US" sz="2000" b="1" dirty="0" smtClean="0">
                <a:latin typeface="Raleway" panose="020B0604020202020204" charset="0"/>
              </a:rPr>
              <a:t> </a:t>
            </a:r>
            <a:r>
              <a:rPr lang="en-US" sz="2000" b="1" dirty="0" err="1" smtClean="0">
                <a:latin typeface="Raleway" panose="020B0604020202020204" charset="0"/>
              </a:rPr>
              <a:t>i</a:t>
            </a:r>
            <a:r>
              <a:rPr lang="en-US" sz="2000" b="1" dirty="0" smtClean="0">
                <a:latin typeface="Raleway" panose="020B0604020202020204" charset="0"/>
              </a:rPr>
              <a:t>){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err="1" smtClean="0">
                <a:latin typeface="Raleway" panose="020B0604020202020204" charset="0"/>
              </a:rPr>
              <a:t>Int</a:t>
            </a:r>
            <a:r>
              <a:rPr lang="en-US" sz="2000" b="1" dirty="0" smtClean="0">
                <a:latin typeface="Raleway" panose="020B0604020202020204" charset="0"/>
              </a:rPr>
              <a:t> result;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>
                <a:latin typeface="Raleway" panose="020B0604020202020204" charset="0"/>
              </a:rPr>
              <a:t>result-=</a:t>
            </a:r>
            <a:r>
              <a:rPr lang="en-US" sz="2000" b="1" dirty="0" err="1" smtClean="0">
                <a:latin typeface="Raleway" panose="020B0604020202020204" charset="0"/>
              </a:rPr>
              <a:t>i</a:t>
            </a:r>
            <a:r>
              <a:rPr lang="en-US" sz="2000" b="1" dirty="0" smtClean="0">
                <a:latin typeface="Raleway" panose="020B0604020202020204" charset="0"/>
              </a:rPr>
              <a:t>*</a:t>
            </a:r>
            <a:r>
              <a:rPr lang="en-US" sz="2000" b="1" dirty="0" err="1" smtClean="0">
                <a:latin typeface="Raleway" panose="020B0604020202020204" charset="0"/>
              </a:rPr>
              <a:t>i</a:t>
            </a:r>
            <a:r>
              <a:rPr lang="en-US" sz="2000" b="1" dirty="0" smtClean="0">
                <a:latin typeface="Raleway" panose="020B0604020202020204" charset="0"/>
              </a:rPr>
              <a:t>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>
                <a:latin typeface="Raleway" panose="020B0604020202020204" charset="0"/>
              </a:rPr>
              <a:t>r</a:t>
            </a:r>
            <a:r>
              <a:rPr lang="en-US" sz="2000" b="1" dirty="0" smtClean="0">
                <a:latin typeface="Raleway" panose="020B0604020202020204" charset="0"/>
              </a:rPr>
              <a:t>eturn result;</a:t>
            </a:r>
            <a:endParaRPr lang="en-US" sz="2000" b="1" dirty="0">
              <a:latin typeface="Raleway" panose="020B060402020202020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b="1" dirty="0" smtClean="0">
                <a:latin typeface="Raleway" panose="020B0604020202020204" charset="0"/>
              </a:rPr>
              <a:t>} </a:t>
            </a:r>
          </a:p>
          <a:p>
            <a:pPr>
              <a:lnSpc>
                <a:spcPct val="200000"/>
              </a:lnSpc>
            </a:pPr>
            <a:endParaRPr lang="en-US" sz="20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Defect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Defect </a:t>
            </a:r>
            <a:r>
              <a:rPr lang="en-US" sz="2000" dirty="0">
                <a:solidFill>
                  <a:schemeClr val="tx1"/>
                </a:solidFill>
              </a:rPr>
              <a:t>is the </a:t>
            </a:r>
            <a:r>
              <a:rPr lang="en-US" sz="2000" dirty="0">
                <a:solidFill>
                  <a:schemeClr val="accent2"/>
                </a:solidFill>
              </a:rPr>
              <a:t>variance from a desired product attribute </a:t>
            </a:r>
            <a:r>
              <a:rPr lang="en-US" sz="2000" dirty="0">
                <a:solidFill>
                  <a:schemeClr val="tx1"/>
                </a:solidFill>
              </a:rPr>
              <a:t>(it can be a wrong, missing or extra data).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is a flaw in the software system and has no impact until it affects the user/customer and operational system. 90% of all the defects can be caused by process problems. </a:t>
            </a:r>
          </a:p>
        </p:txBody>
      </p:sp>
    </p:spTree>
    <p:extLst>
      <p:ext uri="{BB962C8B-B14F-4D97-AF65-F5344CB8AC3E}">
        <p14:creationId xmlns:p14="http://schemas.microsoft.com/office/powerpoint/2010/main" val="3073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dirty="0">
                <a:solidFill>
                  <a:schemeClr val="accent2"/>
                </a:solidFill>
              </a:rPr>
              <a:t>Quality Assurance: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chemeClr val="tx1"/>
                </a:solidFill>
              </a:rPr>
              <a:t>oriented towards </a:t>
            </a:r>
            <a:r>
              <a:rPr lang="en-US" sz="2000" dirty="0">
                <a:solidFill>
                  <a:schemeClr val="accent2"/>
                </a:solidFill>
              </a:rPr>
              <a:t>preventing defects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Quality Assurance ensures all parties concerned with the project adhere to the process and procedures, standards and templates and test readiness reviews.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• </a:t>
            </a:r>
            <a:r>
              <a:rPr lang="en-US" sz="2000" dirty="0">
                <a:solidFill>
                  <a:schemeClr val="accent2"/>
                </a:solidFill>
              </a:rPr>
              <a:t>Quality Control: </a:t>
            </a:r>
            <a:r>
              <a:rPr lang="en-US" sz="2000" dirty="0">
                <a:solidFill>
                  <a:schemeClr val="tx1"/>
                </a:solidFill>
              </a:rPr>
              <a:t>quality control or quality engineering is a set of </a:t>
            </a:r>
            <a:r>
              <a:rPr lang="en-US" sz="2000" dirty="0">
                <a:solidFill>
                  <a:schemeClr val="accent2"/>
                </a:solidFill>
              </a:rPr>
              <a:t>measures taken to ensure that defective products or services </a:t>
            </a:r>
            <a:r>
              <a:rPr lang="en-US" sz="2000" dirty="0">
                <a:solidFill>
                  <a:schemeClr val="tx1"/>
                </a:solidFill>
              </a:rPr>
              <a:t>are </a:t>
            </a:r>
            <a:r>
              <a:rPr lang="en-US" sz="2000" dirty="0">
                <a:solidFill>
                  <a:schemeClr val="accent2"/>
                </a:solidFill>
              </a:rPr>
              <a:t>not produced</a:t>
            </a:r>
            <a:r>
              <a:rPr lang="en-US" sz="2000" dirty="0">
                <a:solidFill>
                  <a:schemeClr val="tx1"/>
                </a:solidFill>
              </a:rPr>
              <a:t>, and that the design meets performance requirements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6113"/>
            <a:ext cx="8229600" cy="727799"/>
          </a:xfrm>
        </p:spPr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1265274"/>
            <a:ext cx="8675915" cy="4920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</a:rPr>
              <a:t>Testing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cannot demonstrate </a:t>
            </a:r>
            <a:r>
              <a:rPr lang="en-US" sz="2400" dirty="0">
                <a:solidFill>
                  <a:schemeClr val="tx1"/>
                </a:solidFill>
              </a:rPr>
              <a:t>that the software is </a:t>
            </a:r>
            <a:r>
              <a:rPr lang="en-US" sz="2400" dirty="0">
                <a:solidFill>
                  <a:schemeClr val="accent2"/>
                </a:solidFill>
              </a:rPr>
              <a:t>free of defects</a:t>
            </a:r>
            <a:r>
              <a:rPr lang="en-US" sz="2400" dirty="0">
                <a:solidFill>
                  <a:schemeClr val="tx1"/>
                </a:solidFill>
              </a:rPr>
              <a:t> or that it will behave as specified in every circumstance.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 It is </a:t>
            </a:r>
            <a:r>
              <a:rPr lang="en-US" sz="2400" dirty="0">
                <a:solidFill>
                  <a:schemeClr val="accent2"/>
                </a:solidFill>
              </a:rPr>
              <a:t>always possible </a:t>
            </a:r>
            <a:r>
              <a:rPr lang="en-US" sz="2400" dirty="0">
                <a:solidFill>
                  <a:schemeClr val="tx1"/>
                </a:solidFill>
              </a:rPr>
              <a:t>that a test that you have </a:t>
            </a:r>
            <a:r>
              <a:rPr lang="en-US" sz="2400" dirty="0">
                <a:solidFill>
                  <a:schemeClr val="accent2"/>
                </a:solidFill>
              </a:rPr>
              <a:t>overlooked </a:t>
            </a:r>
            <a:r>
              <a:rPr lang="en-US" sz="2400" dirty="0">
                <a:solidFill>
                  <a:schemeClr val="tx1"/>
                </a:solidFill>
              </a:rPr>
              <a:t>could discover further problems with the system.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err="1">
                <a:solidFill>
                  <a:schemeClr val="tx1"/>
                </a:solidFill>
              </a:rPr>
              <a:t>Edsger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Dijkstra</a:t>
            </a:r>
            <a:r>
              <a:rPr lang="en-US" sz="2400" dirty="0">
                <a:solidFill>
                  <a:schemeClr val="tx1"/>
                </a:solidFill>
              </a:rPr>
              <a:t>, an early contributor to the development of software engineering, eloquently stated (</a:t>
            </a:r>
            <a:r>
              <a:rPr lang="en-US" sz="2400" dirty="0" err="1">
                <a:solidFill>
                  <a:schemeClr val="tx1"/>
                </a:solidFill>
              </a:rPr>
              <a:t>Dijkstra</a:t>
            </a:r>
            <a:r>
              <a:rPr lang="en-US" sz="2400" dirty="0">
                <a:solidFill>
                  <a:schemeClr val="tx1"/>
                </a:solidFill>
              </a:rPr>
              <a:t> et al., 1972):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b="1" dirty="0" smtClean="0">
                <a:solidFill>
                  <a:schemeClr val="accent2"/>
                </a:solidFill>
              </a:rPr>
              <a:t>Testing </a:t>
            </a:r>
            <a:r>
              <a:rPr lang="en-US" sz="2400" b="1" dirty="0">
                <a:solidFill>
                  <a:schemeClr val="accent2"/>
                </a:solidFill>
              </a:rPr>
              <a:t>can only show the presence of errors, not their absence </a:t>
            </a:r>
          </a:p>
        </p:txBody>
      </p:sp>
    </p:spTree>
    <p:extLst>
      <p:ext uri="{BB962C8B-B14F-4D97-AF65-F5344CB8AC3E}">
        <p14:creationId xmlns:p14="http://schemas.microsoft.com/office/powerpoint/2010/main" val="33389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2207</Words>
  <Application>Microsoft Office PowerPoint</Application>
  <PresentationFormat>On-screen Show (4:3)</PresentationFormat>
  <Paragraphs>213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Nixie One</vt:lpstr>
      <vt:lpstr>Raleway</vt:lpstr>
      <vt:lpstr>Arial</vt:lpstr>
      <vt:lpstr>Wingdings</vt:lpstr>
      <vt:lpstr>Hamlet template</vt:lpstr>
      <vt:lpstr>Software Testing</vt:lpstr>
      <vt:lpstr>Software Testing</vt:lpstr>
      <vt:lpstr>Software Testing Basics</vt:lpstr>
      <vt:lpstr>Software Testing Basics</vt:lpstr>
      <vt:lpstr>Software Testing Basics</vt:lpstr>
      <vt:lpstr>Software Testing Basics</vt:lpstr>
      <vt:lpstr>Software Testing Basics</vt:lpstr>
      <vt:lpstr>Software Testing Basics</vt:lpstr>
      <vt:lpstr>Software Testing</vt:lpstr>
      <vt:lpstr>Software Testing</vt:lpstr>
      <vt:lpstr>Software Testing</vt:lpstr>
      <vt:lpstr>Software Testing Stages</vt:lpstr>
      <vt:lpstr>Software Testing</vt:lpstr>
      <vt:lpstr>Software Testing</vt:lpstr>
      <vt:lpstr>Software Testing</vt:lpstr>
      <vt:lpstr>Development Testing</vt:lpstr>
      <vt:lpstr>Development Testing</vt:lpstr>
      <vt:lpstr>Development Testing</vt:lpstr>
      <vt:lpstr>Unit Testing</vt:lpstr>
      <vt:lpstr>Unit Testing</vt:lpstr>
      <vt:lpstr>Unit Testing</vt:lpstr>
      <vt:lpstr>Unit Testing</vt:lpstr>
      <vt:lpstr>Component Testing</vt:lpstr>
      <vt:lpstr>Example: Printing services component</vt:lpstr>
      <vt:lpstr>Interface types and errors</vt:lpstr>
      <vt:lpstr>System Testing</vt:lpstr>
      <vt:lpstr>System Testing</vt:lpstr>
      <vt:lpstr>Test Driven Development </vt:lpstr>
      <vt:lpstr>Test Driven Development</vt:lpstr>
      <vt:lpstr>Test Driven Development</vt:lpstr>
      <vt:lpstr>Benefits of test driven development</vt:lpstr>
      <vt:lpstr>Benefits of test driven development</vt:lpstr>
      <vt:lpstr>Benefits of test driven development</vt:lpstr>
      <vt:lpstr>Release Testing</vt:lpstr>
      <vt:lpstr>Release Testing</vt:lpstr>
      <vt:lpstr>Performance Testing</vt:lpstr>
      <vt:lpstr>Performance Testing</vt:lpstr>
      <vt:lpstr>User  Testing</vt:lpstr>
      <vt:lpstr>User Testing</vt:lpstr>
      <vt:lpstr>User Testing</vt:lpstr>
      <vt:lpstr>User Testing</vt:lpstr>
      <vt:lpstr>User Testing</vt:lpstr>
      <vt:lpstr>User Testing</vt:lpstr>
      <vt:lpstr>User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EUNICE MANYASI . MSc</dc:title>
  <dc:creator>Eunice Manyasi</dc:creator>
  <cp:lastModifiedBy>Eunice Manyasi</cp:lastModifiedBy>
  <cp:revision>189</cp:revision>
  <dcterms:modified xsi:type="dcterms:W3CDTF">2017-10-16T11:00:37Z</dcterms:modified>
</cp:coreProperties>
</file>