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67" r:id="rId5"/>
    <p:sldId id="257" r:id="rId6"/>
    <p:sldId id="261" r:id="rId7"/>
    <p:sldId id="263" r:id="rId8"/>
    <p:sldId id="262" r:id="rId9"/>
    <p:sldId id="260" r:id="rId10"/>
    <p:sldId id="259" r:id="rId11"/>
    <p:sldId id="264" r:id="rId12"/>
    <p:sldId id="265" r:id="rId13"/>
    <p:sldId id="268" r:id="rId14"/>
    <p:sldId id="270" r:id="rId15"/>
    <p:sldId id="269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93" d="100"/>
          <a:sy n="93" d="100"/>
        </p:scale>
        <p:origin x="6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92649-DDF0-6AD0-4940-8735C6F201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0EFD21-6CEE-A463-25C7-5DF22FC626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5989E7-6D8D-FC97-CE84-6249C868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5765B-9559-0F3B-9074-260954EF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B4A01-E4A2-9739-0661-9AD19863F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97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6ECE8-898C-7C65-04D6-F1FFE3403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FC4DA4-618B-8EFE-572A-A2D4BA9A76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3E786-042B-CDE4-EB95-28F69E058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2429B-B707-7662-2973-90C1440E9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E568D0-5E66-0EE8-8943-329EC31E1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4855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63257C-DD73-E8AA-A90D-D47F1A559F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35CF-DA4F-4A5C-C359-35C0AB1EA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8A6D-5BB5-0682-6136-0165057C1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379F8-6C56-FBD6-BD81-84487A4C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BD158-0B1F-3D6D-4FDE-41EC1E40E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11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4AD14-6A4D-7E4A-63EC-ACF6965F7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564A86-688A-8247-27FB-3A43D1AA0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896F-4ED3-AFEE-E78D-C12927549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690B9-AC2D-742D-5506-D60BE78DA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E257B-8D39-2454-8A77-525A8C132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2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DC5012-774A-FCBD-32E4-E6B421624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39457-3E63-91C3-BC97-DF0F5F548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2AFCE6-FD31-CD8C-2254-851868FEE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BB6348-C14C-3193-6B1F-7B77DC308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A1717-939D-2F07-0C4E-60F3F07A6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9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691835-B17F-341F-AA01-7AA3D56D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44BA-A236-E06D-E91D-4496611221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22A4C5-7CF5-B3BC-F905-37FE5331B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4D3182-BE45-29DA-67E3-A7F4747EA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C9D3B5-9F43-1D61-74D5-FE6C91E47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B19CF-4417-8A81-8597-7DC4CECC4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64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22220-7223-418D-3E7C-143D5FFA2E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F1CB-EC38-DAD3-D408-71766ED50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DA6277-8F60-331A-D570-0E3A53210F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621C2ED-D38D-677F-74BD-DDDF7E90F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9B478E-20A5-EC36-1448-E36CA1EF4A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A6E1A1-700A-04D3-F02B-ED6EEE5EC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17C16B-9FC7-7AEB-D7F9-A956C7D6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4E4126-18A3-6FD2-1C0F-6EA6F2961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795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24827-D042-59C4-DB0A-8ED69A4A5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B8A53-2510-32FC-7973-C96D679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94EF4-0373-EEC6-72C7-433D58CDE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61A3FF-8339-4DC1-6F56-9AB7D0FC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449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B8118-7F7A-5420-7BB6-CC0F7DD0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AC51F6-7578-B2A4-DCAD-270C7B54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352B8B-E162-E287-5EF8-7628B9601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213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9D07C-0129-2A0B-CA57-B5080C771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E22EF-EB30-0AD7-1BC4-ED3197814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97D95F-B6D4-6502-CFA1-EC87BC988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39DB72-7273-01C9-0CC0-08BC6894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3591E3-CAB4-BEAC-E6B9-482C61861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1C3F6B-8043-F107-BD24-05B10767C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80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6963C-E380-F28F-E1AC-255EB380A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F9311D-364B-9129-8CB8-564406CA86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F411C-F3F9-90B8-2541-93672A6F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F519-2CFA-EBDD-DD6D-1990CE414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80E26-2FE4-8FF5-C452-3BAE327E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1B29-55E0-E5B1-3AC2-D32BE24C4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85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65B8C5-97DA-2B1B-79FE-F2099E1D0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7075B-112F-D91C-F665-48E712C7E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030D9-6DB5-6D6F-D886-AA095BBFA0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EDC4F-9D9C-47AC-9A21-92F9EDE33A67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128B0-4107-3DF7-7EEE-40BF5BD6A1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297D5-00F9-AB83-3C2C-8743A27EB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346E5-D79F-4CEA-883B-C62FB35C93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10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68C3B-0CCF-7D2C-72C7-18BFCB71F8F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SoC Estimation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B5D7D6-5DBC-68A1-D135-0D05F47394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Peerapol Yuvapoositanon </a:t>
            </a:r>
          </a:p>
        </p:txBody>
      </p:sp>
    </p:spTree>
    <p:extLst>
      <p:ext uri="{BB962C8B-B14F-4D97-AF65-F5344CB8AC3E}">
        <p14:creationId xmlns:p14="http://schemas.microsoft.com/office/powerpoint/2010/main" val="645066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9B0CA-5806-C805-DF53-2C80D115E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Ah Integration Method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09786C-9B32-5E2B-6A23-90C69535E3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2516" y="1825625"/>
            <a:ext cx="9866967" cy="4351338"/>
          </a:xfrm>
        </p:spPr>
      </p:pic>
    </p:spTree>
    <p:extLst>
      <p:ext uri="{BB962C8B-B14F-4D97-AF65-F5344CB8AC3E}">
        <p14:creationId xmlns:p14="http://schemas.microsoft.com/office/powerpoint/2010/main" val="3098643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71461-34D0-B051-4F30-155A46444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Model-Based Estimation (Kalman Filters)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F4554-8AF5-05A2-13CE-B8EB0C874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Model the battery using electrical equivalents (resistors, capacitors) and apply estimation techniques.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Popular Tools: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Extended Kalman Filter (EKF)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Unscented Kalman Filter (UKF)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Good balance between accuracy and real-time performance.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Can correct for some noise and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Requires good battery models.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More complex to implement.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Computationally heavier than simple counting.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122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E91A-8DB9-8B97-C26E-5A42424EE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Why Use a Kalman Filter?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6C47C-7F39-DBA2-0378-3E90F96E3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is an ideal tool for SoC estimation because it addresses the above challenges effectively: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Combines Predictions and Measurements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uses </a:t>
            </a:r>
            <a:r>
              <a:rPr lang="en-US" b="1" i="0" dirty="0">
                <a:solidFill>
                  <a:srgbClr val="111827"/>
                </a:solidFill>
                <a:effectLst/>
                <a:latin typeface="system-ui"/>
              </a:rPr>
              <a:t>Coulomb counting </a:t>
            </a:r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(current integration)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to predict SoC and then refines the prediction using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voltage measurements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.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This combination reduces reliance on either method alone, improving accuracy.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Handles Noise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filter accounts for uncertainties in both the prediction (process noise) and measurements (measurement noise).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By weighting predictions and measurements based on their respective uncertainties, the Kalman Filter minimizes the impact of noise.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05330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294A0-3887-1E2A-9C42-DE04E0AF9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0FAEA-0279-21DB-1DDE-E839E729E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Recursive and Real-Time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Kalman Filter operates recursively, updating the SoC estimate at each time step. This makes it suitable for real-time applications like BMS.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 startAt="3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 Optimal Estimation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971550" lvl="1" indent="-514350" algn="l">
              <a:spcBef>
                <a:spcPts val="900"/>
              </a:spcBef>
              <a:spcAft>
                <a:spcPts val="900"/>
              </a:spcAft>
              <a:buFont typeface="+mj-lt"/>
              <a:buAutoNum type="romanU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Under the assumptions of linearity and Gaussian noise, the Kalman Filter provides the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minimum mean square error (MMSE)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estimate of the state.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687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90E8C-B476-C997-0DE0-42B7E5621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5B3FD-3C98-D42E-11FF-8F1D12590F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The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Extended Kalman Filter (EKF)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is a powerful extension of the standard Kalman Filter that allows it to handle </a:t>
            </a: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nonlinear systems.</a:t>
            </a:r>
          </a:p>
          <a:p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In a nonlinear system, the state transition and measurement models are expressed as: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35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6E023-D74E-FBEC-0D75-0B4C1F99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C2C36"/>
                </a:solidFill>
                <a:effectLst/>
                <a:latin typeface="system-ui"/>
              </a:rPr>
              <a:t>Problem Setup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3E401-9945-11FF-635E-BD9CB358B6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State Transition Model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state evolves according to a nonlinear function:</a:t>
                </a:r>
              </a:p>
              <a:p>
                <a:pPr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​,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where: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State vector at time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Control input (e.g., current in battery systems).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Nonlinear function describing the system dynamics.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Process noise (assumed Gaussian with covariance </a:t>
                </a:r>
                <a:r>
                  <a:rPr lang="en-US" b="1" i="0" dirty="0" err="1">
                    <a:solidFill>
                      <a:srgbClr val="2C2C36"/>
                    </a:solidFill>
                    <a:effectLst/>
                    <a:latin typeface="KaTeX_Main"/>
                  </a:rPr>
                  <a:t>Q</a:t>
                </a:r>
                <a:r>
                  <a:rPr lang="en-US" b="0" i="1" dirty="0" err="1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83E401-9945-11FF-635E-BD9CB358B6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6982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E1347-7BA6-8147-49F3-8087FAA48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F8332-90EF-C9AD-B984-D19E9BFE4F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1" i="0" dirty="0">
                    <a:solidFill>
                      <a:srgbClr val="2C2C36"/>
                    </a:solidFill>
                    <a:effectLst/>
                    <a:latin typeface="system-ui"/>
                  </a:rPr>
                  <a:t>Measurement Model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The measurement is related to the state through another nonlinear function: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𝒛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​=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1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​)+</m:t>
                      </m:r>
                      <m:sSub>
                        <m:sSubPr>
                          <m:ctrlPr>
                            <a:rPr lang="en-US" b="0" i="1" dirty="0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0" i="1" dirty="0" err="1" smtClean="0">
                              <a:solidFill>
                                <a:srgbClr val="2C2C36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dirty="0" smtClean="0">
                          <a:solidFill>
                            <a:srgbClr val="2C2C36"/>
                          </a:solidFill>
                          <a:effectLst/>
                          <a:latin typeface="Cambria Math" panose="02040503050406030204" pitchFamily="18" charset="0"/>
                        </a:rPr>
                        <m:t>​</m:t>
                      </m:r>
                    </m:oMath>
                  </m:oMathPara>
                </a14:m>
                <a:endParaRPr lang="en-US" b="0" i="0" dirty="0">
                  <a:solidFill>
                    <a:srgbClr val="2C2C36"/>
                  </a:solidFill>
                  <a:effectLst/>
                  <a:latin typeface="KaTeX_Main"/>
                </a:endParaRP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None/>
                </a:pP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where: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KaTeX_Main"/>
                  </a:rPr>
                  <a:t>​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Measurement vector at time </a:t>
                </a:r>
                <a:r>
                  <a:rPr lang="en-US" b="0" i="1" dirty="0">
                    <a:solidFill>
                      <a:srgbClr val="2C2C36"/>
                    </a:solidFill>
                    <a:effectLst/>
                    <a:latin typeface="KaTeX_Math"/>
                  </a:rPr>
                  <a:t>k</a:t>
                </a:r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(⋅)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Nonlinear function relating the state to the measurement.</a:t>
                </a:r>
              </a:p>
              <a:p>
                <a:pPr algn="l">
                  <a:spcBef>
                    <a:spcPts val="900"/>
                  </a:spcBef>
                  <a:spcAft>
                    <a:spcPts val="9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: Measurement noise (assumed Gaussian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0" i="1" dirty="0" err="1" smtClean="0">
                            <a:solidFill>
                              <a:srgbClr val="2C2C36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2C2C36"/>
                        </a:solidFill>
                        <a:effectLst/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r>
                  <a:rPr lang="en-US" b="0" i="0" dirty="0">
                    <a:solidFill>
                      <a:srgbClr val="2C2C36"/>
                    </a:solidFill>
                    <a:effectLst/>
                    <a:latin typeface="system-ui"/>
                  </a:rPr>
                  <a:t>).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C5F8332-90EF-C9AD-B984-D19E9BFE4F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2500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B770A-DF9C-BEF3-D743-46889425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1FAA3-50A3-68EE-C8AA-DFDA81DFA6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097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C6A9A-E155-CC7B-9FF8-7517A5D8D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of Charge (SoC) Estimation Methods: Overview and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F0B21-2505-DC8B-A5E3-8441108B6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In battery management systems (BMS), </a:t>
            </a:r>
            <a:r>
              <a:rPr lang="en-US" b="1" dirty="0"/>
              <a:t>State of Charge (SoC)</a:t>
            </a:r>
            <a:r>
              <a:rPr lang="en-US" dirty="0"/>
              <a:t> is like a fuel gauge for batteries — it tells how much usable energy remains.</a:t>
            </a:r>
            <a:br>
              <a:rPr lang="en-US" dirty="0"/>
            </a:br>
            <a:r>
              <a:rPr lang="en-US" dirty="0"/>
              <a:t>However, </a:t>
            </a:r>
            <a:r>
              <a:rPr lang="en-US" b="1" dirty="0"/>
              <a:t>you can't measure SoC directly</a:t>
            </a:r>
            <a:r>
              <a:rPr lang="en-US" dirty="0"/>
              <a:t>, like you can measure voltage or current. Instead, we </a:t>
            </a:r>
            <a:r>
              <a:rPr lang="en-US" b="1" dirty="0"/>
              <a:t>estimate</a:t>
            </a:r>
            <a:r>
              <a:rPr lang="en-US" dirty="0"/>
              <a:t> it.</a:t>
            </a:r>
          </a:p>
          <a:p>
            <a:r>
              <a:rPr lang="en-US" dirty="0"/>
              <a:t>There are </a:t>
            </a:r>
            <a:r>
              <a:rPr lang="en-US" b="1" dirty="0"/>
              <a:t>five major classes</a:t>
            </a:r>
            <a:r>
              <a:rPr lang="en-US" dirty="0"/>
              <a:t> of SoC estimation methods: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99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A3ABB-93B6-310F-4382-5E250110F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Why Estimate SoC?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449E1-40DB-B43B-81AF-EC7DA2BDFD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State of Charge (SoC) is a critical parameter in battery management systems (BMS). It represents the remaining charge in the battery as a percentage of its total capacity. Accurate SoC estimation is essential for:</a:t>
            </a:r>
          </a:p>
          <a:p>
            <a:r>
              <a:rPr lang="en-US" dirty="0"/>
              <a:t>Ensuring safe and efficient operation of the battery.</a:t>
            </a:r>
          </a:p>
          <a:p>
            <a:r>
              <a:rPr lang="en-US" dirty="0"/>
              <a:t>Preventing overcharging or deep discharging, which can damage the battery.</a:t>
            </a:r>
          </a:p>
          <a:p>
            <a:r>
              <a:rPr lang="en-US" dirty="0"/>
              <a:t>Providing users with accurate information about battery life.</a:t>
            </a:r>
          </a:p>
          <a:p>
            <a:r>
              <a:rPr lang="en-US" dirty="0"/>
              <a:t>However, directly measuring SoC is not possible because it is an internal state of the battery. Instead, SoC must be estimated using indirect measurements like:</a:t>
            </a:r>
          </a:p>
          <a:p>
            <a:endParaRPr lang="en-US" dirty="0"/>
          </a:p>
          <a:p>
            <a:r>
              <a:rPr lang="en-US" dirty="0"/>
              <a:t>Current : Used for Coulomb counting.</a:t>
            </a:r>
          </a:p>
          <a:p>
            <a:r>
              <a:rPr lang="en-US" dirty="0"/>
              <a:t>Voltage : Related to the Open-Circuit Voltage (OCV), which depends on </a:t>
            </a:r>
            <a:r>
              <a:rPr lang="en-US" dirty="0" err="1"/>
              <a:t>SoC.</a:t>
            </a:r>
            <a:endParaRPr lang="en-US" dirty="0"/>
          </a:p>
          <a:p>
            <a:r>
              <a:rPr lang="en-US" dirty="0"/>
              <a:t>These measurements are often noisy and subject to inaccuracies, making robust estimation challenging.</a:t>
            </a:r>
          </a:p>
        </p:txBody>
      </p:sp>
    </p:spTree>
    <p:extLst>
      <p:ext uri="{BB962C8B-B14F-4D97-AF65-F5344CB8AC3E}">
        <p14:creationId xmlns:p14="http://schemas.microsoft.com/office/powerpoint/2010/main" val="1211621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1060D-20BE-B5E5-F193-A249BC31E8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in SoC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B833-B7F7-24CA-34C8-F59C3BB08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Several factors make SoC estimation difficult: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Measurement Noise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Current sensors and voltage measurements are prone to noise and errors.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For example, voltage measurements may fluctuate due to temperature, internal resistance, or transient effects.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Model Uncertainty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Battery models (e.g., OCV vs. SoC relationships) are approximations and may not perfectly represent real-world behavior.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Factors like aging, temperature, and hysteresis further complicate the model.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Drift in Coulomb Counting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Coulomb counting estimates SoC by integrating current over time. However, small errors in current measurements accumulate over time, leading to drift.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111827"/>
                </a:solidFill>
                <a:effectLst/>
                <a:latin typeface="system-ui"/>
              </a:rPr>
              <a:t>Dynamic Behavior </a:t>
            </a: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+mj-lt"/>
              <a:buAutoNum type="arabicPeriod"/>
            </a:pPr>
            <a:r>
              <a:rPr lang="en-US" b="0" i="0" dirty="0">
                <a:solidFill>
                  <a:srgbClr val="2C2C36"/>
                </a:solidFill>
                <a:effectLst/>
                <a:latin typeface="system-ui"/>
              </a:rPr>
              <a:t>Batteries are dynamic systems where SoC changes continuously based on load conditions, making real-time estimation critical.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82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35212-A7ED-48C6-6B63-3B93812BC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C00EA8E4-8F09-5441-E78E-925045875B6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629694"/>
          <a:ext cx="10515600" cy="27432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7077412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95830576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2810455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Category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Main Methods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Example Techniques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4393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Direct Measurement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Voltage-based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Open Circuit Voltage (OCV)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4811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Coulomb Counting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Current integration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Ampere-hour counting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38897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Model-Based Estimation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Equivalent Circuit Models (ECM)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Kalman Filters (KF, EKF, UKF)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27986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Adaptive / Observer-based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Online correction during operation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Luenberger Observer, Sliding Mode Observer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101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b="1">
                          <a:effectLst/>
                        </a:rPr>
                        <a:t>Data-Driven / AI-based</a:t>
                      </a:r>
                      <a:endParaRPr lang="en-US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>
                          <a:effectLst/>
                        </a:rPr>
                        <a:t>Machine Learning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effectLst/>
                        </a:rPr>
                        <a:t>Neural Networks (NN), Support Vector Machines (SVM)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68234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28732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0533D-3906-4E7B-B601-8F86866F4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Measurement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D71CF-86D5-742E-9714-5AE79077C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Example: Open Circuit Voltage (OCV)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Idea:</a:t>
            </a:r>
            <a:r>
              <a:rPr lang="en-US" dirty="0"/>
              <a:t> SoC correlates to battery voltage when the battery is at rest (no current flowing).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simple.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 complex modeling required.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Only accurate when the battery is at rest</a:t>
            </a:r>
            <a:r>
              <a:rPr lang="en-US" dirty="0"/>
              <a:t> for a long period (several hours sometimes).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Not usable during active operation (driving an EV, for example).</a:t>
            </a:r>
          </a:p>
        </p:txBody>
      </p:sp>
    </p:spTree>
    <p:extLst>
      <p:ext uri="{BB962C8B-B14F-4D97-AF65-F5344CB8AC3E}">
        <p14:creationId xmlns:p14="http://schemas.microsoft.com/office/powerpoint/2010/main" val="42419559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620AD-9FFD-7A97-1372-05609162F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OCV Method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B049587-F996-A949-B720-370A68A3E0D1}"/>
              </a:ext>
            </a:extLst>
          </p:cNvPr>
          <p:cNvCxnSpPr>
            <a:cxnSpLocks/>
          </p:cNvCxnSpPr>
          <p:nvPr/>
        </p:nvCxnSpPr>
        <p:spPr>
          <a:xfrm flipV="1">
            <a:off x="3734353" y="3083560"/>
            <a:ext cx="0" cy="27394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78D7E6-71AC-B642-E02F-C499DA0A5B5F}"/>
              </a:ext>
            </a:extLst>
          </p:cNvPr>
          <p:cNvCxnSpPr>
            <a:cxnSpLocks/>
          </p:cNvCxnSpPr>
          <p:nvPr/>
        </p:nvCxnSpPr>
        <p:spPr>
          <a:xfrm>
            <a:off x="3734353" y="5810770"/>
            <a:ext cx="51302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0943FEC-FAA6-2ACD-6A11-7D56C785DE7D}"/>
              </a:ext>
            </a:extLst>
          </p:cNvPr>
          <p:cNvCxnSpPr/>
          <p:nvPr/>
        </p:nvCxnSpPr>
        <p:spPr>
          <a:xfrm flipV="1">
            <a:off x="4083862" y="3429000"/>
            <a:ext cx="4001359" cy="206255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D8B4F45-BC7A-FDF2-5B08-DBCD27629087}"/>
              </a:ext>
            </a:extLst>
          </p:cNvPr>
          <p:cNvCxnSpPr/>
          <p:nvPr/>
        </p:nvCxnSpPr>
        <p:spPr>
          <a:xfrm>
            <a:off x="8085221" y="3429000"/>
            <a:ext cx="0" cy="248194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BB3E6D7-7B36-EFF0-A08B-159735AE4FA8}"/>
              </a:ext>
            </a:extLst>
          </p:cNvPr>
          <p:cNvCxnSpPr>
            <a:cxnSpLocks/>
          </p:cNvCxnSpPr>
          <p:nvPr/>
        </p:nvCxnSpPr>
        <p:spPr>
          <a:xfrm>
            <a:off x="4277513" y="5381554"/>
            <a:ext cx="0" cy="591266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7EE939-981C-6FC5-B640-D3B627091CA4}"/>
              </a:ext>
            </a:extLst>
          </p:cNvPr>
          <p:cNvSpPr txBox="1"/>
          <p:nvPr/>
        </p:nvSpPr>
        <p:spPr>
          <a:xfrm>
            <a:off x="8864600" y="578815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OCV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4A2FC6-9566-FD6C-138E-F1EE67B612EC}"/>
              </a:ext>
            </a:extLst>
          </p:cNvPr>
          <p:cNvSpPr txBox="1"/>
          <p:nvPr/>
        </p:nvSpPr>
        <p:spPr>
          <a:xfrm>
            <a:off x="3325846" y="2676908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SoC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/>
              <p:nvPr/>
            </p:nvSpPr>
            <p:spPr>
              <a:xfrm>
                <a:off x="3946946" y="5843208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E9469AA-1BE5-481E-FDD7-A9FAD57A28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946" y="5843208"/>
                <a:ext cx="686353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/>
              <p:nvPr/>
            </p:nvSpPr>
            <p:spPr>
              <a:xfrm>
                <a:off x="7742044" y="5933559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8DF6A8E-FBDD-C730-2EFD-AA74B3FB8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2044" y="5933559"/>
                <a:ext cx="68635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1641DE7-6C54-FAA0-0A1C-FF7BDD8A203F}"/>
              </a:ext>
            </a:extLst>
          </p:cNvPr>
          <p:cNvCxnSpPr>
            <a:cxnSpLocks/>
          </p:cNvCxnSpPr>
          <p:nvPr/>
        </p:nvCxnSpPr>
        <p:spPr>
          <a:xfrm flipH="1">
            <a:off x="3687233" y="5381554"/>
            <a:ext cx="602889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/>
              <p:nvPr/>
            </p:nvSpPr>
            <p:spPr>
              <a:xfrm>
                <a:off x="2982670" y="5122225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FCD2BC7-C22B-10C1-6AC6-00D5140B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2670" y="5122225"/>
                <a:ext cx="68635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/>
              <p:nvPr/>
            </p:nvSpPr>
            <p:spPr>
              <a:xfrm>
                <a:off x="3036541" y="1959088"/>
                <a:ext cx="6096000" cy="657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+(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F970F0FB-47F5-5737-C1A9-6638CBBA3E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6541" y="1959088"/>
                <a:ext cx="6096000" cy="6579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2B5679B-6DEC-2B04-929B-7AA7C8E1E871}"/>
              </a:ext>
            </a:extLst>
          </p:cNvPr>
          <p:cNvCxnSpPr>
            <a:cxnSpLocks/>
          </p:cNvCxnSpPr>
          <p:nvPr/>
        </p:nvCxnSpPr>
        <p:spPr>
          <a:xfrm flipH="1">
            <a:off x="3652707" y="3444804"/>
            <a:ext cx="4432513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/>
              <p:nvPr/>
            </p:nvSpPr>
            <p:spPr>
              <a:xfrm>
                <a:off x="3041668" y="3200255"/>
                <a:ext cx="68635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E52258C7-A001-C693-F943-66690B16E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1668" y="3200255"/>
                <a:ext cx="68635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/>
              <p:nvPr/>
            </p:nvSpPr>
            <p:spPr>
              <a:xfrm>
                <a:off x="2855453" y="4056310"/>
                <a:ext cx="8135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5EA3B4B-1F3D-6A54-0CD0-F4C91CE33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5453" y="4056310"/>
                <a:ext cx="81357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/>
              <p:nvPr/>
            </p:nvSpPr>
            <p:spPr>
              <a:xfrm>
                <a:off x="6016083" y="5907306"/>
                <a:ext cx="8989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332B177-0A41-E5B4-F6AE-9D3162758D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6083" y="5907306"/>
                <a:ext cx="89894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B34DAAE6-FBA9-255A-C831-6F85751EE031}"/>
              </a:ext>
            </a:extLst>
          </p:cNvPr>
          <p:cNvCxnSpPr>
            <a:cxnSpLocks/>
          </p:cNvCxnSpPr>
          <p:nvPr/>
        </p:nvCxnSpPr>
        <p:spPr>
          <a:xfrm>
            <a:off x="6465556" y="4256780"/>
            <a:ext cx="0" cy="165416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3B295EF-8E81-54C2-9674-27F0AA402C4B}"/>
              </a:ext>
            </a:extLst>
          </p:cNvPr>
          <p:cNvCxnSpPr>
            <a:cxnSpLocks/>
          </p:cNvCxnSpPr>
          <p:nvPr/>
        </p:nvCxnSpPr>
        <p:spPr>
          <a:xfrm flipH="1">
            <a:off x="3652706" y="4256780"/>
            <a:ext cx="2812850" cy="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47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1EC7D-B7F9-F8FD-9ACE-9DC386F15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34BE414-F65F-5B83-47A0-3EEC7A5C8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3303B15-5F4D-F731-8022-F423772040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140" y="0"/>
            <a:ext cx="100197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432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48D2-047D-6446-5CD8-771E22ECB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Coulomb Counting (Current Integration)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Idea:</a:t>
                </a:r>
                <a:r>
                  <a:rPr lang="en-US" dirty="0"/>
                  <a:t> Integrate the current over time to track how much charge enters or leaves the battery.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Formula:</a:t>
                </a:r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 dirty="0" err="1" smtClean="0">
                          <a:latin typeface="Cambria Math" panose="02040503050406030204" pitchFamily="18" charset="0"/>
                        </a:rPr>
                        <m:t>SoC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𝑆𝑜𝐶</m:t>
                      </m:r>
                      <m:d>
                        <m:d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𝑟𝑎𝑡𝑒𝑑</m:t>
                              </m:r>
                            </m:sub>
                          </m:sSub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​</m:t>
                      </m:r>
                      <m:nary>
                        <m:nary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​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 i="1" dirty="0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l-GR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err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𝑟𝑎𝑡𝑒𝑑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​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𝑛𝑜𝑚𝑖𝑛𝑎𝑙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𝑐𝑎𝑝𝑎𝑐𝑖𝑡𝑦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Pros: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Easy to implement.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Good for short periods.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b="1" dirty="0"/>
                  <a:t>Cons:</a:t>
                </a:r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Accumulates error over time (drift).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Needs very accurate current measurement.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Sensitive to temperature and aging of the battery.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C24BE-D6FC-472E-66E4-9A67F60F1D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430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1014</Words>
  <Application>Microsoft Office PowerPoint</Application>
  <PresentationFormat>Widescreen</PresentationFormat>
  <Paragraphs>120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KaTeX_Main</vt:lpstr>
      <vt:lpstr>KaTeX_Math</vt:lpstr>
      <vt:lpstr>system-ui</vt:lpstr>
      <vt:lpstr>Office Theme</vt:lpstr>
      <vt:lpstr>SoC Estimation </vt:lpstr>
      <vt:lpstr>State of Charge (SoC) Estimation Methods: Overview and Comparison</vt:lpstr>
      <vt:lpstr>1. Why Estimate SoC?</vt:lpstr>
      <vt:lpstr>Challenges in SoC Estimation</vt:lpstr>
      <vt:lpstr>PowerPoint Presentation</vt:lpstr>
      <vt:lpstr>Direct Measurement Methods</vt:lpstr>
      <vt:lpstr>OCV Method</vt:lpstr>
      <vt:lpstr>PowerPoint Presentation</vt:lpstr>
      <vt:lpstr>Coulomb Counting (Current Integration)</vt:lpstr>
      <vt:lpstr>Ah Integration Method </vt:lpstr>
      <vt:lpstr>Model-Based Estimation (Kalman Filters)</vt:lpstr>
      <vt:lpstr>Why Use a Kalman Filter?</vt:lpstr>
      <vt:lpstr>PowerPoint Presentation</vt:lpstr>
      <vt:lpstr>PowerPoint Presentation</vt:lpstr>
      <vt:lpstr>Problem Setup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Peerapol</dc:creator>
  <cp:lastModifiedBy>Peerapol</cp:lastModifiedBy>
  <cp:revision>11</cp:revision>
  <dcterms:created xsi:type="dcterms:W3CDTF">2025-04-28T04:00:46Z</dcterms:created>
  <dcterms:modified xsi:type="dcterms:W3CDTF">2025-04-28T08:38:27Z</dcterms:modified>
</cp:coreProperties>
</file>