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5" r:id="rId3"/>
    <p:sldId id="266" r:id="rId4"/>
    <p:sldId id="267" r:id="rId5"/>
    <p:sldId id="268" r:id="rId6"/>
    <p:sldId id="273" r:id="rId7"/>
    <p:sldId id="274" r:id="rId8"/>
    <p:sldId id="278" r:id="rId9"/>
    <p:sldId id="276" r:id="rId10"/>
    <p:sldId id="277" r:id="rId11"/>
    <p:sldId id="279" r:id="rId12"/>
    <p:sldId id="281" r:id="rId13"/>
    <p:sldId id="280" r:id="rId14"/>
    <p:sldId id="282" r:id="rId15"/>
    <p:sldId id="283" r:id="rId16"/>
    <p:sldId id="270" r:id="rId17"/>
    <p:sldId id="284" r:id="rId18"/>
    <p:sldId id="286" r:id="rId19"/>
    <p:sldId id="287" r:id="rId20"/>
    <p:sldId id="288" r:id="rId21"/>
    <p:sldId id="285" r:id="rId22"/>
    <p:sldId id="289" r:id="rId23"/>
    <p:sldId id="290" r:id="rId24"/>
    <p:sldId id="291" r:id="rId25"/>
    <p:sldId id="292" r:id="rId26"/>
    <p:sldId id="293" r:id="rId27"/>
    <p:sldId id="294" r:id="rId28"/>
    <p:sldId id="297" r:id="rId29"/>
    <p:sldId id="295" r:id="rId30"/>
    <p:sldId id="296" r:id="rId31"/>
    <p:sldId id="298" r:id="rId32"/>
    <p:sldId id="299" r:id="rId33"/>
    <p:sldId id="305" r:id="rId34"/>
    <p:sldId id="306" r:id="rId35"/>
    <p:sldId id="307" r:id="rId36"/>
    <p:sldId id="300" r:id="rId37"/>
    <p:sldId id="301" r:id="rId38"/>
    <p:sldId id="302" r:id="rId39"/>
    <p:sldId id="303" r:id="rId40"/>
    <p:sldId id="304" r:id="rId41"/>
    <p:sldId id="261" r:id="rId42"/>
    <p:sldId id="263" r:id="rId43"/>
    <p:sldId id="264" r:id="rId44"/>
    <p:sldId id="272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3" r:id="rId58"/>
    <p:sldId id="320" r:id="rId59"/>
    <p:sldId id="321" r:id="rId60"/>
    <p:sldId id="322" r:id="rId61"/>
    <p:sldId id="324" r:id="rId62"/>
    <p:sldId id="325" r:id="rId63"/>
    <p:sldId id="327" r:id="rId64"/>
    <p:sldId id="262" r:id="rId65"/>
    <p:sldId id="258" r:id="rId66"/>
    <p:sldId id="257" r:id="rId67"/>
    <p:sldId id="25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3A154F-B5B9-402B-B05F-0F271A7AD68F}">
          <p14:sldIdLst>
            <p14:sldId id="256"/>
            <p14:sldId id="265"/>
            <p14:sldId id="266"/>
            <p14:sldId id="267"/>
            <p14:sldId id="268"/>
            <p14:sldId id="273"/>
            <p14:sldId id="274"/>
            <p14:sldId id="278"/>
            <p14:sldId id="276"/>
            <p14:sldId id="277"/>
            <p14:sldId id="279"/>
            <p14:sldId id="281"/>
            <p14:sldId id="280"/>
            <p14:sldId id="282"/>
            <p14:sldId id="283"/>
            <p14:sldId id="270"/>
            <p14:sldId id="284"/>
            <p14:sldId id="286"/>
            <p14:sldId id="287"/>
            <p14:sldId id="288"/>
            <p14:sldId id="285"/>
            <p14:sldId id="289"/>
            <p14:sldId id="290"/>
            <p14:sldId id="291"/>
            <p14:sldId id="292"/>
            <p14:sldId id="293"/>
            <p14:sldId id="294"/>
            <p14:sldId id="297"/>
            <p14:sldId id="295"/>
            <p14:sldId id="296"/>
            <p14:sldId id="298"/>
            <p14:sldId id="299"/>
            <p14:sldId id="305"/>
            <p14:sldId id="306"/>
            <p14:sldId id="307"/>
            <p14:sldId id="300"/>
            <p14:sldId id="301"/>
            <p14:sldId id="302"/>
            <p14:sldId id="303"/>
            <p14:sldId id="304"/>
            <p14:sldId id="261"/>
            <p14:sldId id="263"/>
            <p14:sldId id="264"/>
            <p14:sldId id="272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3"/>
            <p14:sldId id="320"/>
            <p14:sldId id="321"/>
            <p14:sldId id="322"/>
            <p14:sldId id="324"/>
            <p14:sldId id="325"/>
            <p14:sldId id="327"/>
            <p14:sldId id="262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95" autoAdjust="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outlineViewPr>
    <p:cViewPr>
      <p:scale>
        <a:sx n="33" d="100"/>
        <a:sy n="33" d="100"/>
      </p:scale>
      <p:origin x="0" y="-292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E7E5B-6333-4B6D-A37B-D2E2E0F602A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E987-77A0-4C72-AB38-7D98AB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F1E-79B0-4F86-A6F0-368CE7AFF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A2B5-EDC2-5265-D2AF-995DD64C7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BC6B-A751-0CB5-2103-5FC78F54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EFFA-761C-4405-99E6-364E3B4A1FD6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6990-3A31-7A53-321C-F951676C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BA98-098D-EB6E-3550-1D35142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1E13-FA2E-9CCC-A373-6DE65B3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7436E-92F9-EDB5-7B39-1CF31F9F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BECB-48EA-9DFA-A2CD-CBA7DE9F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3235-DC5C-4C8E-95CA-BFC0E9FB76E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31BA-2978-BB94-6F43-35762626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0B82-8F4F-CC4C-1F6A-A609D375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AB072-F9E3-B94D-B82D-BC605A302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BC18-CE21-462A-EEBF-02066657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3980-C6DA-553E-0D7B-C138100A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67B6-104B-4EFB-8F6E-46A7625A8665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F340-8F12-5C35-6E98-D1E4EA48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05C3-1DD8-E415-61E3-A642C6FB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A9D9-BDFC-DA5C-0B21-7CF58546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9359-7FE3-8AC4-9EED-A13A34EB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A9BE-A140-5644-0FBB-27BC6B0A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17C-FBD4-4EBF-A254-2A2472A13A6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EDD6-89BC-A4DD-12A2-2047AD4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6455-47F7-8A59-EC5B-AB7AE37F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7DEB-3AC4-8B4F-EE96-ED47FE7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F247-8916-B0AC-0EF1-3B3C34EA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0126-027D-8FE6-95CF-B5C023F3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A01-4F42-4E76-9FA5-95CCC82938D5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1A95-7C9D-B70F-7587-BDEAB3C5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B835-2063-0349-57C6-E6483422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7AA6-414D-03DD-E646-05C9E635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7CD4-F91D-1F4B-C4EB-B824FAE2F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FDC2-1514-AF7B-914C-BE22A24F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58F1-A279-7219-68FD-1E8F26DC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ED2A-0C04-4EC1-A2F6-F387CC3015C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0E03A-2867-14B8-592F-6B3EFBA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20C9-B314-6915-851C-7B7FD401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3E3D-196B-4318-1D88-A3EAFB04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E1FDE-F419-A03B-8375-70134B78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8897A-6FD5-1F15-34AE-2FA259107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05596-06EA-8731-875E-5F71B8B4E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32E5E-3A6C-3549-42A2-DEF7DC711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2E0-186B-D463-DFD4-7167A4EA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C674-B2A0-48A9-817E-7D2EFFC5AEB3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8334-F8B4-55F1-6818-4A10CB85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A11C-EED1-5DC2-E2EC-2F710A3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855F-0898-4846-E35F-00C5F6B9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FA72B-64E5-02DD-3BCB-BC583CCC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8F41-F62E-46FD-8073-5ED8A3D65CA0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1C1EE-2CAF-F9DC-7ACB-B5ED782C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2CF68-ED3A-B8F4-23B3-42B9928B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CE54E-37C5-BF3A-08D4-85BCF8AA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80FB-6C68-4E40-83FF-B0CA8D5C59E0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98AE0-5E73-0B91-7F86-1830E709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C17BD-D436-D741-5C3F-2A0EF451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016-5414-912C-92EC-00B7B4DD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CDE8-6A34-C196-7A1B-8964A294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841DB-FC3D-6B1B-B35E-315024B48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1C3D-4F51-36D6-E49F-20BFED63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6C0C-13B9-49AC-A862-45D188B5F094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881A-D9D4-3456-9529-4A36336C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91E3-18B5-12AA-0096-863BBCD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A0B8-4FB4-7F2C-CBF6-4000B3C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9BA7-BA3A-23A3-CB96-8625E2E4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FCC4E-6049-D174-49EF-3F86856D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5589-8BF7-928D-59E8-B1FD5782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508-4450-4FA7-94CC-256813A04AB6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CC9D-2324-9AA2-F652-D61AF89A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A747-FDBE-777A-C507-8C526646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A3B2B-3E77-F891-0BAE-BC18D925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EA3A-AEA2-8674-9DA5-BA52DC60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000B-D863-95ED-FF0A-A1D57228D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023D-255A-49DF-A0D7-E3CB07E6628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36ED-8323-CCE4-F5E1-AFBA5020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4CE6-027B-EBDA-02A9-AC49A180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486bd3566e998cb2a33e49f06e9f11396f9c0919/BESS_Q_learning_PeakShv_4June25.ipynb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6F86-8B5A-105C-521D-F5A092F4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 for</a:t>
            </a:r>
            <a:br>
              <a:rPr lang="en-US" dirty="0"/>
            </a:br>
            <a:r>
              <a:rPr lang="en-US" dirty="0"/>
              <a:t>BESS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D4A8F-AB07-AFA4-D640-452933CD7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4 June 2025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Inter"/>
              </a:rPr>
              <a:t>Part of </a:t>
            </a:r>
            <a:r>
              <a:rPr lang="en-US" dirty="0">
                <a:latin typeface="Inter"/>
              </a:rPr>
              <a:t>the Scada Automation </a:t>
            </a:r>
            <a:r>
              <a:rPr lang="en-US" b="0" i="0" dirty="0">
                <a:effectLst/>
                <a:latin typeface="Inter"/>
              </a:rPr>
              <a:t>AI Initiative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8B076-F5CC-EE57-A5C7-EBAD705E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EB52-E17A-DBDE-DC5B-19C1C2D3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💤 </a:t>
            </a:r>
            <a:r>
              <a:rPr lang="th-TH" dirty="0"/>
              <a:t>กรณีที่ 1: </a:t>
            </a:r>
            <a:r>
              <a:rPr lang="en-US" dirty="0"/>
              <a:t>action == 0 (</a:t>
            </a:r>
            <a:r>
              <a:rPr lang="th-TH" dirty="0"/>
              <a:t>ไม่ทำอะไร)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0836-9A30-8309-6599-694EAD79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ถ้าโหลดสูงเกิน (ต้องใช้กำลังจากกร</a:t>
            </a:r>
            <a:r>
              <a:rPr lang="th-TH" dirty="0" err="1"/>
              <a:t>ิด</a:t>
            </a:r>
            <a:r>
              <a:rPr lang="th-TH" dirty="0"/>
              <a:t>) แต่มี</a:t>
            </a:r>
            <a:r>
              <a:rPr lang="th-TH" dirty="0" err="1"/>
              <a:t>แบต</a:t>
            </a:r>
            <a:r>
              <a:rPr lang="th-TH" dirty="0"/>
              <a:t>ให้ใช้ แต่ </a:t>
            </a:r>
            <a:r>
              <a:rPr lang="en-US" dirty="0"/>
              <a:t>action == 0  </a:t>
            </a:r>
            <a:r>
              <a:rPr lang="th-TH" dirty="0"/>
              <a:t>→ ลงโทษ -20 เพราะคุณควรปล่อย</a:t>
            </a:r>
            <a:r>
              <a:rPr lang="th-TH" dirty="0" err="1"/>
              <a:t>แบต</a:t>
            </a:r>
            <a:r>
              <a:rPr lang="th-TH" dirty="0"/>
              <a:t>ออกมาช่วย</a:t>
            </a:r>
            <a:endParaRPr lang="en-US" dirty="0"/>
          </a:p>
          <a:p>
            <a:r>
              <a:rPr lang="th-TH" dirty="0"/>
              <a:t>ถ้าโหลดไม่สูง หรือไม่มีพลังใน</a:t>
            </a:r>
            <a:r>
              <a:rPr lang="th-TH" dirty="0" err="1"/>
              <a:t>แบต</a:t>
            </a:r>
            <a:r>
              <a:rPr lang="th-TH" dirty="0"/>
              <a:t> → รางวัลเป็น 0 (กลางๆ ไม่ดีไม่แย่)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2141-5616-2188-E923-3B9AF794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A48A8-A82B-55FD-809B-F20B022B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8" y="4001294"/>
            <a:ext cx="759248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0103-8441-7DF3-1ABA-2990B172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🔋 </a:t>
            </a:r>
            <a:r>
              <a:rPr lang="th-TH" dirty="0"/>
              <a:t>กรณีที่ 2: </a:t>
            </a:r>
            <a:r>
              <a:rPr lang="en-US" dirty="0"/>
              <a:t>action == 1 (</a:t>
            </a:r>
            <a:r>
              <a:rPr lang="th-TH" dirty="0"/>
              <a:t>ชาร์จแบตเตอรี่)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411A-0883-886E-3A46-F9C8EBDA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 </a:t>
            </a:r>
            <a:r>
              <a:rPr lang="en-US" dirty="0"/>
              <a:t>SOC </a:t>
            </a:r>
            <a:r>
              <a:rPr lang="th-TH" dirty="0"/>
              <a:t>ยังไม่เต็ม → ชาร์จได้</a:t>
            </a:r>
          </a:p>
          <a:p>
            <a:endParaRPr lang="th-TH" dirty="0"/>
          </a:p>
          <a:p>
            <a:pPr lvl="1"/>
            <a:r>
              <a:rPr lang="th-TH" dirty="0"/>
              <a:t>ลงโทษตาม -</a:t>
            </a:r>
            <a:r>
              <a:rPr lang="en-US" dirty="0"/>
              <a:t>price (</a:t>
            </a:r>
            <a:r>
              <a:rPr lang="th-TH" dirty="0"/>
              <a:t>ค่าไฟ) → เพื่อสอนว่าอย่าชาร์จตอนราคาแพง</a:t>
            </a:r>
          </a:p>
          <a:p>
            <a:pPr lvl="1"/>
            <a:r>
              <a:rPr lang="th-TH" dirty="0"/>
              <a:t>ถ้าโหลดเกินหรือค่าไฟ = 4.00 (แพงที่สุด) → ลงโทษเพิ่มอีก -100 จุด</a:t>
            </a:r>
          </a:p>
          <a:p>
            <a:endParaRPr lang="th-TH" dirty="0"/>
          </a:p>
          <a:p>
            <a:r>
              <a:rPr lang="th-TH" dirty="0"/>
              <a:t>ถ้า </a:t>
            </a:r>
            <a:r>
              <a:rPr lang="en-US" dirty="0"/>
              <a:t>SOC </a:t>
            </a:r>
            <a:r>
              <a:rPr lang="th-TH" dirty="0"/>
              <a:t>เต็มอยู่แล้วยังพยายามชาร์จ → ลงโทษ -10 (เป็น </a:t>
            </a:r>
            <a:r>
              <a:rPr lang="en-US" dirty="0"/>
              <a:t>action </a:t>
            </a:r>
            <a:r>
              <a:rPr lang="th-TH" dirty="0"/>
              <a:t>ที่ไม่ควรทำ)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4166-D88E-258B-535A-F99377B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1818-EC19-7E6E-E7B3-8A70DEE1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C51-CFED-F2A4-57C0-11FA9A73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92400-B480-D70E-AF32-04ACB2C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E0F20-C604-5DB4-E430-1B0BCD50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06" y="1825625"/>
            <a:ext cx="926911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5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7075-699F-1213-AD7B-66AB1F1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⚡ </a:t>
            </a:r>
            <a:r>
              <a:rPr lang="th-TH" dirty="0"/>
              <a:t>กรณีที่ 3: </a:t>
            </a:r>
            <a:r>
              <a:rPr lang="en-US" dirty="0"/>
              <a:t>action == 2 (</a:t>
            </a:r>
            <a:r>
              <a:rPr lang="th-TH" dirty="0"/>
              <a:t>จ่ายไฟจากแบตเตอรี่)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7FCC-6CED-C57A-69FC-13D10D7B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</a:t>
            </a:r>
            <a:r>
              <a:rPr lang="th-TH" dirty="0" err="1"/>
              <a:t>แบต</a:t>
            </a:r>
            <a:r>
              <a:rPr lang="th-TH" dirty="0"/>
              <a:t>ไม่ว่าง → ให้รางวัล = </a:t>
            </a:r>
            <a:r>
              <a:rPr lang="en-US" dirty="0"/>
              <a:t>price (</a:t>
            </a:r>
            <a:r>
              <a:rPr lang="th-TH" dirty="0"/>
              <a:t>ยิ่งใช้</a:t>
            </a:r>
            <a:r>
              <a:rPr lang="th-TH" dirty="0" err="1"/>
              <a:t>แบต</a:t>
            </a:r>
            <a:r>
              <a:rPr lang="th-TH" dirty="0"/>
              <a:t>ตอนราคาแพงยิ่งดี)</a:t>
            </a:r>
          </a:p>
          <a:p>
            <a:endParaRPr lang="th-TH" dirty="0"/>
          </a:p>
          <a:p>
            <a:pPr lvl="1"/>
            <a:r>
              <a:rPr lang="th-TH" dirty="0"/>
              <a:t>ถ้าโหลดเกิน → เพิ่มรางวัล +15 (ช่วยลดโหลด)</a:t>
            </a:r>
          </a:p>
          <a:p>
            <a:pPr lvl="1"/>
            <a:r>
              <a:rPr lang="th-TH" dirty="0"/>
              <a:t>ถ้าราคาแพงที่สุด (4.00) → บวกเพิ่มอีก +2</a:t>
            </a:r>
          </a:p>
          <a:p>
            <a:pPr lvl="1"/>
            <a:endParaRPr lang="th-TH" dirty="0"/>
          </a:p>
          <a:p>
            <a:r>
              <a:rPr lang="th-TH" dirty="0"/>
              <a:t>ถ้า</a:t>
            </a:r>
            <a:r>
              <a:rPr lang="th-TH" dirty="0" err="1"/>
              <a:t>แบต</a:t>
            </a:r>
            <a:r>
              <a:rPr lang="th-TH" dirty="0"/>
              <a:t>ว่างแล้วยังพยายามจ่ายไฟ → ลงโทษ -10 (</a:t>
            </a:r>
            <a:r>
              <a:rPr lang="en-US" dirty="0"/>
              <a:t>invalid action)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3921F-5A41-44D8-5A08-804566F5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DCE9-0311-83CE-19CD-E2BB5C54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817E-AFA6-F812-8D52-22CEB208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D6F5-5FFA-6A1F-E5C6-1BC0848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4F014-DE99-0EA9-B241-FD93992B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29" y="1251066"/>
            <a:ext cx="646837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3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B011-6339-90A9-C3C3-725D0F8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</a:t>
            </a:r>
            <a:r>
              <a:rPr lang="th-TH" b="1" dirty="0"/>
              <a:t>สรุปแนวคิดของโค้ด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7FEB79-85B2-92C0-B88B-A3A159C18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2775"/>
            <a:ext cx="10515600" cy="26370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1B706-2D9B-AFEE-4DD4-EAB47CA3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DF7B-3169-2289-50A8-879293F8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dirty="0"/>
              <a:t>ลูปการฝึก (</a:t>
            </a:r>
            <a:r>
              <a:rPr lang="en-US" dirty="0"/>
              <a:t>Training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9B2A-2FA8-D6E4-9E6E-F84F1660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สุ่ม </a:t>
            </a:r>
            <a:r>
              <a:rPr lang="en-US" dirty="0"/>
              <a:t>SoC </a:t>
            </a:r>
            <a:r>
              <a:rPr lang="th-TH" dirty="0"/>
              <a:t>เริ่มต้น</a:t>
            </a:r>
          </a:p>
          <a:p>
            <a:r>
              <a:rPr lang="th-TH" dirty="0"/>
              <a:t>ฝึกให้ </a:t>
            </a:r>
            <a:r>
              <a:rPr lang="en-US" dirty="0"/>
              <a:t>Q-table </a:t>
            </a:r>
            <a:r>
              <a:rPr lang="th-TH" dirty="0"/>
              <a:t>ค่อยๆ ดีขึ้น</a:t>
            </a:r>
          </a:p>
          <a:p>
            <a:r>
              <a:rPr lang="th-TH" dirty="0"/>
              <a:t>ลดค่า </a:t>
            </a:r>
            <a:r>
              <a:rPr lang="en-US" dirty="0"/>
              <a:t>epsilon </a:t>
            </a:r>
            <a:r>
              <a:rPr lang="th-TH" dirty="0"/>
              <a:t>ทีละน้อยเพื่อเปลี่ยนจาก </a:t>
            </a:r>
            <a:r>
              <a:rPr lang="en-US" dirty="0"/>
              <a:t>exploration → exploitation</a:t>
            </a:r>
          </a:p>
          <a:p>
            <a:r>
              <a:rPr lang="th-TH" dirty="0"/>
              <a:t>วนซ้ำฝึกรอบละ 1 วัน (</a:t>
            </a:r>
            <a:r>
              <a:rPr lang="en-US" dirty="0"/>
              <a:t>episode = 1 </a:t>
            </a:r>
            <a:r>
              <a:rPr lang="th-TH" dirty="0"/>
              <a:t>วันมีหลายชั่วโมง)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FCD08-08A5-600D-29F5-FF7A8814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8EFF-BCE8-691A-151B-ACC3DC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th-TH" dirty="0"/>
              <a:t>เริ่มต้นแต่ละ </a:t>
            </a:r>
            <a:r>
              <a:rPr lang="en-US" dirty="0"/>
              <a:t>episode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98FE-5212-D756-E261-9B71A462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ปรับ </a:t>
            </a:r>
            <a:r>
              <a:rPr lang="el-GR" dirty="0"/>
              <a:t>ε (</a:t>
            </a:r>
            <a:r>
              <a:rPr lang="en-US" dirty="0"/>
              <a:t>epsilon) </a:t>
            </a:r>
            <a:r>
              <a:rPr lang="th-TH" dirty="0"/>
              <a:t>สำหรับการ </a:t>
            </a:r>
            <a:r>
              <a:rPr lang="en-US" dirty="0"/>
              <a:t>explore/exploit</a:t>
            </a:r>
          </a:p>
          <a:p>
            <a:r>
              <a:rPr lang="th-TH" dirty="0"/>
              <a:t>เริ่มต้น </a:t>
            </a:r>
            <a:r>
              <a:rPr lang="el-GR" dirty="0"/>
              <a:t>ε </a:t>
            </a:r>
            <a:r>
              <a:rPr lang="th-TH" dirty="0"/>
              <a:t>สูง (สุ่มเยอะ) แล้วค่อยๆ ลดลง (มั่นใจมากขึ้นใน </a:t>
            </a:r>
            <a:r>
              <a:rPr lang="en-US" dirty="0"/>
              <a:t>Q-table)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8FCE-6359-BA9C-AE28-AB490570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BAE19-9D03-B585-2C18-2EB0DA2A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1294"/>
            <a:ext cx="12192000" cy="5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8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DA8C-1674-137B-8C11-6CE3A902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A32A-6F46-C921-FE13-31D2A46A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เริ่มต้นที่ชั่วโมง 0</a:t>
            </a:r>
            <a:endParaRPr lang="en-US" dirty="0"/>
          </a:p>
          <a:p>
            <a:r>
              <a:rPr lang="th-TH" dirty="0"/>
              <a:t>สุ่มระดับพลังงาน</a:t>
            </a:r>
            <a:r>
              <a:rPr lang="th-TH" dirty="0" err="1"/>
              <a:t>แบต</a:t>
            </a:r>
            <a:r>
              <a:rPr lang="th-TH" dirty="0"/>
              <a:t> (</a:t>
            </a:r>
            <a:r>
              <a:rPr lang="en-US" dirty="0"/>
              <a:t>SOC) </a:t>
            </a:r>
            <a:r>
              <a:rPr lang="th-TH" dirty="0"/>
              <a:t>เริ่มต้นในแต่ละรอบ เพื่อให้ระบบเรียนรู้จากสถานการณ์ต่างๆ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54640-0E2A-3AE2-37F2-19EF7819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67563-40A6-872D-6340-58F35E2CD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59" y="4152879"/>
            <a:ext cx="681132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3712-F3FA-E944-C3A5-1FC9C14F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dirty="0"/>
              <a:t>วนลูปแต่ละชั่วโมงในวันนั้น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473-7EC8-5C47-B8B6-F07254B16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698A-0786-C8B4-BD97-4828F46C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044C9-6730-A152-BAFA-4C5FC289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76" y="3100341"/>
            <a:ext cx="348663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5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D456-1D0D-3968-F51B-4298695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6F5C-4DB4-6370-3138-312739BE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โค้ดนี้เป็นการสร้างโมเดล </a:t>
            </a:r>
            <a:r>
              <a:rPr lang="en-US" dirty="0"/>
              <a:t>Q-learning </a:t>
            </a:r>
            <a:r>
              <a:rPr lang="th-TH" dirty="0"/>
              <a:t>สำหรับควบคุมแบตเตอรี่ (</a:t>
            </a:r>
            <a:r>
              <a:rPr lang="en-US" dirty="0"/>
              <a:t>Battery Energy Storage System - BESS) </a:t>
            </a:r>
            <a:r>
              <a:rPr lang="th-TH" dirty="0"/>
              <a:t>โดยมีวัตถุประสงค์เพื่อ:</a:t>
            </a:r>
            <a:endParaRPr lang="en-US" dirty="0"/>
          </a:p>
          <a:p>
            <a:endParaRPr lang="en-US" dirty="0"/>
          </a:p>
          <a:p>
            <a:r>
              <a:rPr lang="en-US" dirty="0"/>
              <a:t>1 </a:t>
            </a:r>
            <a:r>
              <a:rPr lang="th-TH" dirty="0"/>
              <a:t>ลดภาระโหลดจากกร</a:t>
            </a:r>
            <a:r>
              <a:rPr lang="th-TH" dirty="0" err="1"/>
              <a:t>ิด</a:t>
            </a:r>
            <a:r>
              <a:rPr lang="th-TH" dirty="0"/>
              <a:t> (</a:t>
            </a:r>
            <a:r>
              <a:rPr lang="en-US" dirty="0"/>
              <a:t>Peak Shaving)</a:t>
            </a:r>
          </a:p>
          <a:p>
            <a:r>
              <a:rPr lang="en-US" dirty="0"/>
              <a:t>2 </a:t>
            </a:r>
            <a:r>
              <a:rPr lang="th-TH" dirty="0"/>
              <a:t>ลดค่าไฟฟ้า โดยเลือกเวลาในการชาร์จและปล่อยพลังงานจากแบตเตอรี่อย่างเหมาะสม</a:t>
            </a:r>
            <a:r>
              <a:rPr lang="en-US" dirty="0"/>
              <a:t> </a:t>
            </a:r>
            <a:r>
              <a:rPr lang="th-TH" dirty="0"/>
              <a:t>แบ่งเป็น ชาร์จ</a:t>
            </a:r>
            <a:r>
              <a:rPr lang="en-US" dirty="0"/>
              <a:t>,</a:t>
            </a:r>
            <a:r>
              <a:rPr lang="th-TH" dirty="0"/>
              <a:t> ดีสชาร์จ และ ไม่ทำอะไร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6570-71B5-F695-50F0-B16D19A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0A5A-D1FB-E9C2-509A-BBE40584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</a:t>
            </a:r>
            <a:r>
              <a:rPr lang="th-TH" dirty="0"/>
              <a:t>เลือก </a:t>
            </a:r>
            <a:r>
              <a:rPr lang="en-US" dirty="0"/>
              <a:t>action </a:t>
            </a:r>
            <a:r>
              <a:rPr lang="th-TH" dirty="0"/>
              <a:t>จากนโยบาย </a:t>
            </a:r>
            <a:r>
              <a:rPr lang="en-US" dirty="0"/>
              <a:t>Q-table +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585C-141D-66AE-9AD1-CE0A23A6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2C4FC-20F9-48F7-742C-D0ADF936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30091-C862-2850-A534-3A276531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258" y="3234160"/>
            <a:ext cx="849748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8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B565-504E-85E1-5330-EBA910A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🎁 </a:t>
            </a:r>
            <a:r>
              <a:rPr lang="th-TH" dirty="0"/>
              <a:t>คำนวณรางวัลเบื้องต้น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87B3-9CDE-F62C-9CAF-68C3A131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เรียกฟังก์ชัน </a:t>
            </a:r>
            <a:r>
              <a:rPr lang="en-US" dirty="0" err="1"/>
              <a:t>get_reward</a:t>
            </a:r>
            <a:r>
              <a:rPr lang="en-US" dirty="0"/>
              <a:t>() </a:t>
            </a:r>
            <a:r>
              <a:rPr lang="th-TH" dirty="0"/>
              <a:t>ที่ให้มาก่อนหน้านี้ เพื่อคำนวณรางวัลตามกติกา </a:t>
            </a:r>
            <a:r>
              <a:rPr lang="en-US" dirty="0"/>
              <a:t>SOC, </a:t>
            </a:r>
            <a:r>
              <a:rPr lang="th-TH" dirty="0"/>
              <a:t>ราคาไฟ, โหลด ฯลฯ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BC1C-AD75-2B69-B651-750FB11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3F48F-30F5-765D-3944-D52EF850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3909996"/>
            <a:ext cx="882138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F3AE-63A6-27C7-9B96-28580135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⚠ คำนวณ กำลังที่ต้องการจาก </a:t>
            </a:r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DFEC-980A-A4E5-278E-66BC1AE4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ถ้าชาร์จ → กำลังที่ต้องการจากกร</a:t>
            </a:r>
            <a:r>
              <a:rPr lang="th-TH" dirty="0" err="1"/>
              <a:t>ิด</a:t>
            </a:r>
            <a:r>
              <a:rPr lang="th-TH" dirty="0"/>
              <a:t> = โหลด + พลังชาร์จที่</a:t>
            </a:r>
            <a:r>
              <a:rPr lang="th-TH" dirty="0" err="1"/>
              <a:t>แบต</a:t>
            </a:r>
            <a:r>
              <a:rPr lang="th-TH" dirty="0"/>
              <a:t>ต้องการ</a:t>
            </a:r>
            <a:endParaRPr lang="en-US" dirty="0"/>
          </a:p>
          <a:p>
            <a:r>
              <a:rPr lang="th-TH" dirty="0"/>
              <a:t>ถ้าจ่ายไฟจาก</a:t>
            </a:r>
            <a:r>
              <a:rPr lang="th-TH" dirty="0" err="1"/>
              <a:t>แบต</a:t>
            </a:r>
            <a:r>
              <a:rPr lang="th-TH" dirty="0"/>
              <a:t> →กำลังที่ต้องการกร</a:t>
            </a:r>
            <a:r>
              <a:rPr lang="th-TH" dirty="0" err="1"/>
              <a:t>ิด</a:t>
            </a:r>
            <a:r>
              <a:rPr lang="th-TH" dirty="0"/>
              <a:t> = โหลด - พลังที่</a:t>
            </a:r>
            <a:r>
              <a:rPr lang="th-TH" dirty="0" err="1"/>
              <a:t>แบต</a:t>
            </a:r>
            <a:r>
              <a:rPr lang="th-TH" dirty="0"/>
              <a:t>จ่าย (แต่ไม่น้อยกว่า 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82C18-1972-63F5-6D7F-A6D2C1BA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C3BF4-36F3-780A-7B1D-981463A2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2" y="4046276"/>
            <a:ext cx="9765059" cy="24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4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E9C5-3A50-CF2D-0058-3AC96F2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💣 </a:t>
            </a:r>
            <a:r>
              <a:rPr lang="th-TH" dirty="0"/>
              <a:t>เพิ่มโทษหากโหลดเกิน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A82-C0D9-AA9D-A1C7-AA0B216A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ถ้ากำลังที่ต้องการจากกร</a:t>
            </a:r>
            <a:r>
              <a:rPr lang="th-TH" dirty="0" err="1"/>
              <a:t>ิด</a:t>
            </a:r>
            <a:r>
              <a:rPr lang="th-TH" dirty="0"/>
              <a:t>มากเกินกว่า </a:t>
            </a:r>
            <a:r>
              <a:rPr lang="en-US" dirty="0"/>
              <a:t>HIGH_LOAD_THRESHOLD → </a:t>
            </a:r>
            <a:r>
              <a:rPr lang="th-TH" dirty="0"/>
              <a:t>ลงโทษเพิ่ม</a:t>
            </a:r>
            <a:endParaRPr lang="en-US" dirty="0"/>
          </a:p>
          <a:p>
            <a:r>
              <a:rPr lang="th-TH" dirty="0"/>
              <a:t>ช่วง 16:00 น. โทษ </a:t>
            </a:r>
            <a:r>
              <a:rPr lang="en-US" dirty="0"/>
              <a:t>x5, 17:00 </a:t>
            </a:r>
            <a:r>
              <a:rPr lang="th-TH" dirty="0"/>
              <a:t>น. โทษ </a:t>
            </a:r>
            <a:r>
              <a:rPr lang="en-US" dirty="0"/>
              <a:t>x2 (</a:t>
            </a:r>
            <a:r>
              <a:rPr lang="th-TH" dirty="0"/>
              <a:t>ช่วง </a:t>
            </a:r>
            <a:r>
              <a:rPr lang="en-US" dirty="0"/>
              <a:t>peak </a:t>
            </a:r>
            <a:r>
              <a:rPr lang="th-TH" dirty="0"/>
              <a:t>สำคัญ)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050F9-8E2C-1710-9C38-E42EDA2E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EC486-5F78-C080-BBB3-7CD94B1E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16" y="3502532"/>
            <a:ext cx="6430015" cy="26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3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5F31-F9D7-C0DD-65EB-788ACDD2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✍️ รวมรางวัล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17B4-A858-2994-7FBE-1AEBC89F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C4D2-6195-490A-1EBE-C2DFC331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56B9-FA3B-F967-C459-161F3F17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33" y="2316526"/>
            <a:ext cx="8935697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41976-D4E8-69F5-B4B5-AB3A9591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45" y="3404719"/>
            <a:ext cx="390579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219E-EAB2-9743-8935-F3571D5D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dirty="0" err="1"/>
              <a:t>อัป</a:t>
            </a:r>
            <a:r>
              <a:rPr lang="th-TH" dirty="0"/>
              <a:t>เดตสถานะถัดไป (</a:t>
            </a:r>
            <a:r>
              <a:rPr lang="en-US" dirty="0"/>
              <a:t>hour </a:t>
            </a:r>
            <a:r>
              <a:rPr lang="th-TH" dirty="0"/>
              <a:t>และ </a:t>
            </a:r>
            <a:r>
              <a:rPr lang="en-US" dirty="0"/>
              <a:t>soc)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9469-0E9A-9EC2-E98C-1AA79AEE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ถ้าชาร์จ → </a:t>
            </a:r>
            <a:r>
              <a:rPr lang="en-US" dirty="0"/>
              <a:t>SOC </a:t>
            </a:r>
            <a:r>
              <a:rPr lang="th-TH" dirty="0"/>
              <a:t>เพิ่ม</a:t>
            </a:r>
          </a:p>
          <a:p>
            <a:r>
              <a:rPr lang="th-TH" dirty="0"/>
              <a:t>ถ้าจ่ายไฟ → </a:t>
            </a:r>
            <a:r>
              <a:rPr lang="en-US" dirty="0"/>
              <a:t>SOC </a:t>
            </a:r>
            <a:r>
              <a:rPr lang="th-TH" dirty="0"/>
              <a:t>ลด</a:t>
            </a:r>
          </a:p>
          <a:p>
            <a:r>
              <a:rPr lang="th-TH" dirty="0"/>
              <a:t>ถ้าไม่ทำอะไร → </a:t>
            </a:r>
            <a:r>
              <a:rPr lang="en-US" dirty="0"/>
              <a:t>SOC </a:t>
            </a:r>
            <a:r>
              <a:rPr lang="th-TH" dirty="0"/>
              <a:t>เท่าเดิม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55E1C-408B-3B05-8C17-F2862F4A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491F0-DB97-3A5E-767E-05529C82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19" y="3615892"/>
            <a:ext cx="691611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7BB-EF35-8B2E-85F0-5D4A59EB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📘 </a:t>
            </a:r>
            <a:r>
              <a:rPr lang="th-TH" dirty="0" err="1"/>
              <a:t>อัป</a:t>
            </a:r>
            <a:r>
              <a:rPr lang="th-TH" dirty="0"/>
              <a:t>เดตค่า </a:t>
            </a:r>
            <a:r>
              <a:rPr lang="en-US" dirty="0"/>
              <a:t>Q-table (Bellman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082D-D9C4-3004-4D6D-E0C6388A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หาค่า </a:t>
            </a:r>
            <a:r>
              <a:rPr lang="en-US" b="1" dirty="0"/>
              <a:t>Q </a:t>
            </a:r>
            <a:r>
              <a:rPr lang="th-TH" b="1" dirty="0"/>
              <a:t>สูงสุดในสถานะถัดไป</a:t>
            </a:r>
            <a:r>
              <a:rPr lang="th-TH" dirty="0"/>
              <a:t> (</a:t>
            </a:r>
            <a:r>
              <a:rPr lang="en-US" dirty="0"/>
              <a:t>hour+1, soc </a:t>
            </a:r>
            <a:r>
              <a:rPr lang="th-TH" dirty="0"/>
              <a:t>ใหม่)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FFE9-254A-DE03-BBE3-219DC49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60A60-D439-F555-2767-72C34F40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72" y="3429000"/>
            <a:ext cx="830695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1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A05-A6E2-3A8E-4CA2-23613D8E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8D24-6BAC-53A2-C9DE-9508B6F7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คำนวณค่า </a:t>
            </a:r>
            <a:r>
              <a:rPr lang="en-US" dirty="0"/>
              <a:t>TD Target (</a:t>
            </a:r>
            <a:r>
              <a:rPr lang="th-TH" dirty="0"/>
              <a:t>รางวัล + ความคาดหวังอนาคต)</a:t>
            </a:r>
          </a:p>
          <a:p>
            <a:r>
              <a:rPr lang="th-TH" dirty="0"/>
              <a:t>ปรับค่า </a:t>
            </a:r>
            <a:r>
              <a:rPr lang="en-US" dirty="0"/>
              <a:t>Q </a:t>
            </a:r>
            <a:r>
              <a:rPr lang="th-TH" dirty="0"/>
              <a:t>ด้วยอัตราการเรียนรู้ </a:t>
            </a:r>
            <a:r>
              <a:rPr lang="en-US" dirty="0"/>
              <a:t>ALPHA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8E6B-B7C2-ACE8-B4D9-B34DD23D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E77B1-15C1-0BB5-B462-0A08DAB8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44" y="3765995"/>
            <a:ext cx="721143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43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F145-C4C2-049B-1160-C9370516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⏩ </a:t>
            </a:r>
            <a:r>
              <a:rPr lang="th-TH" dirty="0"/>
              <a:t>ไปยังชั่วโมงถัดไป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14A1-AA4A-084C-E620-D377A693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A7FF0-993F-D65D-28FA-68AB9C05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7C44E-A5FA-E2D8-21D8-C614B7CE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99" y="2833604"/>
            <a:ext cx="309605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60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E96A-A06C-C4A6-27A2-83C59E25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</a:t>
            </a:r>
            <a:r>
              <a:rPr lang="th-TH" dirty="0"/>
              <a:t>สรุปรางวัลแต่ละรอบ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0B02-7FE9-4744-03BF-A612C5F5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7395A-5391-884E-DAAC-B64E538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9AD4B-1813-D450-4F30-58FDE6D2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3244720"/>
            <a:ext cx="61825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DF57-9D2A-EDD8-2465-0E63F19B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⚙️ </a:t>
            </a:r>
            <a:r>
              <a:rPr lang="th-TH" dirty="0"/>
              <a:t>ส่วนที่ 1: การตั้งค่าระบบ (</a:t>
            </a:r>
            <a:r>
              <a:rPr lang="en-US" dirty="0"/>
              <a:t>Settings)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4A2F-3D58-A627-E909-F3D0B1B8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HOURS = 24: </a:t>
            </a:r>
            <a:r>
              <a:rPr lang="th-TH" dirty="0"/>
              <a:t>จำลอง 24 ชั่วโมง</a:t>
            </a:r>
            <a:endParaRPr lang="en-US" dirty="0"/>
          </a:p>
          <a:p>
            <a:r>
              <a:rPr lang="en-US" dirty="0"/>
              <a:t>SOC_LEVELS = 6: </a:t>
            </a:r>
            <a:r>
              <a:rPr lang="th-TH" dirty="0"/>
              <a:t>แบ่งสถานะแบตเตอรี่เป็น 6 ระดับ</a:t>
            </a:r>
            <a:endParaRPr lang="en-US" dirty="0"/>
          </a:p>
          <a:p>
            <a:r>
              <a:rPr lang="en-US" dirty="0"/>
              <a:t>ACTIONS: </a:t>
            </a:r>
            <a:r>
              <a:rPr lang="th-TH" dirty="0"/>
              <a:t>กำหนด 3 การกระทำที่เป็นไปได้ในแต่ละชั่วโมง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FAF44-8D50-5828-71B7-D5C2F7DC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BD2183-2AEF-6BD1-D4B8-917C07A8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4106954"/>
            <a:ext cx="839269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17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FDF-FC6B-8160-F81A-E9C27E50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🖨 </a:t>
            </a:r>
            <a:r>
              <a:rPr lang="th-TH" dirty="0"/>
              <a:t>แสดงผลทุก 10,000 รอบ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4167-00D2-B4BB-D24E-661406E8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5E559-4545-B03D-B84D-8B1B7869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4A3AC-29FB-BB74-2990-7CF5DB89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2832"/>
            <a:ext cx="12192000" cy="11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301-CE62-E612-F262-F7248A8E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</a:t>
            </a:r>
            <a:r>
              <a:rPr lang="th-TH" dirty="0"/>
              <a:t>สรุปใจความสำคัญ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8F842-F931-4529-12A4-A9F7F24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681"/>
            <a:ext cx="10515600" cy="37992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CFB22-0B5A-681E-10CA-A77E3861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6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4B43-8DBE-AA9E-E09E-C84506C5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📚 </a:t>
            </a:r>
            <a:r>
              <a:rPr lang="th-TH" dirty="0"/>
              <a:t>ส่วนที่ 4: สร้าง </a:t>
            </a:r>
            <a:r>
              <a:rPr lang="en-US" dirty="0"/>
              <a:t>Policy </a:t>
            </a:r>
            <a:r>
              <a:rPr lang="th-TH" dirty="0"/>
              <a:t>และจำลองวันจริง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C9E1-E673-9501-CAF3-23B3103B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โค้ดส่วนนี้ทำหน้าที่ สรุปนโยบายการตัดสินใจ จากผลลัพธ์ของการเรียนรู้ด้วย </a:t>
            </a:r>
            <a:r>
              <a:rPr lang="en-US" dirty="0"/>
              <a:t>Q-learning </a:t>
            </a:r>
            <a:r>
              <a:rPr lang="th-TH" dirty="0"/>
              <a:t>ซึ่งก็คือการ “ดึงคำแนะนำที่ดีที่สุด” ออกมาจาก </a:t>
            </a:r>
            <a:r>
              <a:rPr lang="en-US" dirty="0"/>
              <a:t>Q-table</a:t>
            </a:r>
            <a:r>
              <a:rPr lang="th-TH" dirty="0"/>
              <a:t> </a:t>
            </a:r>
          </a:p>
          <a:p>
            <a:pPr lvl="1"/>
            <a:endParaRPr lang="th-TH" dirty="0"/>
          </a:p>
          <a:p>
            <a:pPr lvl="1"/>
            <a:endParaRPr lang="th-TH" dirty="0"/>
          </a:p>
          <a:p>
            <a:pPr lvl="1"/>
            <a:r>
              <a:rPr lang="en-US" dirty="0"/>
              <a:t>Q-table </a:t>
            </a:r>
            <a:r>
              <a:rPr lang="th-TH" dirty="0"/>
              <a:t>คือ ตารางที่บันทึกว่า "ในสถานการณ์นี้ ควรทำอะไรดี" จากประสบการณ์ที่เรียนรู้มา เช่น ชั่วโมงที่ 16 </a:t>
            </a:r>
            <a:r>
              <a:rPr lang="th-TH" u="sng" dirty="0"/>
              <a:t>และ</a:t>
            </a:r>
            <a:r>
              <a:rPr lang="th-TH" dirty="0"/>
              <a:t> </a:t>
            </a:r>
            <a:r>
              <a:rPr lang="th-TH" dirty="0" err="1"/>
              <a:t>แบต</a:t>
            </a:r>
            <a:r>
              <a:rPr lang="th-TH" dirty="0"/>
              <a:t>มีอยู่ครึ่งหนึ่ง จะชาร์จดีไหม ปล่อยดีไหม หรือไม่ทำอะไรเลย?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AC7C-0F69-D36A-5E03-0691B613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0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4080-343A-3D58-B9E0-27B63D0E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D305-BE40-5AC7-1A70-9125282F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ดังนั้น การ “สร้างนโยบาย (</a:t>
            </a:r>
            <a:r>
              <a:rPr lang="en-US" dirty="0"/>
              <a:t>Policy Extraction)" </a:t>
            </a:r>
            <a:r>
              <a:rPr lang="th-TH" dirty="0"/>
              <a:t>ก็คือ:</a:t>
            </a:r>
          </a:p>
          <a:p>
            <a:endParaRPr lang="th-TH" dirty="0"/>
          </a:p>
          <a:p>
            <a:pPr lvl="1"/>
            <a:r>
              <a:rPr lang="th-TH" dirty="0"/>
              <a:t>การตรวจดูใน </a:t>
            </a:r>
            <a:r>
              <a:rPr lang="en-US" dirty="0"/>
              <a:t>Q-table </a:t>
            </a:r>
            <a:r>
              <a:rPr lang="th-TH" dirty="0"/>
              <a:t>ทุกจุด (แต่ละชั่วโมง </a:t>
            </a:r>
            <a:r>
              <a:rPr lang="en-US" dirty="0"/>
              <a:t>x </a:t>
            </a:r>
            <a:r>
              <a:rPr lang="th-TH" dirty="0"/>
              <a:t>ระดับแบตเตอรี่)</a:t>
            </a:r>
          </a:p>
          <a:p>
            <a:pPr lvl="1"/>
            <a:r>
              <a:rPr lang="th-TH" dirty="0"/>
              <a:t>แล้วเลือกแอคชันที่มีคะแนนดีที่สุดในแต่ละจุด</a:t>
            </a:r>
          </a:p>
          <a:p>
            <a:pPr lvl="1"/>
            <a:r>
              <a:rPr lang="th-TH" dirty="0"/>
              <a:t>สร้างเป็นนโยบายว่า ณ สถานะนั้น ควรทำอะไร เพื่อให้ได้ผลตอบแทนรวมดีที่สุดในระยะยาว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9B6B9-620C-40F0-7C64-F22223E6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7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52C6-EB95-4AFA-C092-477592F2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71A3-AA54-DC9E-2A0B-7E5EA638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สมมุติ </a:t>
            </a:r>
            <a:r>
              <a:rPr lang="en-US" dirty="0"/>
              <a:t>Q-table </a:t>
            </a:r>
            <a:r>
              <a:rPr lang="th-TH" dirty="0"/>
              <a:t>ในสถานะหนึ่งเป็นแบบนี้: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ระบบจะเลือก </a:t>
            </a:r>
            <a:r>
              <a:rPr lang="en-US" dirty="0"/>
              <a:t>Discharge </a:t>
            </a:r>
            <a:r>
              <a:rPr lang="th-TH" dirty="0"/>
              <a:t>เพราะมี </a:t>
            </a:r>
            <a:r>
              <a:rPr lang="en-US" dirty="0"/>
              <a:t>Q-value </a:t>
            </a:r>
            <a:r>
              <a:rPr lang="th-TH" dirty="0"/>
              <a:t>สูงสุดดังนั้น ณ จุดนั้น นโยบายคือ "ปล่อยประจุ"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BDD7-45AF-F12E-099D-FAD8C06A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D7B41-B722-D622-88DE-1407D356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115" y="2310064"/>
            <a:ext cx="6582657" cy="233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3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F6EA-F4C5-6D15-0FD2-61E2E641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ทำไมต้องทำสิ่งนี้?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9B01-536B-192D-C33A-3890863A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เพื่อจะสามารถ นำไปใช้งานจริง ได้ในขั้นตอนสุดท้าย เช่น ในระบบควบคุมแบตเตอรี่ จะได้รู้ว่าควรสั่งให้ชาร์จ ปล่อย หรืออยู่เฉยๆ</a:t>
            </a:r>
          </a:p>
          <a:p>
            <a:r>
              <a:rPr lang="th-TH" dirty="0"/>
              <a:t>ไม่ต้องเรียนรู้ซ้ำแล้วในช่วงใช้งานจริง — เพียงแค่ใช้ตารางนี้เลือกแอคชันตามสถานะ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497-CE3E-1A7D-4921-15DB383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4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8D0E-C4C2-8031-AE06-7EF423D0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43EA-EC17-4D0E-8245-1C7A032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สร้างแมทริก</a:t>
            </a:r>
            <a:r>
              <a:rPr lang="th-TH" dirty="0" err="1"/>
              <a:t>ซ์</a:t>
            </a:r>
            <a:r>
              <a:rPr lang="th-TH" dirty="0"/>
              <a:t> </a:t>
            </a:r>
            <a:r>
              <a:rPr lang="en-US" dirty="0"/>
              <a:t>policy </a:t>
            </a:r>
            <a:r>
              <a:rPr lang="th-TH" dirty="0"/>
              <a:t>ขนาด [ชั่วโมง </a:t>
            </a:r>
            <a:r>
              <a:rPr lang="en-US" dirty="0"/>
              <a:t>x </a:t>
            </a:r>
            <a:r>
              <a:rPr lang="th-TH" dirty="0"/>
              <a:t>ระดับ </a:t>
            </a:r>
            <a:r>
              <a:rPr lang="en-US" dirty="0"/>
              <a:t>SOC] </a:t>
            </a:r>
            <a:r>
              <a:rPr lang="th-TH" dirty="0"/>
              <a:t>เพื่อเก็บชื่อของแอคชัน (เช่น "</a:t>
            </a:r>
            <a:r>
              <a:rPr lang="en-US" dirty="0"/>
              <a:t>Charge", "Discharge") </a:t>
            </a:r>
            <a:r>
              <a:rPr lang="th-TH" dirty="0"/>
              <a:t>ที่ควร</a:t>
            </a:r>
            <a:r>
              <a:rPr lang="th-TH" dirty="0" err="1"/>
              <a:t>ทำใน</a:t>
            </a:r>
            <a:r>
              <a:rPr lang="th-TH" dirty="0"/>
              <a:t>แต่ละสถานะ</a:t>
            </a:r>
          </a:p>
          <a:p>
            <a:r>
              <a:rPr lang="th-TH" dirty="0"/>
              <a:t>ค่าเริ่มต้นเป็นสตริงว่าง ''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CDE8E-C3E0-EC5F-7046-A6D6F917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66B33-654A-CBCE-4110-A3D8BA19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4237548"/>
            <a:ext cx="919290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56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25EE-1366-64F8-F6BF-AC7DBBEA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08B8-95C8-2931-BA26-FD5090EA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action_colors</a:t>
            </a:r>
            <a:r>
              <a:rPr lang="en-US" dirty="0"/>
              <a:t> </a:t>
            </a:r>
            <a:r>
              <a:rPr lang="th-TH" dirty="0"/>
              <a:t>ใช้สำหรับแสดงผลภาพ (เช่น </a:t>
            </a:r>
            <a:r>
              <a:rPr lang="en-US" dirty="0"/>
              <a:t>heatmap </a:t>
            </a:r>
            <a:r>
              <a:rPr lang="th-TH" dirty="0"/>
              <a:t>หรือ </a:t>
            </a:r>
            <a:r>
              <a:rPr lang="en-US" dirty="0"/>
              <a:t>plot) </a:t>
            </a:r>
            <a:r>
              <a:rPr lang="th-TH" dirty="0"/>
              <a:t>โดยแทนแต่ละแอคชันด้วยสีที่ต่างกัน</a:t>
            </a:r>
          </a:p>
          <a:p>
            <a:r>
              <a:rPr lang="en-US" dirty="0"/>
              <a:t>ACTION_COLORS </a:t>
            </a:r>
            <a:r>
              <a:rPr lang="th-TH" dirty="0"/>
              <a:t>เป็นพจนานุกรมที่กำหนดว่าแต่ละแอคชันจะถูกแทนด้วยหมายเลขใด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A8C21-C72F-CB04-BB75-E3119FE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774F4-11F5-50D6-75BA-7C5D999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01" y="4318688"/>
            <a:ext cx="1020269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00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095C-5054-4730-6C67-153E63DE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93BC-CC08-EABE-007A-79B034BD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ลูปนี้วนผ่านทุกชั่วโมง (</a:t>
            </a:r>
            <a:r>
              <a:rPr lang="en-US" dirty="0"/>
              <a:t>h) </a:t>
            </a:r>
            <a:r>
              <a:rPr lang="th-TH" dirty="0"/>
              <a:t>และทุกระดับ </a:t>
            </a:r>
            <a:r>
              <a:rPr lang="en-US" dirty="0"/>
              <a:t>SOC (s)</a:t>
            </a:r>
            <a:endParaRPr lang="th-TH" dirty="0"/>
          </a:p>
          <a:p>
            <a:r>
              <a:rPr lang="en-US" dirty="0"/>
              <a:t>Q[h][s] </a:t>
            </a:r>
            <a:r>
              <a:rPr lang="th-TH" dirty="0"/>
              <a:t>คือเวกเตอร์ค่าคะแนน </a:t>
            </a:r>
            <a:r>
              <a:rPr lang="en-US" dirty="0"/>
              <a:t>Q </a:t>
            </a:r>
            <a:r>
              <a:rPr lang="th-TH" dirty="0"/>
              <a:t>ของ 3 แอคชัน (</a:t>
            </a:r>
            <a:r>
              <a:rPr lang="en-US" dirty="0"/>
              <a:t>Do Nothing, Charge, Discharge) </a:t>
            </a:r>
            <a:r>
              <a:rPr lang="th-TH" dirty="0"/>
              <a:t>ที่สถานะนั้น</a:t>
            </a:r>
          </a:p>
          <a:p>
            <a:r>
              <a:rPr lang="en-US" dirty="0" err="1"/>
              <a:t>np.argmax</a:t>
            </a:r>
            <a:r>
              <a:rPr lang="en-US" dirty="0"/>
              <a:t>() </a:t>
            </a:r>
            <a:r>
              <a:rPr lang="th-TH" dirty="0"/>
              <a:t>คืนตำแหน่งของแอคชันที่มี </a:t>
            </a:r>
            <a:r>
              <a:rPr lang="en-US" dirty="0"/>
              <a:t>Q-value </a:t>
            </a:r>
            <a:r>
              <a:rPr lang="th-TH" dirty="0"/>
              <a:t>สูงที่สุด = สิ่งที่ควรทำ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59DF4-5862-C74A-A7B6-48618FF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F1E36-0170-6261-F286-5E3EF6A9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70" y="4647181"/>
            <a:ext cx="674464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6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880C-DBF0-3C80-025D-FAF06548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9A94-0A19-0DA4-6265-B186B1CD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ดึงชื่อแอ</a:t>
            </a:r>
            <a:r>
              <a:rPr lang="th-TH" dirty="0" err="1"/>
              <a:t>คชั</a:t>
            </a:r>
            <a:r>
              <a:rPr lang="th-TH" dirty="0"/>
              <a:t>นออกมาเก็บในแมทริก</a:t>
            </a:r>
            <a:r>
              <a:rPr lang="th-TH" dirty="0" err="1"/>
              <a:t>ซ์</a:t>
            </a:r>
            <a:r>
              <a:rPr lang="th-TH" dirty="0"/>
              <a:t> </a:t>
            </a:r>
            <a:r>
              <a:rPr lang="en-US" dirty="0"/>
              <a:t>policy </a:t>
            </a:r>
            <a:r>
              <a:rPr lang="th-TH" dirty="0"/>
              <a:t>ตามตำแหน่งนั้น เช่น “</a:t>
            </a:r>
            <a:r>
              <a:rPr lang="en-US" dirty="0"/>
              <a:t>Charge”, “Discharge” </a:t>
            </a:r>
            <a:r>
              <a:rPr lang="th-TH" dirty="0"/>
              <a:t>ฯลฯ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30AD-55FF-E717-30B8-27C9BDAB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A913F-56D8-B006-B408-E2923FA7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78" y="3867173"/>
            <a:ext cx="6068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7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98C5-66E5-D9FD-7744-2A524A65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📋 </a:t>
            </a:r>
            <a:r>
              <a:rPr lang="th-TH" dirty="0"/>
              <a:t>ส่วนที่ 2: ข้อมูลต้นทาง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EB65-E40A-2C72-713D-32E84CD4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electricity_prices</a:t>
            </a:r>
            <a:r>
              <a:rPr lang="en-US" dirty="0"/>
              <a:t>: </a:t>
            </a:r>
            <a:r>
              <a:rPr lang="th-TH" dirty="0"/>
              <a:t>ราคาค่าไฟต่อชั่วโมงแบบ </a:t>
            </a:r>
            <a:r>
              <a:rPr lang="en-US" dirty="0"/>
              <a:t>TOU (Time of Use)</a:t>
            </a:r>
          </a:p>
          <a:p>
            <a:r>
              <a:rPr lang="en-US" dirty="0" err="1"/>
              <a:t>load_profile</a:t>
            </a:r>
            <a:r>
              <a:rPr lang="en-US" dirty="0"/>
              <a:t>: </a:t>
            </a:r>
            <a:r>
              <a:rPr lang="th-TH" dirty="0"/>
              <a:t>กำลังไฟที่ใช้ของผู้ใช้ต่อชั่วโมง</a:t>
            </a:r>
          </a:p>
          <a:p>
            <a:r>
              <a:rPr lang="en-US" dirty="0"/>
              <a:t>HIGH_LOAD_THRESHOLD: </a:t>
            </a:r>
            <a:r>
              <a:rPr lang="th-TH" dirty="0"/>
              <a:t>ตั้งเป้าว่าไม่ควรให้โหลดเกิน 6 </a:t>
            </a:r>
            <a:r>
              <a:rPr lang="en-US" dirty="0"/>
              <a:t>kW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57E70-9453-E52A-6237-4E1A35A1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6314C-97DA-0853-A4E1-D5025B8B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11" y="4156069"/>
            <a:ext cx="557290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9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3A9E-DAFE-AA71-EC18-9DD4F545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C55B-72F2-D3DC-A4AE-461ACBE7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เก็บค่าตัวเลขที่แทนแอคชันลงใน </a:t>
            </a:r>
            <a:r>
              <a:rPr lang="en-US" dirty="0" err="1"/>
              <a:t>action_colors</a:t>
            </a:r>
            <a:r>
              <a:rPr lang="en-US" dirty="0"/>
              <a:t> </a:t>
            </a:r>
            <a:r>
              <a:rPr lang="th-TH" dirty="0"/>
              <a:t>เพื่อใช้วาดกราฟต่อไป (แต่ละค่าจะมีสีเฉพาะ)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0FD92-63C1-5094-0D4F-0580EE0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7FBEE-809A-13E9-7E3A-CA2C4EEF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4060756"/>
            <a:ext cx="946917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7EEF-C3AB-DF4F-BA0F-7325FEB4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6143-2FA8-8871-4185-E92D1C34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C8E55-26F1-143C-6070-4FBB04C1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F135D-D318-F15C-6857-1BB79089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72" y="0"/>
            <a:ext cx="6070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67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F219-147C-97A4-4E15-1448FB0B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54F2-9A07-B681-887A-A6F36B24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C07F-D5ED-151C-46BB-54100189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447D2-7B18-AA69-8FF8-0F4E78E5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00" y="0"/>
            <a:ext cx="583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97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9489-C941-735A-E7BC-7DCD8809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6ECB-FD62-BD87-2641-1808D20E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148C-9299-3D3B-F4B5-026D256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3B997-5520-BA32-287B-63EBB017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95" y="0"/>
            <a:ext cx="5214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75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F78B-C89D-2F62-6191-176B1CB3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</a:t>
            </a:r>
            <a:r>
              <a:rPr lang="th-TH" dirty="0"/>
              <a:t>ส่วนที่ 5: การแสดงผล (</a:t>
            </a:r>
            <a:r>
              <a:rPr lang="en-US" dirty="0"/>
              <a:t>Visualization)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0F8B-437D-1D5E-EE71-08564B7E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กราฟค่าไฟและโหลด</a:t>
            </a:r>
          </a:p>
          <a:p>
            <a:r>
              <a:rPr lang="en-US" dirty="0"/>
              <a:t>Heatmap </a:t>
            </a:r>
            <a:r>
              <a:rPr lang="th-TH" dirty="0"/>
              <a:t>ของนโยบายที่เรียนรู้</a:t>
            </a:r>
          </a:p>
          <a:p>
            <a:r>
              <a:rPr lang="th-TH" dirty="0"/>
              <a:t>กราฟรางวัลต่อรอบการเรียนรู้</a:t>
            </a:r>
          </a:p>
          <a:p>
            <a:r>
              <a:rPr lang="th-TH" dirty="0"/>
              <a:t>กราฟแสดงพลังงานจากแบตเตอรี่, โหลด, และโหลดจากกร</a:t>
            </a:r>
            <a:r>
              <a:rPr lang="th-TH" dirty="0" err="1"/>
              <a:t>ิด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A6839-0A1E-1CD6-6764-AA28E934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4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5C71-5603-44DB-9B84-FDF11842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2AF4-01F5-663D-A5BA-305BE420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โค้ดส่วนนี้คือ </a:t>
            </a:r>
            <a:r>
              <a:rPr lang="th-TH" b="1" dirty="0"/>
              <a:t>การจำลองการทำงานของระบบแบตเตอรี่ตลอด 1 วัน</a:t>
            </a:r>
            <a:r>
              <a:rPr lang="th-TH" dirty="0"/>
              <a:t> โดยใช้ </a:t>
            </a:r>
            <a:r>
              <a:rPr lang="th-TH" b="1" dirty="0"/>
              <a:t>นโยบายที่เรียนรู้มาแล้วจาก </a:t>
            </a:r>
            <a:r>
              <a:rPr lang="en-US" b="1" dirty="0"/>
              <a:t>Q-learning</a:t>
            </a:r>
            <a:r>
              <a:rPr lang="en-US" dirty="0"/>
              <a:t> </a:t>
            </a:r>
            <a:r>
              <a:rPr lang="th-TH" dirty="0"/>
              <a:t>เพื่อดูว่าระบบจะตัดสินใจอะไรในแต่ละชั่วโมง และผลที่ได้เป็นอย่างไรบ้าง เช่น ระดับ</a:t>
            </a:r>
            <a:r>
              <a:rPr lang="th-TH" dirty="0" err="1"/>
              <a:t>แบต</a:t>
            </a:r>
            <a:r>
              <a:rPr lang="th-TH" dirty="0"/>
              <a:t>เปลี่ยนยังไง พลังงานที่จ่ายหรือรับจาก</a:t>
            </a:r>
            <a:r>
              <a:rPr lang="th-TH" dirty="0" err="1"/>
              <a:t>แบต</a:t>
            </a:r>
            <a:r>
              <a:rPr lang="th-TH" dirty="0"/>
              <a:t>มีเท่าไร และภาระที่เหลือต้องรับจากกร</a:t>
            </a:r>
            <a:r>
              <a:rPr lang="th-TH" dirty="0" err="1"/>
              <a:t>ิด</a:t>
            </a:r>
            <a:r>
              <a:rPr lang="th-TH" dirty="0"/>
              <a:t>มีมากน้อยแค่ไหน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E8D6C-8DDD-ED45-DB62-71DCDCBA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5F4-91AA-3236-610C-7C5501D9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4D11-05BC-4086-F8D3-AE1DDE12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เตรียมตัวแปรสำหรับบันทึกผลการจำลอง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74DE-B7E1-DCCC-1C01-C45157B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CCC44-5125-5C95-3256-4B7402EA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981"/>
            <a:ext cx="12192000" cy="16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7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DA63-0EA0-B34A-70F9-6A4CCC9A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92A1-4212-A377-D70B-7133E63C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ตั้งค่าเริ่มต้น</a:t>
            </a:r>
          </a:p>
          <a:p>
            <a:pPr lvl="1"/>
            <a:r>
              <a:rPr lang="th-TH" dirty="0"/>
              <a:t>เราจะเริ่มการจำลองในกรณีที่แบตเตอรี่มีพลังงานเต็ม 100%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72E22-88B7-A606-7415-01964CBA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00DAE-C4ED-FC62-CCEF-FBD611FE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2" y="3539321"/>
            <a:ext cx="996454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9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789-E268-D284-12A7-69DDC2D2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7AA4-5B1A-52FD-CB64-34E6E22C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วนลูปทีละชั่วโมง (0–23)</a:t>
            </a:r>
          </a:p>
          <a:p>
            <a:pPr lvl="1"/>
            <a:r>
              <a:rPr lang="th-TH" dirty="0"/>
              <a:t>จำลองการใช้</a:t>
            </a:r>
            <a:r>
              <a:rPr lang="th-TH" dirty="0" err="1"/>
              <a:t>แบต</a:t>
            </a:r>
            <a:r>
              <a:rPr lang="th-TH" dirty="0"/>
              <a:t>ทีละชั่วโมง ตลอด 24 ชั่วโมง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8EE5-11A7-DDDA-00CD-F2EA1FB3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B8316-AC78-8B6E-3A86-B38ACCA5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47" y="3883079"/>
            <a:ext cx="381053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9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C33E-73E7-C9D4-53AE-FF2B0216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CA34-26B5-7E81-1C94-83629CF8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เลือกแอคชันจาก </a:t>
            </a:r>
            <a:r>
              <a:rPr lang="en-US" dirty="0"/>
              <a:t>Q-table </a:t>
            </a:r>
            <a:r>
              <a:rPr lang="th-TH" dirty="0"/>
              <a:t>ที่เรียนรู้มา</a:t>
            </a:r>
          </a:p>
          <a:p>
            <a:pPr lvl="1"/>
            <a:r>
              <a:rPr lang="th-TH" dirty="0"/>
              <a:t>ดู </a:t>
            </a:r>
            <a:r>
              <a:rPr lang="en-US" dirty="0"/>
              <a:t>Q-table </a:t>
            </a:r>
            <a:r>
              <a:rPr lang="th-TH" dirty="0"/>
              <a:t>ว่า ณ ชั่วโมง </a:t>
            </a:r>
            <a:r>
              <a:rPr lang="en-US" dirty="0"/>
              <a:t>h </a:t>
            </a:r>
            <a:r>
              <a:rPr lang="th-TH" dirty="0"/>
              <a:t>และระดับ</a:t>
            </a:r>
            <a:r>
              <a:rPr lang="th-TH" dirty="0" err="1"/>
              <a:t>แบต</a:t>
            </a:r>
            <a:r>
              <a:rPr lang="th-TH" dirty="0"/>
              <a:t> </a:t>
            </a:r>
            <a:r>
              <a:rPr lang="en-US" dirty="0" err="1"/>
              <a:t>current_soc</a:t>
            </a:r>
            <a:r>
              <a:rPr lang="en-US" dirty="0"/>
              <a:t> </a:t>
            </a:r>
            <a:r>
              <a:rPr lang="th-TH" dirty="0"/>
              <a:t>แอคชันใดดีที่สุด</a:t>
            </a:r>
          </a:p>
          <a:p>
            <a:pPr lvl="1"/>
            <a:r>
              <a:rPr lang="th-TH" dirty="0"/>
              <a:t>เช่น อาจได้ว่า "ควรปล่อยประจุ"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351E7-2024-E5C7-AE3A-493BACCA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A23F6-4B63-C1B5-414D-7DEE7724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19" y="4396428"/>
            <a:ext cx="716380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0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D94-3D93-67CE-32E2-2FB68822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</a:t>
            </a:r>
            <a:r>
              <a:rPr lang="th-TH" dirty="0"/>
              <a:t>ส่วนที่ 3: </a:t>
            </a:r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EC95-EEC4-9447-26EC-AE466E5F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🎯 </a:t>
            </a:r>
            <a:r>
              <a:rPr lang="th-TH" b="1" dirty="0"/>
              <a:t>เป้าหมาย:</a:t>
            </a:r>
          </a:p>
          <a:p>
            <a:r>
              <a:rPr lang="th-TH" dirty="0"/>
              <a:t>เพื่อให้แบตเตอรี่เรียนรู้ว่า:</a:t>
            </a:r>
          </a:p>
          <a:p>
            <a:r>
              <a:rPr lang="th-TH" dirty="0"/>
              <a:t>ชาร์จตอนไหนคุ้ม</a:t>
            </a:r>
          </a:p>
          <a:p>
            <a:r>
              <a:rPr lang="th-TH" dirty="0"/>
              <a:t>ปล่อยพลังงานตอนไหนช่วยลดพีค</a:t>
            </a:r>
          </a:p>
          <a:p>
            <a:r>
              <a:rPr lang="th-TH" dirty="0"/>
              <a:t>หลีกเลี่ยงพฤติกรรมสิ้นเปลืองหรืออันตราย (เช่น </a:t>
            </a:r>
            <a:r>
              <a:rPr lang="en-US" dirty="0"/>
              <a:t>discharge </a:t>
            </a:r>
            <a:r>
              <a:rPr lang="th-TH" dirty="0"/>
              <a:t>ตอน</a:t>
            </a:r>
            <a:r>
              <a:rPr lang="th-TH" dirty="0" err="1"/>
              <a:t>แบต</a:t>
            </a:r>
            <a:r>
              <a:rPr lang="th-TH" dirty="0"/>
              <a:t>หมด)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10B-7F9B-D856-5B32-D5080EC8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0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D109-37DF-6762-5798-351AF4D1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A37E-B691-3F20-A070-10354A24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โหลดและคำนวณพลังงาน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CA006-5A94-E677-AC80-A060027D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D2CA1-9B88-3A16-3BC0-B3D5F006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26" y="3093294"/>
            <a:ext cx="799259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22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9ABF-2EF6-B502-9A39-B49BBB2B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🔋</a:t>
            </a:r>
            <a:r>
              <a:rPr lang="th-TH" dirty="0"/>
              <a:t> ถ้าเลือกชาร์จ</a:t>
            </a:r>
            <a:r>
              <a:rPr lang="th-TH" dirty="0" err="1"/>
              <a:t>แบต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9DBD-CD3D-A77C-9DB6-32A6A219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/>
              <a:t>แบต</a:t>
            </a:r>
            <a:r>
              <a:rPr lang="th-TH" dirty="0"/>
              <a:t>ต้องไม่เต็ม</a:t>
            </a:r>
          </a:p>
          <a:p>
            <a:r>
              <a:rPr lang="th-TH" dirty="0"/>
              <a:t>ระดับ </a:t>
            </a:r>
            <a:r>
              <a:rPr lang="en-US" dirty="0"/>
              <a:t>SOC </a:t>
            </a:r>
            <a:r>
              <a:rPr lang="th-TH" dirty="0"/>
              <a:t>เพิ่มขึ้น</a:t>
            </a:r>
          </a:p>
          <a:p>
            <a:r>
              <a:rPr lang="th-TH" dirty="0"/>
              <a:t>กำลังไฟจากกร</a:t>
            </a:r>
            <a:r>
              <a:rPr lang="th-TH" dirty="0" err="1"/>
              <a:t>ิดต้</a:t>
            </a:r>
            <a:r>
              <a:rPr lang="th-TH" dirty="0"/>
              <a:t>องรับโหลดอาคาร + พลังงานที่ใช้ชาร์จ</a:t>
            </a:r>
            <a:r>
              <a:rPr lang="th-TH" dirty="0" err="1"/>
              <a:t>แบต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12A84-D276-D4D4-DBB5-3386C123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058C6-4480-4074-7C12-ADF1E771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76" y="3640363"/>
            <a:ext cx="7164448" cy="28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2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2FFE-C822-4454-5782-694F536F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⚡ </a:t>
            </a:r>
            <a:r>
              <a:rPr lang="th-TH" dirty="0"/>
              <a:t>ถ้าเลือก ปล่อยประจุ: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159-9779-367F-1E25-22BA3650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/>
              <a:t>แบต</a:t>
            </a:r>
            <a:r>
              <a:rPr lang="th-TH" dirty="0"/>
              <a:t>ต้องไม่หมด</a:t>
            </a:r>
          </a:p>
          <a:p>
            <a:r>
              <a:rPr lang="en-US" dirty="0"/>
              <a:t>SOC </a:t>
            </a:r>
            <a:r>
              <a:rPr lang="th-TH" dirty="0"/>
              <a:t>ลดลง</a:t>
            </a:r>
          </a:p>
          <a:p>
            <a:r>
              <a:rPr lang="th-TH" dirty="0"/>
              <a:t>กำลังไฟจาก</a:t>
            </a:r>
            <a:r>
              <a:rPr lang="th-TH" dirty="0" err="1"/>
              <a:t>แบต</a:t>
            </a:r>
            <a:r>
              <a:rPr lang="th-TH" dirty="0"/>
              <a:t>มาช่วยแบกรับโหลด ส่วนที่เหลือดึงจากกร</a:t>
            </a:r>
            <a:r>
              <a:rPr lang="th-TH" dirty="0" err="1"/>
              <a:t>ิด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A8A1B-E36D-2749-E992-FE1865C4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C26DC-7CBB-3DF1-51B1-1DDC24EC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21" y="3615417"/>
            <a:ext cx="8435902" cy="27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02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48CB-6761-E510-DBA6-0B978328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💤</a:t>
            </a:r>
            <a:r>
              <a:rPr lang="th-TH" dirty="0"/>
              <a:t>ถ้าเลือก </a:t>
            </a:r>
            <a:r>
              <a:rPr lang="th-TH" b="1" dirty="0"/>
              <a:t>ไม่ทำอะไร</a:t>
            </a:r>
            <a:r>
              <a:rPr lang="th-TH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F81D-FE0C-57E1-B35B-0FC8B579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โหลดทั้งหมดรับจากกร</a:t>
            </a:r>
            <a:r>
              <a:rPr lang="th-TH" dirty="0" err="1"/>
              <a:t>ิด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39927-9A73-8EC4-3B80-2713EDFF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60A31-672D-F35B-A2ED-7B93437F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40" y="3653325"/>
            <a:ext cx="502990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7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B3FA-51E0-A8E8-C64C-3ED6CCDC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บันทึกผลการจำลอง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D687-2817-2046-BBAC-A9C1819A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เก็บข้อมูลไว้ใช้วิเคราะห์ หรือสร้างกราฟผลการจำลองต่อไป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68014-B838-8B95-B329-4BEF4F4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31A69-DD2B-4165-0217-2B0192AC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15" y="3083585"/>
            <a:ext cx="795448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70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F9C3-17A3-A90A-4B18-00F9F43D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</a:t>
            </a:r>
            <a:r>
              <a:rPr lang="en-US" b="1" dirty="0"/>
              <a:t>Q-learning Configuration &amp; BESS Control Simulation (</a:t>
            </a:r>
            <a:r>
              <a:rPr lang="th-TH" b="1" dirty="0"/>
              <a:t>สรุปพารามิเตอร์)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8AD0-4E4B-3F5D-99AE-1B64990C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⚙️ </a:t>
            </a:r>
            <a:r>
              <a:rPr lang="th-TH" b="1" dirty="0"/>
              <a:t>1. การตั้งค่าระบบแบตเตอรี่ (</a:t>
            </a:r>
            <a:r>
              <a:rPr lang="en-US" b="1" dirty="0"/>
              <a:t>BESS Settings)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3B3D-B8BD-959E-C4BC-7EF3CAE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5B8E0-7701-FFBD-CCCA-EADB29A0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" y="2458901"/>
            <a:ext cx="12192000" cy="38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6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2E69-B9C7-6DDB-D828-05072EF3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E71B-28E6-7A17-D4C9-D54DF385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💸 </a:t>
            </a:r>
            <a:r>
              <a:rPr lang="en-US" b="1" dirty="0"/>
              <a:t>2. Time-of-Use Tariff &amp; Load Profile</a:t>
            </a:r>
            <a:endParaRPr lang="th-TH" b="1" dirty="0"/>
          </a:p>
          <a:p>
            <a:r>
              <a:rPr lang="en-US" b="1" dirty="0"/>
              <a:t>🔌 Electricity Price </a:t>
            </a:r>
            <a:r>
              <a:rPr lang="th-TH" b="1" dirty="0"/>
              <a:t>ต่อชั่วโมง (หน่วย: </a:t>
            </a:r>
            <a:r>
              <a:rPr lang="en-US" b="1" dirty="0"/>
              <a:t>THB/kWh)</a:t>
            </a:r>
          </a:p>
          <a:p>
            <a:r>
              <a:rPr lang="th-TH" dirty="0"/>
              <a:t>แบ่งเป็น 3 ช่วง:</a:t>
            </a:r>
          </a:p>
          <a:p>
            <a:r>
              <a:rPr lang="en-US" b="1" dirty="0"/>
              <a:t>Off-Peak</a:t>
            </a:r>
            <a:r>
              <a:rPr lang="en-US" dirty="0"/>
              <a:t>: 00:00–05:00 &amp; 23:00 → 2.50</a:t>
            </a:r>
            <a:r>
              <a:rPr lang="th-TH" dirty="0"/>
              <a:t> </a:t>
            </a:r>
            <a:endParaRPr lang="en-US" dirty="0"/>
          </a:p>
          <a:p>
            <a:r>
              <a:rPr lang="en-US" b="1" dirty="0"/>
              <a:t>Mid-Peak</a:t>
            </a:r>
            <a:r>
              <a:rPr lang="en-US" dirty="0"/>
              <a:t>: 06:00–11:00 &amp; 18:00–22:00 → 3.00 </a:t>
            </a:r>
          </a:p>
          <a:p>
            <a:r>
              <a:rPr lang="en-US" b="1" dirty="0"/>
              <a:t>On-Peak</a:t>
            </a:r>
            <a:r>
              <a:rPr lang="en-US" dirty="0"/>
              <a:t>: 12:00–17:00 → 4.00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E4EEB-D9D2-7ED2-67F5-171363B0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1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1377-7CB1-9CDC-1C74-13E43527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38C2-6133-23C8-8B4F-32B1251F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🔋 </a:t>
            </a:r>
            <a:r>
              <a:rPr lang="th-TH" b="1" dirty="0"/>
              <a:t>โหลดผู้ใช้ (</a:t>
            </a:r>
            <a:r>
              <a:rPr lang="en-US" b="1" dirty="0"/>
              <a:t>User Load) </a:t>
            </a:r>
            <a:r>
              <a:rPr lang="th-TH" b="1" dirty="0"/>
              <a:t>ต่อชั่วโมง (หน่วย: </a:t>
            </a:r>
            <a:r>
              <a:rPr lang="en-US" b="1" dirty="0"/>
              <a:t>kW)</a:t>
            </a:r>
          </a:p>
          <a:p>
            <a:r>
              <a:rPr lang="th-TH" dirty="0"/>
              <a:t>โหลดสูงสุดที่ประมาณ 14:00–17:00 (สูงถึง 9.0 </a:t>
            </a:r>
            <a:r>
              <a:rPr lang="en-US" dirty="0"/>
              <a:t>kW)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1D8B-91A8-4964-361C-C5BD1DF9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8B334-1A3E-45D2-46A7-5D564651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6510"/>
            <a:ext cx="12192000" cy="12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5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1476-BCE6-1CBA-A0AE-40968CDA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9F93-CA44-67F2-C8F9-5FFF8807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en-US" b="1" dirty="0"/>
              <a:t>3. </a:t>
            </a:r>
            <a:r>
              <a:rPr lang="th-TH" b="1" dirty="0"/>
              <a:t>กำลังของแบตเตอรี่ในการชาร์จและคายประจุ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258B8-7E82-1FB7-09D1-C7A70A84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EEC25-8AC6-B649-D439-F17B55A7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001" y="3151967"/>
            <a:ext cx="12192000" cy="20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85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6BF5-384B-CCA9-7CC9-762C84F4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8EF5-6D4F-6567-0065-348A9030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🧮 </a:t>
            </a:r>
            <a:r>
              <a:rPr lang="en-US" b="1" dirty="0"/>
              <a:t>4. Q-learning Hyperparameters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44E5-9758-BDEF-2E34-E5E20941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DC0F7-33C9-1287-0846-21878B04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54" y="2402494"/>
            <a:ext cx="10081317" cy="41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F1A8-8211-A0D8-11C7-2334D4BC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💡 </a:t>
            </a:r>
            <a:r>
              <a:rPr lang="th-TH" dirty="0"/>
              <a:t>หลักการคำนวณรางวัลในโค้ด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7198-8E8D-43B8-3099-4C6355B1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รางวัลรวม =(- ค่าพลังงานที่ดึงจากกร</a:t>
            </a:r>
            <a:r>
              <a:rPr lang="th-TH" dirty="0" err="1"/>
              <a:t>ิด</a:t>
            </a:r>
            <a:r>
              <a:rPr lang="th-TH" dirty="0"/>
              <a:t>)</a:t>
            </a:r>
          </a:p>
          <a:p>
            <a:r>
              <a:rPr lang="th-TH" dirty="0"/>
              <a:t>ได้โบนัสหากลดโหลดพีคได้</a:t>
            </a:r>
          </a:p>
          <a:p>
            <a:r>
              <a:rPr lang="th-TH" dirty="0"/>
              <a:t>ค่าปรับ (</a:t>
            </a:r>
            <a:r>
              <a:rPr lang="en-US" dirty="0"/>
              <a:t>penalty) </a:t>
            </a:r>
            <a:r>
              <a:rPr lang="th-TH" dirty="0"/>
              <a:t>ถ้าทำผิด เช่น </a:t>
            </a:r>
            <a:r>
              <a:rPr lang="en-US" dirty="0"/>
              <a:t>charge </a:t>
            </a:r>
            <a:r>
              <a:rPr lang="th-TH" dirty="0"/>
              <a:t>ตอนแพง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ECEA3-2725-CDEF-62CA-1E6C44A1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5EDE-1EAD-B052-2595-A28C8E34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3" y="4594864"/>
            <a:ext cx="1092670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36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E76D-5B8A-52EB-8D44-FF4F91BF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64D-A522-534D-3B3C-41582964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🧠 5. </a:t>
            </a:r>
            <a:r>
              <a:rPr lang="th-TH" dirty="0"/>
              <a:t>โครงสร้าง </a:t>
            </a:r>
            <a:r>
              <a:rPr lang="en-US" dirty="0"/>
              <a:t>Q-table</a:t>
            </a:r>
          </a:p>
          <a:p>
            <a:endParaRPr lang="th-TH" dirty="0"/>
          </a:p>
          <a:p>
            <a:r>
              <a:rPr lang="th-TH" dirty="0"/>
              <a:t>ขนาด </a:t>
            </a:r>
            <a:r>
              <a:rPr lang="en-US" dirty="0"/>
              <a:t>Q[hour, </a:t>
            </a:r>
            <a:r>
              <a:rPr lang="en-US" dirty="0" err="1"/>
              <a:t>soc_level</a:t>
            </a:r>
            <a:r>
              <a:rPr lang="en-US" dirty="0"/>
              <a:t>, action] → (24, 6, 3)</a:t>
            </a:r>
            <a:endParaRPr lang="th-TH" dirty="0"/>
          </a:p>
          <a:p>
            <a:r>
              <a:rPr lang="th-TH" dirty="0"/>
              <a:t>แต่ละ </a:t>
            </a:r>
            <a:r>
              <a:rPr lang="en-US" dirty="0"/>
              <a:t>state </a:t>
            </a:r>
            <a:r>
              <a:rPr lang="th-TH" dirty="0"/>
              <a:t>คือ (ชั่วโมง, ระดับ </a:t>
            </a:r>
            <a:r>
              <a:rPr lang="en-US" dirty="0"/>
              <a:t>SoC)</a:t>
            </a:r>
            <a:endParaRPr lang="th-TH" dirty="0"/>
          </a:p>
          <a:p>
            <a:r>
              <a:rPr lang="en-US" dirty="0"/>
              <a:t>Q-value </a:t>
            </a:r>
            <a:r>
              <a:rPr lang="th-TH" dirty="0"/>
              <a:t>คือค่าคาดหวังผลตอบแทนหากเลือก </a:t>
            </a:r>
            <a:r>
              <a:rPr lang="en-US" dirty="0"/>
              <a:t>action </a:t>
            </a:r>
            <a:r>
              <a:rPr lang="th-TH" dirty="0"/>
              <a:t>ที่สถานะนั้น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9F603-87B2-0D1D-9DCF-35F0A1E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0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9958-EFEA-8884-E094-B4B4599C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5ECA-04B7-56F6-D97E-AD341732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🧾 </a:t>
            </a:r>
            <a:r>
              <a:rPr lang="en-US" b="1" dirty="0"/>
              <a:t>6. </a:t>
            </a:r>
            <a:r>
              <a:rPr lang="th-TH" b="1" dirty="0"/>
              <a:t>การให้รางวัล (</a:t>
            </a:r>
            <a:r>
              <a:rPr lang="en-US" b="1" dirty="0"/>
              <a:t>Reward)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B69E-339E-BD9D-13E4-E3CFD4F7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AEBC2-5908-7CF2-E32D-B5416BB0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8" y="2487525"/>
            <a:ext cx="9441925" cy="37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CEF8-301D-1403-651B-F005E1E5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💣 penalty </a:t>
            </a:r>
            <a:r>
              <a:rPr lang="th-TH" dirty="0"/>
              <a:t>เพิ่ม</a:t>
            </a:r>
            <a:r>
              <a:rPr lang="en-US" dirty="0"/>
              <a:t> (</a:t>
            </a:r>
            <a:r>
              <a:rPr lang="th-TH" dirty="0"/>
              <a:t>ปกติ: -50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7AED-BF51-E05E-8306-EE46985D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นอกจากนี้</a:t>
            </a:r>
            <a:r>
              <a:rPr lang="en-US" dirty="0"/>
              <a:t> </a:t>
            </a:r>
            <a:r>
              <a:rPr lang="th-TH" dirty="0"/>
              <a:t>จะมี </a:t>
            </a:r>
            <a:r>
              <a:rPr lang="en-US" dirty="0"/>
              <a:t>penalty </a:t>
            </a:r>
            <a:r>
              <a:rPr lang="th-TH" dirty="0"/>
              <a:t>เพิ่มถ้า</a:t>
            </a:r>
            <a:r>
              <a:rPr lang="en-US" dirty="0"/>
              <a:t>:</a:t>
            </a:r>
          </a:p>
          <a:p>
            <a:r>
              <a:rPr lang="th-TH" dirty="0"/>
              <a:t>ต้องดึงพลังงานกร</a:t>
            </a:r>
            <a:r>
              <a:rPr lang="th-TH" dirty="0" err="1"/>
              <a:t>ิด</a:t>
            </a:r>
            <a:r>
              <a:rPr lang="th-TH" dirty="0"/>
              <a:t> (</a:t>
            </a:r>
            <a:r>
              <a:rPr lang="en-US" dirty="0"/>
              <a:t>load + charge </a:t>
            </a:r>
            <a:r>
              <a:rPr lang="th-TH" dirty="0"/>
              <a:t>หรือ </a:t>
            </a:r>
            <a:r>
              <a:rPr lang="en-US" dirty="0"/>
              <a:t>load - discharge) &gt; threshold → </a:t>
            </a:r>
            <a:r>
              <a:rPr lang="th-TH" dirty="0"/>
              <a:t>มี </a:t>
            </a:r>
            <a:r>
              <a:rPr lang="en-US" dirty="0"/>
              <a:t>penalty </a:t>
            </a:r>
            <a:r>
              <a:rPr lang="th-TH" dirty="0"/>
              <a:t>เพิ่มเติม: ช่วง </a:t>
            </a:r>
            <a:r>
              <a:rPr lang="en-US" dirty="0"/>
              <a:t>peak </a:t>
            </a:r>
            <a:r>
              <a:rPr lang="th-TH" dirty="0"/>
              <a:t>พิเศษ:</a:t>
            </a:r>
          </a:p>
          <a:p>
            <a:pPr lvl="1"/>
            <a:r>
              <a:rPr lang="th-TH" dirty="0"/>
              <a:t>16:00 → -50 </a:t>
            </a:r>
            <a:r>
              <a:rPr lang="en-US" dirty="0"/>
              <a:t>*5 = </a:t>
            </a:r>
            <a:r>
              <a:rPr lang="th-TH" dirty="0"/>
              <a:t>-250</a:t>
            </a:r>
          </a:p>
          <a:p>
            <a:pPr lvl="1"/>
            <a:r>
              <a:rPr lang="th-TH" dirty="0"/>
              <a:t>17:00 → -50 </a:t>
            </a:r>
            <a:r>
              <a:rPr lang="en-US" dirty="0"/>
              <a:t>*2 = </a:t>
            </a:r>
            <a:r>
              <a:rPr lang="th-TH" dirty="0"/>
              <a:t>-100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7FDE3-7234-23E3-8FC2-3ACFFF75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92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2A3-BCD4-CB88-FEF8-5764B5C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BESS_Q_learning_PeakShv_4June25.ipynb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D6F7-5B2E-28FC-68AF-8DCCF2CA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EB255-0FC7-4F68-421A-F8542456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E173F-3621-8AD5-0DC8-5C9503CE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55" y="1248043"/>
            <a:ext cx="5627470" cy="4114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751C9-E213-C9BA-1CBA-B03242D45F93}"/>
              </a:ext>
            </a:extLst>
          </p:cNvPr>
          <p:cNvSpPr txBox="1"/>
          <p:nvPr/>
        </p:nvSpPr>
        <p:spPr>
          <a:xfrm>
            <a:off x="2999301" y="5615582"/>
            <a:ext cx="6094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https://github.com/DrHammerhead/SoC-estimation/blob/486bd3566e998cb2a33e49f06e9f11396f9c0919/BESS_Q_learning_PeakShv_4June25.ipynb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35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15A-B7B2-2953-872A-E7C119A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กราฟค่าไฟฟ้า </a:t>
            </a:r>
            <a:r>
              <a:rPr lang="en-US" dirty="0"/>
              <a:t>(TOU)</a:t>
            </a:r>
            <a:r>
              <a:rPr lang="th-TH" dirty="0"/>
              <a:t> โหลดโปรไฟล์ และ ค่าพีคเท</a:t>
            </a:r>
            <a:r>
              <a:rPr lang="th-TH" dirty="0" err="1"/>
              <a:t>รช</a:t>
            </a:r>
            <a:r>
              <a:rPr lang="th-TH" dirty="0"/>
              <a:t>โฮลด์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4FA9-CDEC-FFA0-AC2C-B6607DA8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FAF7-0CF2-02BC-3FFE-E7FC46BE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C8092-F5E3-6A16-0AF0-435EE5C7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378"/>
            <a:ext cx="12192000" cy="38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02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4045-067F-89B8-C604-F167B69F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3404-91DB-AA8F-F694-95743E84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7AC53-2347-BF8E-E200-0A0BFFD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B2ACB-12D2-F7D8-B473-B132D79B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44"/>
            <a:ext cx="12192000" cy="5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09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4846-5F19-DB01-89A8-C7E395B9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00F0-0B98-8009-42AE-8565FE7E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0D60D-105E-4140-BCD5-0E326F05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73E30-BE46-FE4F-41A6-DC9FF4DA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74" y="84746"/>
            <a:ext cx="8302443" cy="663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76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20E-8577-85D6-85F3-4DED9D1D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9AB9-AF9A-5B19-F02B-DE78542D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7FF9E-E431-F5AA-046D-3B66E242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0E1B8-E2D7-838D-FEB3-94024936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470"/>
            <a:ext cx="12192000" cy="57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7E96-96B3-88EE-875A-82EE489D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🧮 </a:t>
            </a:r>
            <a:r>
              <a:rPr lang="th-TH" dirty="0"/>
              <a:t>รายละเอียดที่ระบบให้รางวัล (และลงโทษ)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B19E-9DD3-A46D-3570-6F2DE6A9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✅ </a:t>
            </a:r>
            <a:r>
              <a:rPr lang="th-TH" b="1" dirty="0"/>
              <a:t>กรณีที่ได้รางวัล (</a:t>
            </a:r>
            <a:r>
              <a:rPr lang="en-US" b="1" dirty="0"/>
              <a:t>positive reward)</a:t>
            </a:r>
          </a:p>
          <a:p>
            <a:r>
              <a:rPr lang="th-TH" dirty="0"/>
              <a:t>ปล่อยพลังงานช่วงราคาสูง → ลดค่าไฟ</a:t>
            </a:r>
          </a:p>
          <a:p>
            <a:r>
              <a:rPr lang="th-TH" dirty="0"/>
              <a:t>ปล่อยพลังงานช่วงโหลดสูง → ลด </a:t>
            </a:r>
            <a:r>
              <a:rPr lang="en-US" dirty="0"/>
              <a:t>peak load</a:t>
            </a:r>
          </a:p>
          <a:p>
            <a:r>
              <a:rPr lang="th-TH" dirty="0"/>
              <a:t>ชาร์จช่วงราคาต่ำ (เช่นตอนกลางคืน)</a:t>
            </a:r>
          </a:p>
          <a:p>
            <a:r>
              <a:rPr lang="th-TH" dirty="0"/>
              <a:t>ปล่อยพลังงานช่วง 14:00-17:00 → มีโบนัสเพิ่มเติม (</a:t>
            </a:r>
            <a:r>
              <a:rPr lang="en-US" dirty="0"/>
              <a:t>high penalty time if load exceeds)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6D4E5-0214-21D6-FA7E-D12BD088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1D1C-1F8A-7922-2747-D32F0F9A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F1F5-B46C-C7E3-A9D5-0FE4E447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th-TH" dirty="0"/>
              <a:t>คือการกระทำของระบบในช่วงเวลานั้น (0 = </a:t>
            </a:r>
            <a:r>
              <a:rPr lang="en-US" dirty="0"/>
              <a:t>do nothing, 1 = charge, 2 = discharge)</a:t>
            </a:r>
            <a:endParaRPr lang="th-TH" dirty="0"/>
          </a:p>
          <a:p>
            <a:r>
              <a:rPr lang="en-US" dirty="0"/>
              <a:t>hour </a:t>
            </a:r>
            <a:r>
              <a:rPr lang="th-TH" dirty="0"/>
              <a:t>คือชั่วโมงของวัน (ใช้เพื่อดูราคาค่าไฟและโหลด)</a:t>
            </a:r>
          </a:p>
          <a:p>
            <a:r>
              <a:rPr lang="en-US" dirty="0"/>
              <a:t>soc </a:t>
            </a:r>
            <a:r>
              <a:rPr lang="th-TH" dirty="0"/>
              <a:t>คือระดับพลังงานของแบตเตอรี่ในหน่วยระดับ เช่น 0 </a:t>
            </a:r>
            <a:r>
              <a:rPr lang="en-US" dirty="0"/>
              <a:t>%, 20%</a:t>
            </a:r>
            <a:r>
              <a:rPr lang="th-TH" dirty="0"/>
              <a:t>,</a:t>
            </a:r>
            <a:r>
              <a:rPr lang="en-US" dirty="0"/>
              <a:t>…</a:t>
            </a:r>
            <a:r>
              <a:rPr lang="th-TH" dirty="0"/>
              <a:t> </a:t>
            </a:r>
            <a:r>
              <a:rPr lang="en-US" dirty="0"/>
              <a:t>100%</a:t>
            </a:r>
            <a:r>
              <a:rPr lang="th-TH" dirty="0"/>
              <a:t> เต็ม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57F5-4132-BCF1-0BCF-2CB23E02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7333E-FE5F-0855-66CA-99E91DC3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42" y="4866231"/>
            <a:ext cx="576342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2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F764-21A2-4592-15E8-2F1ED914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6171-D34E-D827-946A-CD14BD0D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ดึงราคาค่าไฟ (</a:t>
            </a:r>
            <a:r>
              <a:rPr lang="en-US" dirty="0"/>
              <a:t>price) </a:t>
            </a:r>
            <a:r>
              <a:rPr lang="th-TH" dirty="0"/>
              <a:t>และ โหลดไฟฟ้า (</a:t>
            </a:r>
            <a:r>
              <a:rPr lang="en-US" dirty="0"/>
              <a:t>load) </a:t>
            </a:r>
            <a:r>
              <a:rPr lang="th-TH" dirty="0"/>
              <a:t>สำหรับชั่วโมงนั้น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ค่าเริ่มต้นของรางวัล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EB4BA-378E-B5D1-E008-63C6754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ECB36-8393-7A2A-8696-CC6FBF11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99" y="5380709"/>
            <a:ext cx="3210373" cy="59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8A06F1-14A3-6ACE-CC99-41BD7F46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34" y="2463918"/>
            <a:ext cx="548716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i Jamjuree">
      <a:majorFont>
        <a:latin typeface="Bai Jamjuree"/>
        <a:ea typeface=""/>
        <a:cs typeface="Bai Jamjuree"/>
      </a:majorFont>
      <a:minorFont>
        <a:latin typeface="Bai Jamjuree"/>
        <a:ea typeface=""/>
        <a:cs typeface="Bai Jamjure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9093</TotalTime>
  <Words>1929</Words>
  <Application>Microsoft Office PowerPoint</Application>
  <PresentationFormat>Widescreen</PresentationFormat>
  <Paragraphs>242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Bai Jamjuree</vt:lpstr>
      <vt:lpstr>Calibri</vt:lpstr>
      <vt:lpstr>Inter</vt:lpstr>
      <vt:lpstr>Office Theme</vt:lpstr>
      <vt:lpstr>Reinforcement Learning for BESS</vt:lpstr>
      <vt:lpstr>วัตถุประสงค์</vt:lpstr>
      <vt:lpstr>⚙️ ส่วนที่ 1: การตั้งค่าระบบ (Settings)</vt:lpstr>
      <vt:lpstr>📋 ส่วนที่ 2: ข้อมูลต้นทาง</vt:lpstr>
      <vt:lpstr>🧠ส่วนที่ 3: Q-learning</vt:lpstr>
      <vt:lpstr>💡 หลักการคำนวณรางวัลในโค้ด</vt:lpstr>
      <vt:lpstr>🧮 รายละเอียดที่ระบบให้รางวัล (และลงโทษ)</vt:lpstr>
      <vt:lpstr>PowerPoint Presentation</vt:lpstr>
      <vt:lpstr>PowerPoint Presentation</vt:lpstr>
      <vt:lpstr>💤 กรณีที่ 1: action == 0 (ไม่ทำอะไร)</vt:lpstr>
      <vt:lpstr>🔋 กรณีที่ 2: action == 1 (ชาร์จแบตเตอรี่)</vt:lpstr>
      <vt:lpstr>PowerPoint Presentation</vt:lpstr>
      <vt:lpstr>⚡ กรณีที่ 3: action == 2 (จ่ายไฟจากแบตเตอรี่)</vt:lpstr>
      <vt:lpstr>PowerPoint Presentation</vt:lpstr>
      <vt:lpstr>✅ สรุปแนวคิดของโค้ด</vt:lpstr>
      <vt:lpstr>🔄 ลูปการฝึก (Training Loop)</vt:lpstr>
      <vt:lpstr>🔁 เริ่มต้นแต่ละ episode</vt:lpstr>
      <vt:lpstr>PowerPoint Presentation</vt:lpstr>
      <vt:lpstr>🔄 วนลูปแต่ละชั่วโมงในวันนั้น</vt:lpstr>
      <vt:lpstr>✅ เลือก action จากนโยบาย Q-table + exploration</vt:lpstr>
      <vt:lpstr>🎁 คำนวณรางวัลเบื้องต้น</vt:lpstr>
      <vt:lpstr>⚠ คำนวณ กำลังที่ต้องการจาก grid</vt:lpstr>
      <vt:lpstr>💣 เพิ่มโทษหากโหลดเกิน</vt:lpstr>
      <vt:lpstr>✍️ รวมรางวัล</vt:lpstr>
      <vt:lpstr>🔄 อัปเดตสถานะถัดไป (hour และ soc)</vt:lpstr>
      <vt:lpstr>📘 อัปเดตค่า Q-table (Bellman update)</vt:lpstr>
      <vt:lpstr>PowerPoint Presentation</vt:lpstr>
      <vt:lpstr>⏩ ไปยังชั่วโมงถัดไป</vt:lpstr>
      <vt:lpstr>📊 สรุปรางวัลแต่ละรอบ</vt:lpstr>
      <vt:lpstr>🖨 แสดงผลทุก 10,000 รอบ</vt:lpstr>
      <vt:lpstr>🧠 สรุปใจความสำคัญ</vt:lpstr>
      <vt:lpstr>📚 ส่วนที่ 4: สร้าง Policy และจำลองวันจริง</vt:lpstr>
      <vt:lpstr>PowerPoint Presentation</vt:lpstr>
      <vt:lpstr>PowerPoint Presentation</vt:lpstr>
      <vt:lpstr>ทำไมต้องทำสิ่งนี้?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📊 ส่วนที่ 5: การแสดงผล (Visualization)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🔋 ถ้าเลือกชาร์จแบต</vt:lpstr>
      <vt:lpstr>⚡ ถ้าเลือก ปล่อยประจุ:</vt:lpstr>
      <vt:lpstr>💤ถ้าเลือก ไม่ทำอะไร:</vt:lpstr>
      <vt:lpstr>บันทึกผลการจำลอง</vt:lpstr>
      <vt:lpstr>🧠 Q-learning Configuration &amp; BESS Control Simulation (สรุปพารามิเตอร์)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💣 penalty เพิ่ม (ปกติ: -50)</vt:lpstr>
      <vt:lpstr>BESS_Q_learning_PeakShv_4June25.ipynb</vt:lpstr>
      <vt:lpstr>กราฟค่าไฟฟ้า (TOU) โหลดโปรไฟล์ และ ค่าพีคเทรชโฮลด์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113</cp:revision>
  <dcterms:created xsi:type="dcterms:W3CDTF">2025-04-21T04:15:17Z</dcterms:created>
  <dcterms:modified xsi:type="dcterms:W3CDTF">2025-06-05T01:10:36Z</dcterms:modified>
</cp:coreProperties>
</file>