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5" r:id="rId3"/>
    <p:sldId id="330" r:id="rId4"/>
    <p:sldId id="329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262" r:id="rId13"/>
    <p:sldId id="258" r:id="rId14"/>
    <p:sldId id="257" r:id="rId15"/>
    <p:sldId id="339" r:id="rId16"/>
    <p:sldId id="259" r:id="rId17"/>
    <p:sldId id="340" r:id="rId18"/>
    <p:sldId id="341" r:id="rId19"/>
    <p:sldId id="342" r:id="rId20"/>
    <p:sldId id="343" r:id="rId21"/>
    <p:sldId id="344" r:id="rId22"/>
    <p:sldId id="338" r:id="rId23"/>
    <p:sldId id="327" r:id="rId24"/>
    <p:sldId id="34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3A154F-B5B9-402B-B05F-0F271A7AD68F}">
          <p14:sldIdLst>
            <p14:sldId id="256"/>
            <p14:sldId id="265"/>
            <p14:sldId id="330"/>
            <p14:sldId id="329"/>
            <p14:sldId id="331"/>
            <p14:sldId id="332"/>
            <p14:sldId id="333"/>
            <p14:sldId id="334"/>
            <p14:sldId id="335"/>
            <p14:sldId id="336"/>
            <p14:sldId id="337"/>
            <p14:sldId id="262"/>
            <p14:sldId id="258"/>
            <p14:sldId id="257"/>
            <p14:sldId id="339"/>
            <p14:sldId id="259"/>
            <p14:sldId id="340"/>
            <p14:sldId id="341"/>
            <p14:sldId id="342"/>
            <p14:sldId id="343"/>
            <p14:sldId id="344"/>
            <p14:sldId id="338"/>
            <p14:sldId id="327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95" autoAdjust="0"/>
  </p:normalViewPr>
  <p:slideViewPr>
    <p:cSldViewPr snapToGrid="0">
      <p:cViewPr varScale="1">
        <p:scale>
          <a:sx n="93" d="100"/>
          <a:sy n="93" d="100"/>
        </p:scale>
        <p:origin x="604" y="68"/>
      </p:cViewPr>
      <p:guideLst/>
    </p:cSldViewPr>
  </p:slideViewPr>
  <p:outlineViewPr>
    <p:cViewPr>
      <p:scale>
        <a:sx n="33" d="100"/>
        <a:sy n="33" d="100"/>
      </p:scale>
      <p:origin x="0" y="-292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E7E5B-6333-4B6D-A37B-D2E2E0F602A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8E987-77A0-4C72-AB38-7D98AB66E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5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5F1E-79B0-4F86-A6F0-368CE7AFF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A2B5-EDC2-5265-D2AF-995DD64C7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3BC6B-A751-0CB5-2103-5FC78F54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EFFA-761C-4405-99E6-364E3B4A1FD6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6990-3A31-7A53-321C-F951676C9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BA98-098D-EB6E-3550-1D351425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4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A1E13-FA2E-9CCC-A373-6DE65B3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7436E-92F9-EDB5-7B39-1CF31F9F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BECB-48EA-9DFA-A2CD-CBA7DE9F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33235-DC5C-4C8E-95CA-BFC0E9FB76E3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31BA-2978-BB94-6F43-35762626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0B82-8F4F-CC4C-1F6A-A609D375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AB072-F9E3-B94D-B82D-BC605A302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0BC18-CE21-462A-EEBF-02066657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D3980-C6DA-553E-0D7B-C138100A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267B6-104B-4EFB-8F6E-46A7625A8665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4F340-8F12-5C35-6E98-D1E4EA48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005C3-1DD8-E415-61E3-A642C6FB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2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A9D9-BDFC-DA5C-0B21-7CF585468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19359-7FE3-8AC4-9EED-A13A34EBD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0A9BE-A140-5644-0FBB-27BC6B0A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017C-FBD4-4EBF-A254-2A2472A13A6F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EDD6-89BC-A4DD-12A2-2047AD43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66455-47F7-8A59-EC5B-AB7AE37F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7DEB-3AC4-8B4F-EE96-ED47FE78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0F247-8916-B0AC-0EF1-3B3C34EA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C0126-027D-8FE6-95CF-B5C023F3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C5A01-4F42-4E76-9FA5-95CCC82938D5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1A95-7C9D-B70F-7587-BDEAB3C5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BB835-2063-0349-57C6-E6483422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7AA6-414D-03DD-E646-05C9E635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77CD4-F91D-1F4B-C4EB-B824FAE2F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BFDC2-1514-AF7B-914C-BE22A24FD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E58F1-A279-7219-68FD-1E8F26DC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ED2A-0C04-4EC1-A2F6-F387CC3015CE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0E03A-2867-14B8-592F-6B3EFBAC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E20C9-B314-6915-851C-7B7FD401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23E3D-196B-4318-1D88-A3EAFB04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E1FDE-F419-A03B-8375-70134B784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8897A-6FD5-1F15-34AE-2FA259107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05596-06EA-8731-875E-5F71B8B4E6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32E5E-3A6C-3549-42A2-DEF7DC711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AD2E0-186B-D463-DFD4-7167A4EA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2C674-B2A0-48A9-817E-7D2EFFC5AEB3}" type="datetime1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C8334-F8B4-55F1-6818-4A10CB85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A11C-EED1-5DC2-E2EC-2F710A3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855F-0898-4846-E35F-00C5F6B9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FA72B-64E5-02DD-3BCB-BC583CCC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E8F41-F62E-46FD-8073-5ED8A3D65CA0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1C1EE-2CAF-F9DC-7ACB-B5ED782C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2CF68-ED3A-B8F4-23B3-42B9928B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8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BCE54E-37C5-BF3A-08D4-85BCF8AA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80FB-6C68-4E40-83FF-B0CA8D5C59E0}" type="datetime1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98AE0-5E73-0B91-7F86-1830E709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C17BD-D436-D741-5C3F-2A0EF451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3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7016-5414-912C-92EC-00B7B4DD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2CDE8-6A34-C196-7A1B-8964A294B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841DB-FC3D-6B1B-B35E-315024B48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41C3D-4F51-36D6-E49F-20BFED63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C6C0C-13B9-49AC-A862-45D188B5F094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A881A-D9D4-3456-9529-4A36336C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91E3-18B5-12AA-0096-863BBCD6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5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A0B8-4FB4-7F2C-CBF6-4000B3C6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69BA7-BA3A-23A3-CB96-8625E2E4F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FCC4E-6049-D174-49EF-3F86856D8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25589-8BF7-928D-59E8-B1FD5782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3A508-4450-4FA7-94CC-256813A04AB6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9CC9D-2324-9AA2-F652-D61AF89A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A747-FDBE-777A-C507-8C526646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A3B2B-3E77-F891-0BAE-BC18D925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CEA3A-AEA2-8674-9DA5-BA52DC60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000B-D863-95ED-FF0A-A1D57228D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5023D-255A-49DF-A0D7-E3CB07E66283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836ED-8323-CCE4-F5E1-AFBA50206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64CE6-027B-EBDA-02A9-AC49A180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CF54-80D7-41F3-B633-0CBA28EB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55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Hammerhead/SoC-estimation/blob/486bd3566e998cb2a33e49f06e9f11396f9c0919/BESS_Q_learning_PeakShv_4June25.ipynb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drive.google.com/file/d/1NoCDJck4oxsVhg4JkQUB_-dSteizWuR1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6F86-8B5A-105C-521D-F5A092F462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h-TH" sz="4600" dirty="0"/>
              <a:t>การเรียนรู้แบบเสริมกำลังสำหรับระบบกักเก็บพลังงานด้วยแบตเตอรี่</a:t>
            </a:r>
            <a:r>
              <a:rPr lang="en-US" sz="4600" dirty="0"/>
              <a:t> Reinforcement Learning for</a:t>
            </a:r>
            <a:br>
              <a:rPr lang="en-US" sz="4600" dirty="0"/>
            </a:br>
            <a:r>
              <a:rPr lang="en-US" sz="4600" dirty="0"/>
              <a:t>BESS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D4A8F-AB07-AFA4-D640-452933CD7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จาก </a:t>
            </a:r>
            <a:r>
              <a:rPr lang="th-TH" dirty="0" err="1"/>
              <a:t>สเ</a:t>
            </a:r>
            <a:r>
              <a:rPr lang="th-TH" dirty="0"/>
              <a:t>กด</a:t>
            </a:r>
            <a:r>
              <a:rPr lang="th-TH" dirty="0" err="1"/>
              <a:t>้า</a:t>
            </a:r>
            <a:r>
              <a:rPr lang="th-TH" dirty="0"/>
              <a:t> ออโตเม</a:t>
            </a:r>
            <a:r>
              <a:rPr lang="th-TH" dirty="0" err="1"/>
              <a:t>ชั่น</a:t>
            </a:r>
            <a:r>
              <a:rPr lang="th-TH" dirty="0"/>
              <a:t> จำกัด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effectLst/>
                <a:latin typeface="Inter"/>
              </a:rPr>
              <a:t>Part of </a:t>
            </a:r>
            <a:r>
              <a:rPr lang="en-US" dirty="0">
                <a:latin typeface="Inter"/>
              </a:rPr>
              <a:t>the Scada Automation </a:t>
            </a:r>
            <a:r>
              <a:rPr lang="en-US" b="0" i="0" dirty="0">
                <a:effectLst/>
                <a:latin typeface="Inter"/>
              </a:rPr>
              <a:t>AI Initiative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8B076-F5CC-EE57-A5C7-EBAD705E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EB0-9E24-D896-9C91-3F1B4E3E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การจำลองและแสดงผล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C0CD-7E44-4CDF-86D1-3C2C0A54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จำลอง:</a:t>
            </a:r>
            <a:r>
              <a:rPr lang="th-TH" dirty="0"/>
              <a:t> รันระบบโดยใช้นโยบายที่ได้เรียนรู้</a:t>
            </a:r>
          </a:p>
          <a:p>
            <a:r>
              <a:rPr lang="th-TH" b="1" dirty="0"/>
              <a:t>แสดงผล:</a:t>
            </a:r>
            <a:endParaRPr lang="th-TH" dirty="0"/>
          </a:p>
          <a:p>
            <a:pPr lvl="1"/>
            <a:r>
              <a:rPr lang="th-TH" dirty="0"/>
              <a:t>ราคาไฟฟ้าและโปรไฟล์โหลด</a:t>
            </a:r>
          </a:p>
          <a:p>
            <a:pPr lvl="1"/>
            <a:r>
              <a:rPr lang="th-TH" dirty="0"/>
              <a:t>สถานะการชาร์จของแบตเตอรี่ตามเวลา</a:t>
            </a:r>
          </a:p>
          <a:p>
            <a:pPr lvl="1"/>
            <a:r>
              <a:rPr lang="th-TH" dirty="0"/>
              <a:t>ภาระโหลดบนระบบไฟฟ้า และกำลังไฟฟ้าที่มาจากแบตเตอรี่</a:t>
            </a:r>
          </a:p>
          <a:p>
            <a:pPr lvl="1"/>
            <a:r>
              <a:rPr lang="th-TH" dirty="0"/>
              <a:t>นโยบายที่เหมาะสม (</a:t>
            </a:r>
            <a:r>
              <a:rPr lang="en-US" dirty="0"/>
              <a:t>heatmap)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B591A-89A4-02E4-66D8-C6E2770D6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2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6A11-13EE-53E0-C4CD-CAA80411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Key Parameters</a:t>
            </a:r>
            <a:r>
              <a:rPr lang="th-TH" b="1" dirty="0"/>
              <a:t>(พารามิเตอร์หลัก)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ADB4-F8F7-CE40-F284-1B5D7C60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b="1" dirty="0"/>
              <a:t>การตั้งค่า </a:t>
            </a:r>
            <a:r>
              <a:rPr lang="en-US" b="1" dirty="0"/>
              <a:t>BESS:</a:t>
            </a:r>
            <a:endParaRPr lang="en-US" dirty="0"/>
          </a:p>
          <a:p>
            <a:pPr lvl="1"/>
            <a:r>
              <a:rPr lang="th-TH" dirty="0"/>
              <a:t>ชั่วโมง, ระดับ </a:t>
            </a:r>
            <a:r>
              <a:rPr lang="en-US" dirty="0"/>
              <a:t>SoC, </a:t>
            </a:r>
            <a:r>
              <a:rPr lang="th-TH" dirty="0"/>
              <a:t>การกระทำ</a:t>
            </a:r>
          </a:p>
          <a:p>
            <a:r>
              <a:rPr lang="th-TH" b="1" dirty="0"/>
              <a:t>ราคาไฟฟ้าตามช่วงเวลา (</a:t>
            </a:r>
            <a:r>
              <a:rPr lang="en-US" b="1" dirty="0"/>
              <a:t>TOU):</a:t>
            </a:r>
            <a:endParaRPr lang="en-US" dirty="0"/>
          </a:p>
          <a:p>
            <a:pPr lvl="1"/>
            <a:r>
              <a:rPr lang="th-TH" dirty="0"/>
              <a:t>ราคาในช่วง </a:t>
            </a:r>
            <a:r>
              <a:rPr lang="en-US" dirty="0"/>
              <a:t>Off-Peak, Mid-Peak, On-Peak</a:t>
            </a:r>
          </a:p>
          <a:p>
            <a:r>
              <a:rPr lang="th-TH" b="1" dirty="0"/>
              <a:t>โปรไฟล์โหลด:</a:t>
            </a:r>
            <a:endParaRPr lang="th-TH" dirty="0"/>
          </a:p>
          <a:p>
            <a:pPr lvl="1"/>
            <a:r>
              <a:rPr lang="th-TH" dirty="0"/>
              <a:t>ความต้องการไฟฟ้าทั่วไปของผู้ใช้</a:t>
            </a:r>
          </a:p>
          <a:p>
            <a:r>
              <a:rPr lang="en-US" b="1" dirty="0"/>
              <a:t>Hyperparameters </a:t>
            </a:r>
            <a:r>
              <a:rPr lang="th-TH" b="1" dirty="0"/>
              <a:t>ของ </a:t>
            </a:r>
            <a:r>
              <a:rPr lang="en-US" b="1" dirty="0"/>
              <a:t>Q-Learning:</a:t>
            </a:r>
            <a:endParaRPr lang="en-US" dirty="0"/>
          </a:p>
          <a:p>
            <a:pPr lvl="1"/>
            <a:r>
              <a:rPr lang="en-US" dirty="0"/>
              <a:t>Episodes, Alpha, Gamma, </a:t>
            </a:r>
            <a:r>
              <a:rPr lang="th-TH" dirty="0"/>
              <a:t>พารามิเตอร์ </a:t>
            </a:r>
            <a:r>
              <a:rPr lang="en-US" dirty="0"/>
              <a:t>Epsilon</a:t>
            </a:r>
          </a:p>
          <a:p>
            <a:r>
              <a:rPr lang="th-TH" b="1" dirty="0"/>
              <a:t>ระบบรางวัล:</a:t>
            </a:r>
            <a:endParaRPr lang="th-TH" dirty="0"/>
          </a:p>
          <a:p>
            <a:pPr lvl="1"/>
            <a:r>
              <a:rPr lang="th-TH" dirty="0"/>
              <a:t>อิงตามราคาไฟฟ้า, โหลด, และสถานะแบตเตอรี่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1484B-75CB-D0B5-D18E-FB994AE4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1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415A-B7B2-2953-872A-E7C119A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กราฟค่าไฟฟ้า </a:t>
            </a:r>
            <a:r>
              <a:rPr lang="en-US" b="1" dirty="0"/>
              <a:t>(TOU)</a:t>
            </a:r>
            <a:r>
              <a:rPr lang="th-TH" b="1" dirty="0"/>
              <a:t> โหลดโปรไฟล์ และ ค่าพีคเท</a:t>
            </a:r>
            <a:r>
              <a:rPr lang="th-TH" b="1" dirty="0" err="1"/>
              <a:t>รช</a:t>
            </a:r>
            <a:r>
              <a:rPr lang="th-TH" b="1" dirty="0"/>
              <a:t>โฮลด์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4FA9-CDEC-FFA0-AC2C-B6607DA8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3FAF7-0CF2-02BC-3FFE-E7FC46BE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4C8092-F5E3-6A16-0AF0-435EE5C7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9378"/>
            <a:ext cx="12192000" cy="387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91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4045-067F-89B8-C604-F167B69F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23404-91DB-AA8F-F694-95743E84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7AC53-2347-BF8E-E200-0A0BFFD2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B2ACB-12D2-F7D8-B473-B132D79B6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44"/>
            <a:ext cx="12192000" cy="580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4846-5F19-DB01-89A8-C7E395B9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C00F0-0B98-8009-42AE-8565FE7ED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0D60D-105E-4140-BCD5-0E326F05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73E30-BE46-FE4F-41A6-DC9FF4DAC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74" y="84746"/>
            <a:ext cx="8302443" cy="663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0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59E68-2B6C-5682-6CBB-8E147BC5E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err="1"/>
              <a:t>ฮีท</a:t>
            </a:r>
            <a:r>
              <a:rPr lang="th-TH" b="1" dirty="0"/>
              <a:t>แมป (</a:t>
            </a:r>
            <a:r>
              <a:rPr lang="en-US" b="1" dirty="0"/>
              <a:t>Heat Map</a:t>
            </a:r>
            <a:r>
              <a:rPr lang="th-TH" b="1" dirty="0"/>
              <a:t>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9C1C-18D8-BD39-CD9B-12DB4223B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4714B-BD57-DA6C-6EEC-E80EA9FE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D6FF3-8953-3754-D207-7CFA0550E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6" y="1646238"/>
            <a:ext cx="3776493" cy="4266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25B05D-B7D5-D5B9-5A8F-10B9CFA7F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046" y="1825625"/>
            <a:ext cx="3803224" cy="4086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90ED2E-B40C-F3B2-BAF6-B4984F2D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732" y="1870075"/>
            <a:ext cx="3740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49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F420E-8577-85D6-85F3-4DED9D1D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9AB9-AF9A-5B19-F02B-DE78542DE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7FF9E-E431-F5AA-046D-3B66E242A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0E1B8-E2D7-838D-FEB3-940249367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3" y="513379"/>
            <a:ext cx="12095747" cy="5753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98BCB-F261-FDDF-F1E7-779208140BDD}"/>
              </a:ext>
            </a:extLst>
          </p:cNvPr>
          <p:cNvSpPr txBox="1"/>
          <p:nvPr/>
        </p:nvSpPr>
        <p:spPr>
          <a:xfrm>
            <a:off x="4130558" y="66824"/>
            <a:ext cx="39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 </a:t>
            </a:r>
            <a:r>
              <a:rPr lang="th-TH" sz="2400" dirty="0">
                <a:solidFill>
                  <a:srgbClr val="C00000"/>
                </a:solidFill>
              </a:rPr>
              <a:t>แบตเตอรี่เริ่มต้นที่ 100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785226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A3F8-6757-9382-0191-198191BF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52CA8-1FE7-60DE-37B1-862AB1FFE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EA55-9800-1CA4-1EA0-A9279122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310E7-D622-2A6C-60BA-74345593C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7792"/>
            <a:ext cx="12192000" cy="5822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415FE1-4DAC-2BFE-A78D-72A596F53D0B}"/>
              </a:ext>
            </a:extLst>
          </p:cNvPr>
          <p:cNvSpPr txBox="1"/>
          <p:nvPr/>
        </p:nvSpPr>
        <p:spPr>
          <a:xfrm>
            <a:off x="4130558" y="66824"/>
            <a:ext cx="381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 </a:t>
            </a:r>
            <a:r>
              <a:rPr lang="th-TH" sz="2400" dirty="0">
                <a:solidFill>
                  <a:srgbClr val="C00000"/>
                </a:solidFill>
              </a:rPr>
              <a:t>แบตเตอรี่เริ่มต้นที่ </a:t>
            </a:r>
            <a:r>
              <a:rPr lang="en-US" sz="2400" dirty="0">
                <a:solidFill>
                  <a:srgbClr val="C00000"/>
                </a:solidFill>
              </a:rPr>
              <a:t>8</a:t>
            </a:r>
            <a:r>
              <a:rPr lang="th-TH" sz="24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823904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347F-1AEC-6880-E954-8F26286A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0CC1-E873-E0CF-7EBC-C1E78AF4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B6DD4-11A7-44AF-EDDA-517A7A5F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91823-6038-1815-DFC4-078239DEC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253"/>
            <a:ext cx="12192000" cy="5865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7E2D1-AE7B-BC35-A56E-8F6099985586}"/>
              </a:ext>
            </a:extLst>
          </p:cNvPr>
          <p:cNvSpPr txBox="1"/>
          <p:nvPr/>
        </p:nvSpPr>
        <p:spPr>
          <a:xfrm>
            <a:off x="4130558" y="66824"/>
            <a:ext cx="380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 </a:t>
            </a:r>
            <a:r>
              <a:rPr lang="th-TH" sz="2400" dirty="0">
                <a:solidFill>
                  <a:srgbClr val="C00000"/>
                </a:solidFill>
              </a:rPr>
              <a:t>แบตเตอรี่เริ่มต้นที่ </a:t>
            </a:r>
            <a:r>
              <a:rPr lang="en-US" sz="2400" dirty="0">
                <a:solidFill>
                  <a:srgbClr val="C00000"/>
                </a:solidFill>
              </a:rPr>
              <a:t>6</a:t>
            </a:r>
            <a:r>
              <a:rPr lang="th-TH" sz="24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110143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1C9FE-3A95-EB9B-922A-8CED62AF5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A33EA-61F6-5131-4609-40EBA1EE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7AAE7-DFA1-EBBD-FDD7-12EEA5F8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FADB0-4EDA-5D1C-BAA5-7936C55F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892"/>
            <a:ext cx="12192000" cy="5898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292B9-0072-D55F-FD3B-70F3104A3F21}"/>
              </a:ext>
            </a:extLst>
          </p:cNvPr>
          <p:cNvSpPr txBox="1"/>
          <p:nvPr/>
        </p:nvSpPr>
        <p:spPr>
          <a:xfrm>
            <a:off x="4130558" y="66824"/>
            <a:ext cx="3801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 </a:t>
            </a:r>
            <a:r>
              <a:rPr lang="th-TH" sz="2400" dirty="0">
                <a:solidFill>
                  <a:srgbClr val="C00000"/>
                </a:solidFill>
              </a:rPr>
              <a:t>แบตเตอรี่เริ่มต้นที่ </a:t>
            </a:r>
            <a:r>
              <a:rPr lang="en-US" sz="2400" dirty="0">
                <a:solidFill>
                  <a:srgbClr val="C00000"/>
                </a:solidFill>
              </a:rPr>
              <a:t>4</a:t>
            </a:r>
            <a:r>
              <a:rPr lang="th-TH" sz="24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7321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D456-1D0D-3968-F51B-42986957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🎯 </a:t>
            </a:r>
            <a:r>
              <a:rPr lang="th-TH" b="1" dirty="0"/>
              <a:t>วัตถุประสงค์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56F5C-4DB4-6370-3138-312739BE9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/>
              <a:t>โค้ดนี้เป็นการสร้างโมเดล </a:t>
            </a:r>
            <a:r>
              <a:rPr lang="en-US" dirty="0"/>
              <a:t>Q-learning </a:t>
            </a:r>
            <a:r>
              <a:rPr lang="th-TH" dirty="0"/>
              <a:t>สำหรับควบคุมระบบกักเก็บพลังงานด้วยแบตเตอรี่ (</a:t>
            </a:r>
            <a:r>
              <a:rPr lang="en-US" dirty="0"/>
              <a:t>Battery Energy Storage System - BESS) </a:t>
            </a:r>
            <a:r>
              <a:rPr lang="th-TH" dirty="0"/>
              <a:t>โดยมีวัตถุประสงค์เพื่อ:</a:t>
            </a:r>
            <a:endParaRPr lang="en-US" dirty="0"/>
          </a:p>
          <a:p>
            <a:endParaRPr lang="en-US" dirty="0"/>
          </a:p>
          <a:p>
            <a:r>
              <a:rPr lang="en-US" dirty="0"/>
              <a:t>1 </a:t>
            </a:r>
            <a:r>
              <a:rPr lang="en-US" b="1" dirty="0"/>
              <a:t>📉  </a:t>
            </a:r>
            <a:r>
              <a:rPr lang="th-TH" dirty="0"/>
              <a:t>ลดภาระโหลดจากกร</a:t>
            </a:r>
            <a:r>
              <a:rPr lang="th-TH" dirty="0" err="1"/>
              <a:t>ิด</a:t>
            </a:r>
            <a:r>
              <a:rPr lang="th-TH" dirty="0"/>
              <a:t> (</a:t>
            </a:r>
            <a:r>
              <a:rPr lang="en-US" dirty="0"/>
              <a:t>Peak Shaving)</a:t>
            </a:r>
          </a:p>
          <a:p>
            <a:r>
              <a:rPr lang="en-US" dirty="0"/>
              <a:t>2 👨‍🎓 </a:t>
            </a:r>
            <a:r>
              <a:rPr lang="th-TH" dirty="0"/>
              <a:t>ลดค่าไฟฟ้า โดยเรียนรู้ช่วงเวลาที่ดีที่สุดในการชาร์จและปล่อยพลังงานจากแบตเตอรี่อย่างเหมาะสม</a:t>
            </a:r>
            <a:r>
              <a:rPr lang="en-US" dirty="0"/>
              <a:t> </a:t>
            </a:r>
            <a:r>
              <a:rPr lang="th-TH" dirty="0"/>
              <a:t>แบ่งเป็น ชาร์จ</a:t>
            </a:r>
            <a:r>
              <a:rPr lang="en-US" dirty="0"/>
              <a:t>,</a:t>
            </a:r>
            <a:r>
              <a:rPr lang="th-TH" dirty="0"/>
              <a:t> ดีสชาร์จ และ ไม่ทำอะไรเลย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26570-71B5-F695-50F0-B16D19A9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8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DC8D-893A-611D-BA3E-C06874DD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CB1A0-735C-86D8-79E2-567E9825D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777B6-8FF9-40D3-0775-9196BCE6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10E4A0-6612-1516-304B-C444833D7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836"/>
            <a:ext cx="12192000" cy="5826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F4F552-3EA4-83CE-3C8B-01F550143719}"/>
              </a:ext>
            </a:extLst>
          </p:cNvPr>
          <p:cNvSpPr txBox="1"/>
          <p:nvPr/>
        </p:nvSpPr>
        <p:spPr>
          <a:xfrm>
            <a:off x="4130558" y="66824"/>
            <a:ext cx="3793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 </a:t>
            </a:r>
            <a:r>
              <a:rPr lang="th-TH" sz="2400" dirty="0">
                <a:solidFill>
                  <a:srgbClr val="C00000"/>
                </a:solidFill>
              </a:rPr>
              <a:t>แบตเตอรี่เริ่มต้นที่ </a:t>
            </a:r>
            <a:r>
              <a:rPr lang="en-US" sz="2400" dirty="0">
                <a:solidFill>
                  <a:srgbClr val="C00000"/>
                </a:solidFill>
              </a:rPr>
              <a:t>2</a:t>
            </a:r>
            <a:r>
              <a:rPr lang="th-TH" sz="24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0166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4337-6952-9CF8-697A-9DBCC597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B597-D58F-AAE3-3666-AF970F48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A55C9-0C44-7040-F819-63F7027E1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AA7493-A8A6-C71B-71B2-923C1AEE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5055"/>
            <a:ext cx="12192000" cy="58278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BB0F23-7111-F641-4E1A-5C9CE3A54E73}"/>
              </a:ext>
            </a:extLst>
          </p:cNvPr>
          <p:cNvSpPr txBox="1"/>
          <p:nvPr/>
        </p:nvSpPr>
        <p:spPr>
          <a:xfrm>
            <a:off x="4130558" y="66824"/>
            <a:ext cx="3732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SoC </a:t>
            </a:r>
            <a:r>
              <a:rPr lang="th-TH" sz="2400" dirty="0">
                <a:solidFill>
                  <a:srgbClr val="C00000"/>
                </a:solidFill>
              </a:rPr>
              <a:t>แบตเตอรี่เริ่มต้นที่ 0</a:t>
            </a:r>
            <a:r>
              <a:rPr lang="en-US" sz="2400" dirty="0">
                <a:solidFill>
                  <a:srgbClr val="C00000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45189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C7A2-F07C-792F-E6B9-76099D33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/>
              <a:t>บทสรุป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3B0AF-D047-560C-D00A-8F968597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</a:t>
            </a:r>
            <a:r>
              <a:rPr lang="th-TH" dirty="0"/>
              <a:t>สามารถเพิ่มประสิทธิภาพการทำงานของ </a:t>
            </a:r>
            <a:r>
              <a:rPr lang="en-US" dirty="0"/>
              <a:t>BESS </a:t>
            </a:r>
            <a:r>
              <a:rPr lang="th-TH" dirty="0"/>
              <a:t>เพื่อประหยัดค่าใช้จ่าย และรักษาสเถียรภาพของระบบไฟฟ้า</a:t>
            </a:r>
          </a:p>
          <a:p>
            <a:r>
              <a:rPr lang="th-TH" dirty="0"/>
              <a:t>องค์ประกอบสำคัญ: ตาราง </a:t>
            </a:r>
            <a:r>
              <a:rPr lang="en-US" dirty="0"/>
              <a:t>Q, </a:t>
            </a:r>
            <a:r>
              <a:rPr lang="th-TH" dirty="0"/>
              <a:t>ระบบรางวัล และวงจรการฝึกฝน</a:t>
            </a:r>
          </a:p>
          <a:p>
            <a:r>
              <a:rPr lang="th-TH" dirty="0"/>
              <a:t>หลังจากการฝึกฝน </a:t>
            </a:r>
            <a:r>
              <a:rPr lang="en-US" dirty="0"/>
              <a:t>BESS </a:t>
            </a:r>
            <a:r>
              <a:rPr lang="th-TH" dirty="0"/>
              <a:t>สามารถทำงานได้โดยอัตโนมัติ โดยอิงตามนโยบายที่ได้เรียนรู้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3360B-A732-AE84-76DE-C45B7259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06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E2A3-BCD4-CB88-FEF8-5764B5C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BESS_Q_learning_PeakShv_4June25.ipynb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D6F7-5B2E-28FC-68AF-8DCCF2CA3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EB255-0FC7-4F68-421A-F8542456A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E173F-3621-8AD5-0DC8-5C9503CED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55" y="1248043"/>
            <a:ext cx="5627470" cy="41144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F751C9-E213-C9BA-1CBA-B03242D45F93}"/>
              </a:ext>
            </a:extLst>
          </p:cNvPr>
          <p:cNvSpPr txBox="1"/>
          <p:nvPr/>
        </p:nvSpPr>
        <p:spPr>
          <a:xfrm>
            <a:off x="2999301" y="5615582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https://github.com/DrHammerhead/SoC-estimation/blob/486bd3566e998cb2a33e49f06e9f11396f9c0919/BESS_Q_learning_PeakShv_4June25.ipynb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3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FD5E-7662-9DA6-D54D-37D4FE06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สรุปเรื่องราวด้วย </a:t>
            </a:r>
            <a:r>
              <a:rPr lang="en-US" dirty="0"/>
              <a:t>AI Podcast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2379-BB31-F925-6FB1-91E7D9B04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6A983-5D9F-849E-B0FE-D8F27589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90BF32AF-D924-F526-2FB7-0527041F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451" y="1632422"/>
            <a:ext cx="5837097" cy="3841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5843E6-B19C-DC7B-5710-6D919FF1AC0C}"/>
              </a:ext>
            </a:extLst>
          </p:cNvPr>
          <p:cNvSpPr txBox="1"/>
          <p:nvPr/>
        </p:nvSpPr>
        <p:spPr>
          <a:xfrm>
            <a:off x="3227328" y="5653249"/>
            <a:ext cx="6094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https://drive.google.com/file/d/1NoCDJck4oxsVhg4JkQUB_-dSteizWuR1/view?usp=sharing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0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7100-FAAB-0E91-14CB-FB0ED059C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📈</a:t>
            </a:r>
            <a:r>
              <a:rPr lang="th-TH" b="1" dirty="0"/>
              <a:t>ทำไมต้อง </a:t>
            </a:r>
            <a:r>
              <a:rPr lang="en-US" b="1" dirty="0"/>
              <a:t>BESS </a:t>
            </a:r>
            <a:r>
              <a:rPr lang="th-TH" b="1" dirty="0"/>
              <a:t>และ </a:t>
            </a:r>
            <a:r>
              <a:rPr lang="en-US" b="1" dirty="0"/>
              <a:t>Reinforcement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F3C3A-B99D-4C19-DEDC-2B597028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ts val="3700"/>
              </a:lnSpc>
            </a:pPr>
            <a:r>
              <a:rPr lang="en-US" dirty="0"/>
              <a:t>🧩 </a:t>
            </a:r>
            <a:r>
              <a:rPr lang="th-TH" b="1" dirty="0"/>
              <a:t>ปัญหา:</a:t>
            </a:r>
            <a:r>
              <a:rPr lang="th-TH" dirty="0"/>
              <a:t> การจัดการ </a:t>
            </a:r>
            <a:r>
              <a:rPr lang="en-US" dirty="0"/>
              <a:t>BESS </a:t>
            </a:r>
            <a:r>
              <a:rPr lang="th-TH" dirty="0"/>
              <a:t>ซับซ้อนเกินกว่ามนุษย์จะทำได้ดี เพราะต้องประมวลผลข้อมูลมหาศาลและหลากหลายแบบเรียลไทม์ จากหลายปัจจัย เช่น ราคาไฟผันแปร, โหลด, สถานะประจุ (</a:t>
            </a:r>
            <a:r>
              <a:rPr lang="en-US" dirty="0"/>
              <a:t>SOC</a:t>
            </a:r>
            <a:r>
              <a:rPr lang="th-TH" dirty="0"/>
              <a:t>)</a:t>
            </a:r>
            <a:r>
              <a:rPr lang="en-US" dirty="0"/>
              <a:t>, </a:t>
            </a:r>
            <a:r>
              <a:rPr lang="th-TH" dirty="0"/>
              <a:t>การเสื่อมของแบตเตอรี่ เพื่อหาจุดเหมาะสมที่สุดจากหลากหลายเป้าหมาย เช่น การลดค่าไฟ, การลดพีค, และ การยืดอายุแบตเตอรี่</a:t>
            </a:r>
          </a:p>
          <a:p>
            <a:pPr>
              <a:lnSpc>
                <a:spcPts val="3700"/>
              </a:lnSpc>
            </a:pPr>
            <a:r>
              <a:rPr lang="en-US" dirty="0"/>
              <a:t>🧭 </a:t>
            </a:r>
            <a:r>
              <a:rPr lang="th-TH" b="1" dirty="0"/>
              <a:t>ทางออก:</a:t>
            </a:r>
            <a:r>
              <a:rPr lang="th-TH" dirty="0"/>
              <a:t> การเรียนรู้แบบเสริมกำลัง (</a:t>
            </a:r>
            <a:r>
              <a:rPr lang="en-US" dirty="0"/>
              <a:t>Reinforcement Learning: RL) </a:t>
            </a:r>
            <a:r>
              <a:rPr lang="th-TH" dirty="0"/>
              <a:t>สามารถช่วยเพิ่มประสิทธิภาพการทำงานของ </a:t>
            </a:r>
            <a:r>
              <a:rPr lang="en-US" dirty="0"/>
              <a:t>BESS </a:t>
            </a:r>
            <a:r>
              <a:rPr lang="th-TH" dirty="0"/>
              <a:t>เพื่อประหยัดค่าใช้จ่าย และรักษาเสถียรภาพของระบบไฟฟ้า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F2491-B184-A6D6-6C79-586493CB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5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66D66-538E-72D8-A1A6-CF6F23253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⚙️</a:t>
            </a:r>
            <a:r>
              <a:rPr lang="th-TH" b="1" dirty="0"/>
              <a:t>การตั้งค่า/โครงร่างหลัก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22F7-AC6B-D412-529D-27C6EFCF9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เวลาจำลอง:</a:t>
            </a:r>
            <a:r>
              <a:rPr lang="th-TH" dirty="0"/>
              <a:t> 24 ชั่วโมง (ตัดสินใจทุกชั่วโมง)</a:t>
            </a:r>
          </a:p>
          <a:p>
            <a:r>
              <a:rPr lang="th-TH" b="1" dirty="0"/>
              <a:t>สถานะการชาร์จแบตเตอรี่ (</a:t>
            </a:r>
            <a:r>
              <a:rPr lang="en-US" b="1" dirty="0"/>
              <a:t>State of Charge: SoC):</a:t>
            </a:r>
            <a:r>
              <a:rPr lang="en-US" dirty="0"/>
              <a:t> </a:t>
            </a:r>
            <a:r>
              <a:rPr lang="th-TH" dirty="0"/>
              <a:t>แบ่งเป็น 6 ระดับ (0%, 20%, 40%, 60%, 80%, 100%)</a:t>
            </a:r>
          </a:p>
          <a:p>
            <a:r>
              <a:rPr lang="th-TH" b="1" dirty="0"/>
              <a:t>การกระทำ:</a:t>
            </a:r>
            <a:endParaRPr lang="th-TH" dirty="0"/>
          </a:p>
          <a:p>
            <a:pPr lvl="1"/>
            <a:r>
              <a:rPr lang="th-TH" dirty="0"/>
              <a:t>ชาร์จ (</a:t>
            </a:r>
            <a:r>
              <a:rPr lang="en-US" dirty="0"/>
              <a:t>Charge)</a:t>
            </a:r>
          </a:p>
          <a:p>
            <a:pPr lvl="1"/>
            <a:r>
              <a:rPr lang="th-TH" dirty="0"/>
              <a:t>ดิสชาร์จ (</a:t>
            </a:r>
            <a:r>
              <a:rPr lang="en-US" dirty="0"/>
              <a:t>Discharge)</a:t>
            </a:r>
          </a:p>
          <a:p>
            <a:pPr lvl="1"/>
            <a:r>
              <a:rPr lang="th-TH" dirty="0"/>
              <a:t>ไม่ทำอะไร (</a:t>
            </a:r>
            <a:r>
              <a:rPr lang="en-US" dirty="0"/>
              <a:t>Do Nothing)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6D335-08B4-1897-D496-71982E26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9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0F05-2932-3022-3C36-E562DE9B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📝</a:t>
            </a:r>
            <a:r>
              <a:rPr lang="en-US" b="1" dirty="0"/>
              <a:t>Data Inputs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30270-1DAA-DFD3-359A-A4D0ADC2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ราคาไฟฟ้าตามช่วงเวลา (</a:t>
            </a:r>
            <a:r>
              <a:rPr lang="en-US" b="1" dirty="0"/>
              <a:t>Time-of-Use: TOU):</a:t>
            </a:r>
            <a:r>
              <a:rPr lang="en-US" dirty="0"/>
              <a:t> </a:t>
            </a:r>
            <a:r>
              <a:rPr lang="th-TH" dirty="0"/>
              <a:t>ราคาไฟฟ้าเปลี่ยนแปลงตามแต่ละชั่วโมง</a:t>
            </a:r>
          </a:p>
          <a:p>
            <a:r>
              <a:rPr lang="th-TH" b="1" dirty="0"/>
              <a:t>โปรไฟล์โหลด:</a:t>
            </a:r>
            <a:r>
              <a:rPr lang="th-TH" dirty="0"/>
              <a:t> ความต้องการไฟฟ้าของผู้ใช้ในแต่ละชั่วโมง</a:t>
            </a:r>
          </a:p>
          <a:p>
            <a:r>
              <a:rPr lang="th-TH" b="1" dirty="0"/>
              <a:t>เกณฑ์ภาระโหลดสูง (</a:t>
            </a:r>
            <a:r>
              <a:rPr lang="en-US" b="1" dirty="0"/>
              <a:t>High Load Threshold):</a:t>
            </a:r>
            <a:r>
              <a:rPr lang="en-US" dirty="0"/>
              <a:t> </a:t>
            </a:r>
            <a:r>
              <a:rPr lang="th-TH" dirty="0"/>
              <a:t>ขีดจำกัดสูงสุดของโหลดไฟฟ้าที่ดึงจากระบบไฟฟ้า (เช่น 6 </a:t>
            </a:r>
            <a:r>
              <a:rPr lang="en-US" dirty="0"/>
              <a:t>kW)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A8E79-55BB-C7F4-54D2-0F87867A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8DD6-8810-D24E-6DB5-46D4F44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🌱 RL </a:t>
            </a:r>
            <a:r>
              <a:rPr lang="th-TH" b="1" dirty="0"/>
              <a:t>ทำงานอย่างไร: รางวัลและบทลงโทษ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675E6-5154-A5C8-0D6F-75623F0F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เป้าหมาย:</a:t>
            </a:r>
            <a:r>
              <a:rPr lang="th-TH" dirty="0"/>
              <a:t> ฝึกฝนระบบให้ได้รับรางวัลสูงสุด</a:t>
            </a:r>
          </a:p>
          <a:p>
            <a:r>
              <a:rPr lang="en-US" b="1" dirty="0"/>
              <a:t>✅ </a:t>
            </a:r>
            <a:r>
              <a:rPr lang="th-TH" b="1" dirty="0"/>
              <a:t>รางวัล:</a:t>
            </a:r>
            <a:endParaRPr lang="th-TH" dirty="0"/>
          </a:p>
          <a:p>
            <a:pPr lvl="1"/>
            <a:r>
              <a:rPr lang="th-TH" dirty="0"/>
              <a:t>ดิสชาร์จในช่วงราคาไฟฟ้าสูง</a:t>
            </a:r>
          </a:p>
          <a:p>
            <a:pPr lvl="1"/>
            <a:r>
              <a:rPr lang="th-TH" dirty="0"/>
              <a:t>ดิสชาร์จในช่วงที่มีภาระโหลดสูง</a:t>
            </a:r>
          </a:p>
          <a:p>
            <a:pPr lvl="1"/>
            <a:r>
              <a:rPr lang="th-TH" dirty="0"/>
              <a:t>ชาร์จในช่วงราคาไฟฟ้าต่ำ</a:t>
            </a:r>
          </a:p>
          <a:p>
            <a:r>
              <a:rPr lang="en-US" dirty="0"/>
              <a:t>❌ </a:t>
            </a:r>
            <a:r>
              <a:rPr lang="th-TH" b="1" dirty="0"/>
              <a:t>บทลงโทษ:</a:t>
            </a:r>
            <a:endParaRPr lang="th-TH" dirty="0"/>
          </a:p>
          <a:p>
            <a:pPr lvl="1"/>
            <a:r>
              <a:rPr lang="th-TH" dirty="0"/>
              <a:t>ชาร์จในช่วงราคาไฟฟ้าสูง</a:t>
            </a:r>
          </a:p>
          <a:p>
            <a:pPr lvl="1"/>
            <a:r>
              <a:rPr lang="th-TH" dirty="0"/>
              <a:t>ดิสชาร์จเมื่อแบตเตอรี่หมด</a:t>
            </a:r>
          </a:p>
          <a:p>
            <a:pPr lvl="1"/>
            <a:r>
              <a:rPr lang="th-TH" dirty="0"/>
              <a:t>ภาระโหลดจากระบบไฟฟ้าเกินเกณฑ์ที่กำหนด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460DE-0718-B7B5-5136-2B9996D2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83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F0D4C-6155-CB46-4922-E2CFD4BF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🧠 </a:t>
            </a:r>
            <a:r>
              <a:rPr lang="en-US" b="1" dirty="0"/>
              <a:t>The Q-Table: The Brain of the System (</a:t>
            </a:r>
            <a:r>
              <a:rPr lang="th-TH" b="1" dirty="0"/>
              <a:t>ตาราง </a:t>
            </a:r>
            <a:r>
              <a:rPr lang="en-US" b="1" dirty="0"/>
              <a:t>Q: </a:t>
            </a:r>
            <a:r>
              <a:rPr lang="th-TH" b="1" dirty="0"/>
              <a:t>สมองของระบบ)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F062-B79B-71C3-0D09-2FAA5CE8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Q-Table </a:t>
            </a:r>
            <a:r>
              <a:rPr lang="th-TH" b="1" dirty="0"/>
              <a:t>คืออะไร:</a:t>
            </a:r>
            <a:r>
              <a:rPr lang="th-TH" dirty="0"/>
              <a:t> </a:t>
            </a:r>
            <a:r>
              <a:rPr lang="en-US" dirty="0"/>
              <a:t> </a:t>
            </a:r>
            <a:r>
              <a:rPr lang="th-TH" dirty="0"/>
              <a:t>คือตารางที่เก็บ "ค่า" ของแต่ละการกระทำในแต่ละสถานะ</a:t>
            </a:r>
          </a:p>
          <a:p>
            <a:pPr lvl="1"/>
            <a:r>
              <a:rPr lang="th-TH" dirty="0"/>
              <a:t>สถานะ: (ชั่วโมง, ระดับ </a:t>
            </a:r>
            <a:r>
              <a:rPr lang="en-US" dirty="0"/>
              <a:t>SoC </a:t>
            </a:r>
            <a:r>
              <a:rPr lang="th-TH" dirty="0"/>
              <a:t>ของแบตเตอรี่)</a:t>
            </a:r>
          </a:p>
          <a:p>
            <a:pPr lvl="1"/>
            <a:r>
              <a:rPr lang="th-TH" dirty="0"/>
              <a:t>การกระทำ: (ชาร์จ, ดิสชาร์จ, ไม่ทำอะไร)</a:t>
            </a:r>
          </a:p>
          <a:p>
            <a:r>
              <a:rPr lang="th-TH" b="1" dirty="0"/>
              <a:t>วัตถุประสงค์:</a:t>
            </a:r>
            <a:r>
              <a:rPr lang="th-TH" dirty="0"/>
              <a:t> ช่วยให้ระบบเลือกการกระทำที่คาดว่าจะได้รับรางวัลสูงสุด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0852B-FD32-E4AC-0E25-4995A958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0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018F-A3A0-BCF5-4304-6B72CCB8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🔄 </a:t>
            </a:r>
            <a:r>
              <a:rPr lang="th-TH" b="1" dirty="0"/>
              <a:t>วงจรการฝึก: ระบบเรียนรู้อย่างไร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D63A8-0DCA-0B7F-5BF2-AB3CB26D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h-TH" b="1" dirty="0"/>
              <a:t>เริ่มต้น:</a:t>
            </a:r>
            <a:r>
              <a:rPr lang="th-TH" dirty="0"/>
              <a:t> เริ่มต้นด้วยสถานะแบตเตอรี่แบบสุ่ม</a:t>
            </a:r>
          </a:p>
          <a:p>
            <a:pPr marL="514350" indent="-514350">
              <a:buFont typeface="+mj-lt"/>
              <a:buAutoNum type="arabicPeriod"/>
            </a:pPr>
            <a:r>
              <a:rPr lang="th-TH" b="1" dirty="0"/>
              <a:t>เลือกการกระทำ:</a:t>
            </a:r>
            <a:r>
              <a:rPr lang="th-TH" dirty="0"/>
              <a:t> เลือกการกระทำโดยอ้างอิงจากตาราง </a:t>
            </a:r>
            <a:r>
              <a:rPr lang="en-US" dirty="0"/>
              <a:t>Q (</a:t>
            </a:r>
            <a:r>
              <a:rPr lang="th-TH" dirty="0"/>
              <a:t>และสำรวจความเป็นไปได้ใหม่ๆ)</a:t>
            </a:r>
          </a:p>
          <a:p>
            <a:pPr marL="514350" indent="-514350">
              <a:buFont typeface="+mj-lt"/>
              <a:buAutoNum type="arabicPeriod"/>
            </a:pPr>
            <a:r>
              <a:rPr lang="th-TH" b="1" dirty="0"/>
              <a:t>คำนวณรางวัล:</a:t>
            </a:r>
            <a:r>
              <a:rPr lang="th-TH" dirty="0"/>
              <a:t> กำหนดรางวัล (หรือบทลงโทษ) สำหรับการกระทำนั้น</a:t>
            </a:r>
          </a:p>
          <a:p>
            <a:pPr marL="514350" indent="-514350">
              <a:buFont typeface="+mj-lt"/>
              <a:buAutoNum type="arabicPeriod"/>
            </a:pPr>
            <a:r>
              <a:rPr lang="th-TH" b="1" dirty="0"/>
              <a:t>ปรับปรุงตาราง </a:t>
            </a:r>
            <a:r>
              <a:rPr lang="en-US" b="1" dirty="0"/>
              <a:t>Q:</a:t>
            </a:r>
            <a:r>
              <a:rPr lang="en-US" dirty="0"/>
              <a:t> </a:t>
            </a:r>
            <a:r>
              <a:rPr lang="th-TH" dirty="0"/>
              <a:t>ปรับปรุงตาราง </a:t>
            </a:r>
            <a:r>
              <a:rPr lang="en-US" dirty="0"/>
              <a:t>Q </a:t>
            </a:r>
            <a:r>
              <a:rPr lang="th-TH" dirty="0"/>
              <a:t>โดยอ้างอิงจากรางวัลที่ได้รับ</a:t>
            </a:r>
          </a:p>
          <a:p>
            <a:pPr marL="514350" indent="-514350">
              <a:buFont typeface="+mj-lt"/>
              <a:buAutoNum type="arabicPeriod"/>
            </a:pPr>
            <a:r>
              <a:rPr lang="th-TH" b="1" dirty="0"/>
              <a:t>ทำซ้ำ:</a:t>
            </a:r>
            <a:r>
              <a:rPr lang="th-TH" dirty="0"/>
              <a:t> ทำกระบวนการนี้ซ้ำหลายๆ "รอบ" (วัน)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7F84C-6699-64A6-EA3E-E46CBC7B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042F-6925-8EDE-710B-9EE7EEBF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🚦 </a:t>
            </a:r>
            <a:r>
              <a:rPr lang="th-TH" b="1" dirty="0"/>
              <a:t>การสร้างนโยบาย: การตัดสินใจ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B0EB-600F-3C06-37C1-47A74E3E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b="1" dirty="0"/>
              <a:t>นโยบาย:</a:t>
            </a:r>
            <a:r>
              <a:rPr lang="th-TH" dirty="0"/>
              <a:t> ชุดของกฎที่กำหนดการกระทำที่ดีที่สุดสำหรับแต่ละสถานะที่เป็นไปได้ (ชั่วโมงและระดับ </a:t>
            </a:r>
            <a:r>
              <a:rPr lang="en-US" dirty="0"/>
              <a:t>SoC)</a:t>
            </a:r>
          </a:p>
          <a:p>
            <a:r>
              <a:rPr lang="th-TH" b="1" dirty="0"/>
              <a:t>สร้างอย่างไร:</a:t>
            </a:r>
            <a:r>
              <a:rPr lang="th-TH" dirty="0"/>
              <a:t> โดยการวิเคราะห์ตาราง </a:t>
            </a:r>
            <a:r>
              <a:rPr lang="en-US" dirty="0"/>
              <a:t>Q </a:t>
            </a:r>
            <a:r>
              <a:rPr lang="th-TH" dirty="0"/>
              <a:t>หลังจากฝึกฝน และเลือกการกระทำที่มีค่า </a:t>
            </a:r>
            <a:r>
              <a:rPr lang="en-US" dirty="0"/>
              <a:t>Q </a:t>
            </a:r>
            <a:r>
              <a:rPr lang="th-TH" dirty="0"/>
              <a:t>สูงสุดสำหรับแต่ละสถานะ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8C6FB-61EE-34C4-A7CF-9F78D0DF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CF54-80D7-41F3-B633-0CBA28EB51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4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i Jamjuree">
      <a:majorFont>
        <a:latin typeface="Bai Jamjuree"/>
        <a:ea typeface=""/>
        <a:cs typeface="Bai Jamjuree"/>
      </a:majorFont>
      <a:minorFont>
        <a:latin typeface="Bai Jamjuree"/>
        <a:ea typeface=""/>
        <a:cs typeface="Bai Jamjure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9863</TotalTime>
  <Words>891</Words>
  <Application>Microsoft Office PowerPoint</Application>
  <PresentationFormat>Widescreen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Bai Jamjuree</vt:lpstr>
      <vt:lpstr>Calibri</vt:lpstr>
      <vt:lpstr>Inter</vt:lpstr>
      <vt:lpstr>Office Theme</vt:lpstr>
      <vt:lpstr>การเรียนรู้แบบเสริมกำลังสำหรับระบบกักเก็บพลังงานด้วยแบตเตอรี่ Reinforcement Learning for BESS </vt:lpstr>
      <vt:lpstr>🎯 วัตถุประสงค์</vt:lpstr>
      <vt:lpstr>📈ทำไมต้อง BESS และ Reinforcement Learning?</vt:lpstr>
      <vt:lpstr>⚙️การตั้งค่า/โครงร่างหลัก</vt:lpstr>
      <vt:lpstr>📝Data Inputs</vt:lpstr>
      <vt:lpstr>🌱 RL ทำงานอย่างไร: รางวัลและบทลงโทษ</vt:lpstr>
      <vt:lpstr>🧠 The Q-Table: The Brain of the System (ตาราง Q: สมองของระบบ)</vt:lpstr>
      <vt:lpstr>🔄 วงจรการฝึก: ระบบเรียนรู้อย่างไร</vt:lpstr>
      <vt:lpstr>🚦 การสร้างนโยบาย: การตัดสินใจ</vt:lpstr>
      <vt:lpstr>การจำลองและแสดงผล</vt:lpstr>
      <vt:lpstr> Key Parameters(พารามิเตอร์หลัก)</vt:lpstr>
      <vt:lpstr>กราฟค่าไฟฟ้า (TOU) โหลดโปรไฟล์ และ ค่าพีคเทรชโฮลด์</vt:lpstr>
      <vt:lpstr>PowerPoint Presentation</vt:lpstr>
      <vt:lpstr>PowerPoint Presentation</vt:lpstr>
      <vt:lpstr>ฮีทแมป (Heat Map)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บทสรุป</vt:lpstr>
      <vt:lpstr>BESS_Q_learning_PeakShv_4June25.ipynb</vt:lpstr>
      <vt:lpstr>สรุปเรื่องราวด้วย AI Podcast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131</cp:revision>
  <dcterms:created xsi:type="dcterms:W3CDTF">2025-04-21T04:15:17Z</dcterms:created>
  <dcterms:modified xsi:type="dcterms:W3CDTF">2025-06-11T09:19:33Z</dcterms:modified>
</cp:coreProperties>
</file>