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7" r:id="rId6"/>
    <p:sldId id="261" r:id="rId7"/>
    <p:sldId id="263" r:id="rId8"/>
    <p:sldId id="262" r:id="rId9"/>
    <p:sldId id="260" r:id="rId10"/>
    <p:sldId id="259" r:id="rId11"/>
    <p:sldId id="264" r:id="rId12"/>
    <p:sldId id="265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825625"/>
            <a:ext cx="9866967" cy="4351338"/>
          </a:xfrm>
        </p:spPr>
      </p:pic>
    </p:spTree>
    <p:extLst>
      <p:ext uri="{BB962C8B-B14F-4D97-AF65-F5344CB8AC3E}">
        <p14:creationId xmlns:p14="http://schemas.microsoft.com/office/powerpoint/2010/main" val="309864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1461-34D0-B051-4F30-155A4644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Model-Based Estimation (Kalman Filters)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4554-8AF5-05A2-13CE-B8EB0C87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Model the battery using electrical equivalents (resistors, capacitors) and apply estimation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 Tools: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Extended Kalman Filter (EKF)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Unscented Kalman Filter (UKF)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balance between accuracy and real-time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correct for some noise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good battery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Computationally heavier than simple counting.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E91A-8DB9-8B97-C26E-5A42424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Use a Kalman Filter?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C47C-7F39-DBA2-0378-3E90F96E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is an ideal tool for SoC estimation because it addresses the above challenges effectively: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Combines Predictions and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uses </a:t>
            </a:r>
            <a:r>
              <a:rPr lang="en-US" b="1" i="0" dirty="0">
                <a:solidFill>
                  <a:srgbClr val="111827"/>
                </a:solidFill>
                <a:effectLst/>
                <a:latin typeface="system-ui"/>
              </a:rPr>
              <a:t>Coulomb counting </a:t>
            </a: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(current integration)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to predict SoC and then refines the prediction using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voltage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combination reduces reliance on either method alone, improving accuracy.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Handles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filter accounts for uncertainties in both the prediction (process noise) and measurements (measurement noise).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By weighting predictions and measurements based on their respective uncertainties, the Kalman Filter minimizes the impact of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4A0-3887-1E2A-9C42-DE04E0AF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AEA-0279-21DB-1DDE-E839E729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Recursive and Real-Time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operates recursively, updating the SoC estimate at each time step. This makes it suitable for real-time applications like BMS.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Optimal Estimation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Under the assumptions of linearity and Gaussian noise, the Kalman Filter provides 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minimum mean square error (MMSE)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estimate of the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0E8C-B476-C997-0DE0-42B7E56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3FD-3C98-D42E-11FF-8F1D1259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Extended Kalman Filter (EKF)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is a powerful extension of the standard Kalman Filter that allows it to handle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nonlinear systems.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In a nonlinear system, the state transition and measurement models are expressed as: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E023-D74E-FBEC-0D75-0B4C1F9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Problem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State Transition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state evolves according to a nonlinear function: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State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Control input (e.g., current in battery systems).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describing the system dynamics.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Process noise (assumed Gaussian with covariance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Q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8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347-7BA6-8147-49F3-8087FAA4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Measurement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measurement is related to the state through another nonlinear function: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relating the state to the measurement.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noise (assumed Gaussian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5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770A-DF9C-BEF3-D743-4688942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C2C36"/>
                </a:solidFill>
                <a:effectLst/>
              </a:rPr>
              <a:t>Step 1: Prediction</a:t>
            </a:r>
            <a:br>
              <a:rPr lang="en-US" b="1" dirty="0">
                <a:solidFill>
                  <a:srgbClr val="2C2C36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FAA3-50A3-68EE-C8AA-DFDA81DF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dirty="0">
                <a:solidFill>
                  <a:srgbClr val="111827"/>
                </a:solidFill>
                <a:effectLst/>
              </a:rPr>
              <a:t>Predict the State Estimate </a:t>
            </a:r>
            <a:r>
              <a:rPr lang="en-US" dirty="0">
                <a:effectLst/>
              </a:rPr>
              <a:t>: Use the nonlinear state transition function </a:t>
            </a:r>
            <a:r>
              <a:rPr lang="en-US" i="1" dirty="0">
                <a:effectLst/>
                <a:latin typeface="KaTeX_Math"/>
              </a:rPr>
              <a:t>f</a:t>
            </a:r>
            <a:r>
              <a:rPr lang="en-US" dirty="0">
                <a:effectLst/>
                <a:latin typeface="KaTeX_Main"/>
              </a:rPr>
              <a:t>(⋅)</a:t>
            </a:r>
            <a:r>
              <a:rPr lang="en-US" dirty="0">
                <a:effectLst/>
              </a:rPr>
              <a:t> to predict the next state: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1" dirty="0">
                <a:effectLst/>
                <a:latin typeface="KaTeX_Main"/>
              </a:rPr>
              <a:t>x</a:t>
            </a:r>
            <a:r>
              <a:rPr lang="en-US" dirty="0">
                <a:effectLst/>
                <a:latin typeface="KaTeX_Main"/>
              </a:rPr>
              <a:t>^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∣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−1​=</a:t>
            </a:r>
            <a:r>
              <a:rPr lang="en-US" i="1" dirty="0">
                <a:effectLst/>
                <a:latin typeface="KaTeX_Math"/>
              </a:rPr>
              <a:t>f</a:t>
            </a:r>
            <a:r>
              <a:rPr lang="en-US" dirty="0">
                <a:effectLst/>
                <a:latin typeface="KaTeX_Main"/>
              </a:rPr>
              <a:t>(</a:t>
            </a:r>
            <a:r>
              <a:rPr lang="en-US" b="1" dirty="0">
                <a:effectLst/>
                <a:latin typeface="KaTeX_Main"/>
              </a:rPr>
              <a:t>x</a:t>
            </a:r>
            <a:r>
              <a:rPr lang="en-US" dirty="0">
                <a:effectLst/>
                <a:latin typeface="KaTeX_Main"/>
              </a:rPr>
              <a:t>^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−1∣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−1​,</a:t>
            </a:r>
            <a:r>
              <a:rPr lang="en-US" b="1" dirty="0" err="1">
                <a:effectLst/>
                <a:latin typeface="KaTeX_Main"/>
              </a:rPr>
              <a:t>u</a:t>
            </a:r>
            <a:r>
              <a:rPr lang="en-US" i="1" dirty="0" err="1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​)</a:t>
            </a:r>
            <a:endParaRPr lang="en-US" dirty="0">
              <a:effectLst/>
            </a:endParaRPr>
          </a:p>
          <a:p>
            <a:pPr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dirty="0">
                <a:solidFill>
                  <a:srgbClr val="111827"/>
                </a:solidFill>
                <a:effectLst/>
              </a:rPr>
              <a:t>Linearize the State Transition Model </a:t>
            </a:r>
            <a:r>
              <a:rPr lang="en-US" dirty="0">
                <a:effectLst/>
              </a:rPr>
              <a:t>: Compute the Jacobian matrix </a:t>
            </a:r>
            <a:r>
              <a:rPr lang="en-US" b="1" dirty="0" err="1">
                <a:effectLst/>
                <a:latin typeface="KaTeX_Main"/>
              </a:rPr>
              <a:t>F</a:t>
            </a:r>
            <a:r>
              <a:rPr lang="en-US" i="1" dirty="0" err="1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​</a:t>
            </a:r>
            <a:r>
              <a:rPr lang="en-US" dirty="0">
                <a:effectLst/>
              </a:rPr>
              <a:t> of the state transition function </a:t>
            </a:r>
            <a:r>
              <a:rPr lang="en-US" i="1" dirty="0">
                <a:effectLst/>
                <a:latin typeface="KaTeX_Math"/>
              </a:rPr>
              <a:t>f</a:t>
            </a:r>
            <a:r>
              <a:rPr lang="en-US" dirty="0">
                <a:effectLst/>
                <a:latin typeface="KaTeX_Main"/>
              </a:rPr>
              <a:t>(⋅)</a:t>
            </a:r>
            <a:r>
              <a:rPr lang="en-US" dirty="0">
                <a:effectLst/>
              </a:rPr>
              <a:t> with respect to the state: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1" dirty="0" err="1">
                <a:effectLst/>
                <a:latin typeface="KaTeX_Main"/>
              </a:rPr>
              <a:t>F</a:t>
            </a:r>
            <a:r>
              <a:rPr lang="en-US" i="1" dirty="0" err="1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​=∂</a:t>
            </a:r>
            <a:r>
              <a:rPr lang="en-US" b="1" dirty="0" err="1">
                <a:effectLst/>
                <a:latin typeface="KaTeX_Main"/>
              </a:rPr>
              <a:t>x</a:t>
            </a:r>
            <a:r>
              <a:rPr lang="en-US" dirty="0" err="1">
                <a:effectLst/>
                <a:latin typeface="KaTeX_Main"/>
              </a:rPr>
              <a:t>∂</a:t>
            </a:r>
            <a:r>
              <a:rPr lang="en-US" i="1" dirty="0" err="1">
                <a:effectLst/>
                <a:latin typeface="KaTeX_Math"/>
              </a:rPr>
              <a:t>f</a:t>
            </a:r>
            <a:r>
              <a:rPr lang="en-US" dirty="0">
                <a:effectLst/>
                <a:latin typeface="KaTeX_Main"/>
              </a:rPr>
              <a:t>​​</a:t>
            </a:r>
            <a:r>
              <a:rPr lang="en-US" b="1" dirty="0">
                <a:effectLst/>
                <a:latin typeface="KaTeX_Main"/>
              </a:rPr>
              <a:t>x</a:t>
            </a:r>
            <a:r>
              <a:rPr lang="en-US" dirty="0">
                <a:effectLst/>
                <a:latin typeface="KaTeX_Main"/>
              </a:rPr>
              <a:t>^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−1∣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−1​,</a:t>
            </a:r>
            <a:r>
              <a:rPr lang="en-US" b="1" dirty="0" err="1">
                <a:effectLst/>
                <a:latin typeface="KaTeX_Main"/>
              </a:rPr>
              <a:t>u</a:t>
            </a:r>
            <a:r>
              <a:rPr lang="en-US" i="1" dirty="0" err="1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​​</a:t>
            </a:r>
            <a:endParaRPr lang="en-US" dirty="0">
              <a:effectLst/>
            </a:endParaRPr>
          </a:p>
          <a:p>
            <a:pPr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dirty="0">
                <a:solidFill>
                  <a:srgbClr val="111827"/>
                </a:solidFill>
                <a:effectLst/>
              </a:rPr>
              <a:t>Predict the Error Covariance </a:t>
            </a:r>
            <a:r>
              <a:rPr lang="en-US" dirty="0">
                <a:effectLst/>
              </a:rPr>
              <a:t>: Update the error covariance matrix </a:t>
            </a:r>
            <a:r>
              <a:rPr lang="en-US" b="1" dirty="0">
                <a:effectLst/>
                <a:latin typeface="KaTeX_Main"/>
              </a:rPr>
              <a:t>P</a:t>
            </a:r>
            <a:r>
              <a:rPr lang="en-US" dirty="0">
                <a:effectLst/>
              </a:rPr>
              <a:t> using the linearized model:</a:t>
            </a:r>
          </a:p>
          <a:p>
            <a:pPr>
              <a:buNone/>
            </a:pPr>
            <a:r>
              <a:rPr lang="en-US" b="1" dirty="0">
                <a:effectLst/>
                <a:latin typeface="KaTeX_Main"/>
              </a:rPr>
              <a:t>P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∣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−1​=</a:t>
            </a:r>
            <a:r>
              <a:rPr lang="en-US" b="1" dirty="0" err="1">
                <a:effectLst/>
                <a:latin typeface="KaTeX_Main"/>
              </a:rPr>
              <a:t>F</a:t>
            </a:r>
            <a:r>
              <a:rPr lang="en-US" i="1" dirty="0" err="1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​</a:t>
            </a:r>
            <a:r>
              <a:rPr lang="en-US" b="1" dirty="0">
                <a:effectLst/>
                <a:latin typeface="KaTeX_Main"/>
              </a:rPr>
              <a:t>P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−1∣</a:t>
            </a:r>
            <a:r>
              <a:rPr lang="en-US" i="1" dirty="0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−1​</a:t>
            </a:r>
            <a:r>
              <a:rPr lang="en-US" b="1" dirty="0" err="1">
                <a:effectLst/>
                <a:latin typeface="KaTeX_Main"/>
              </a:rPr>
              <a:t>F</a:t>
            </a:r>
            <a:r>
              <a:rPr lang="en-US" i="1" dirty="0" err="1">
                <a:effectLst/>
                <a:latin typeface="KaTeX_Math"/>
              </a:rPr>
              <a:t>kT</a:t>
            </a:r>
            <a:r>
              <a:rPr lang="en-US" dirty="0">
                <a:effectLst/>
                <a:latin typeface="KaTeX_Main"/>
              </a:rPr>
              <a:t>​+</a:t>
            </a:r>
            <a:r>
              <a:rPr lang="en-US" b="1" dirty="0" err="1">
                <a:effectLst/>
                <a:latin typeface="KaTeX_Main"/>
              </a:rPr>
              <a:t>Q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  <a:b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9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1AF-14A2-AE7A-9D29-11D7E9E6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Step 2: Update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88D8-6A54-DB4C-EDE2-364933EB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Predict the Measurement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Use the nonlinear measurement function 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h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(⋅)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 to predict the measurement: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z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^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−1​=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h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(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x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^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−1​)</a:t>
            </a:r>
            <a:endParaRPr lang="en-US" b="0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Linearize the Measurement Model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Compute the Jacobian matrix </a:t>
            </a: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H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 of the measurement function 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h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(⋅)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 with respect to the state: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H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​=∂</a:t>
            </a: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x</a:t>
            </a: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∂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h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​​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x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^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−1​​</a:t>
            </a:r>
            <a:endParaRPr lang="en-US" b="0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Compute the Kalman Gain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Calculate the Kalman gain 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K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 using the linearized measurement model: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K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​=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P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−1​</a:t>
            </a: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H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kT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​(</a:t>
            </a: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H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P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−1​</a:t>
            </a: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H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kT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​+</a:t>
            </a: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R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​)−1</a:t>
            </a:r>
            <a:endParaRPr lang="en-US" b="0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Update the State Estimate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Correct the predicted state using the innovation (difference between actual and predicted measurements):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x</a:t>
            </a: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^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​=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x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^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−1​+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K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​(</a:t>
            </a: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z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​−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z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^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−1​)</a:t>
            </a:r>
            <a:endParaRPr lang="en-US" b="0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 err="1">
                <a:solidFill>
                  <a:srgbClr val="111827"/>
                </a:solidFill>
                <a:effectLst/>
                <a:latin typeface="system-ui"/>
              </a:rPr>
              <a:t>pdate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the Error Covariance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Update the error covariance matrix: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P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​=(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I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K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H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​)</a:t>
            </a:r>
            <a:r>
              <a:rPr lang="en-US" b="1" i="0" dirty="0">
                <a:solidFill>
                  <a:srgbClr val="2C2C36"/>
                </a:solidFill>
                <a:effectLst/>
                <a:latin typeface="KaTeX_Main"/>
              </a:rPr>
              <a:t>P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−1​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B1DA-E1D4-1898-D1A2-14198864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1B0B-5962-61A1-05F8-C4C23906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State Transition Model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The state (SoC) evolves based on Coulomb counting: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SoC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​=SoC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−1​−</a:t>
            </a:r>
            <a:r>
              <a:rPr lang="en-US" b="0" i="1" dirty="0">
                <a:solidFill>
                  <a:srgbClr val="2C2C36"/>
                </a:solidFill>
                <a:effectLst/>
                <a:latin typeface="KaTeX_Math"/>
              </a:rPr>
              <a:t>CIk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Δ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is linear, so no linearization is needed here.</a:t>
            </a:r>
          </a:p>
          <a:p>
            <a:pPr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dirty="0">
                <a:solidFill>
                  <a:srgbClr val="111827"/>
                </a:solidFill>
                <a:effectLst/>
              </a:rPr>
              <a:t>Measurement Model </a:t>
            </a:r>
            <a:r>
              <a:rPr lang="en-US" dirty="0">
                <a:effectLst/>
              </a:rPr>
              <a:t>: The voltage measurement is related to SoC through the nonlinear OCV function:</a:t>
            </a:r>
          </a:p>
          <a:p>
            <a:pPr>
              <a:buNone/>
            </a:pPr>
            <a:r>
              <a:rPr lang="en-US" i="1" dirty="0" err="1">
                <a:effectLst/>
                <a:latin typeface="KaTeX_Math"/>
              </a:rPr>
              <a:t>Vk</a:t>
            </a:r>
            <a:r>
              <a:rPr lang="en-US" dirty="0">
                <a:effectLst/>
                <a:latin typeface="KaTeX_Main"/>
              </a:rPr>
              <a:t>​=OCV(</a:t>
            </a:r>
            <a:r>
              <a:rPr lang="en-US" dirty="0" err="1">
                <a:effectLst/>
                <a:latin typeface="KaTeX_Main"/>
              </a:rPr>
              <a:t>SoC</a:t>
            </a:r>
            <a:r>
              <a:rPr lang="en-US" i="1" dirty="0" err="1">
                <a:effectLst/>
                <a:latin typeface="KaTeX_Math"/>
              </a:rPr>
              <a:t>k</a:t>
            </a:r>
            <a:r>
              <a:rPr lang="en-US" dirty="0">
                <a:effectLst/>
                <a:latin typeface="KaTeX_Main"/>
              </a:rPr>
              <a:t>​)−</a:t>
            </a:r>
            <a:r>
              <a:rPr lang="en-US" i="1" dirty="0">
                <a:effectLst/>
                <a:latin typeface="KaTeX_Math"/>
              </a:rPr>
              <a:t>Ik</a:t>
            </a:r>
            <a:r>
              <a:rPr lang="en-US" dirty="0">
                <a:effectLst/>
                <a:latin typeface="KaTeX_Main"/>
              </a:rPr>
              <a:t>​</a:t>
            </a:r>
            <a:r>
              <a:rPr lang="en-US" i="1" dirty="0" err="1">
                <a:effectLst/>
                <a:latin typeface="KaTeX_Math"/>
              </a:rPr>
              <a:t>R</a:t>
            </a:r>
            <a:r>
              <a:rPr lang="en-US" dirty="0" err="1">
                <a:effectLst/>
                <a:latin typeface="KaTeX_Main"/>
              </a:rPr>
              <a:t>int</a:t>
            </a:r>
            <a:r>
              <a:rPr lang="en-US" dirty="0">
                <a:effectLst/>
                <a:latin typeface="KaTeX_Main"/>
              </a:rPr>
              <a:t>​+</a:t>
            </a:r>
            <a:r>
              <a:rPr lang="en-US" i="1" dirty="0" err="1">
                <a:effectLst/>
                <a:latin typeface="KaTeX_Math"/>
              </a:rPr>
              <a:t>v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Here: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OCV(</a:t>
            </a: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SoC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​)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 is nonlinear (e.g., quadratic or lookup table).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derivative 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∂</a:t>
            </a: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SoC∂OCV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 is used to compute the Jacobian </a:t>
            </a: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H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  <a:b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6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five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A995-9124-0C78-500A-4BC6D44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F7AF-D06F-F994-F3DF-C3B2587A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Linearization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The derivative of the OCV function is computed at each step: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1" i="0" dirty="0" err="1">
                <a:solidFill>
                  <a:srgbClr val="2C2C36"/>
                </a:solidFill>
                <a:effectLst/>
                <a:latin typeface="KaTeX_Main"/>
              </a:rPr>
              <a:t>H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​=∂</a:t>
            </a: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SoC∂</a:t>
            </a:r>
            <a:r>
              <a:rPr lang="en-US" b="0" i="1" dirty="0" err="1">
                <a:solidFill>
                  <a:srgbClr val="2C2C36"/>
                </a:solidFill>
                <a:effectLst/>
                <a:latin typeface="KaTeX_Math"/>
              </a:rPr>
              <a:t>h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​=∂</a:t>
            </a:r>
            <a:r>
              <a:rPr lang="en-US" b="0" i="0" dirty="0" err="1">
                <a:solidFill>
                  <a:srgbClr val="2C2C36"/>
                </a:solidFill>
                <a:effectLst/>
                <a:latin typeface="KaTeX_Main"/>
              </a:rPr>
              <a:t>SoC∂OCV</a:t>
            </a:r>
            <a:r>
              <a:rPr lang="en-US" b="0" i="0" dirty="0">
                <a:solidFill>
                  <a:srgbClr val="2C2C36"/>
                </a:solidFill>
                <a:effectLst/>
                <a:latin typeface="KaTeX_Main"/>
              </a:rPr>
              <a:t>​</a:t>
            </a:r>
            <a:endParaRPr lang="en-US" b="0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linearization allows the EKF to handle the nonlinear relationship between SoC and voltage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ABB-93B6-310F-4382-5E250110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Why Estimate SoC?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49E1-40DB-B43B-81AF-EC7DA2BD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State of Charge (SoC) is a critical parameter in battery management systems (BMS). It represents the remaining charge in the battery as a percentage of its total capacity. Accurate SoC estimation is essential for:</a:t>
            </a:r>
          </a:p>
          <a:p>
            <a:r>
              <a:rPr lang="en-US" dirty="0"/>
              <a:t>Ensuring safe and efficient operation of the battery.</a:t>
            </a:r>
          </a:p>
          <a:p>
            <a:r>
              <a:rPr lang="en-US" dirty="0"/>
              <a:t>Preventing overcharging or deep discharging, which can damage the battery.</a:t>
            </a:r>
          </a:p>
          <a:p>
            <a:r>
              <a:rPr lang="en-US" dirty="0"/>
              <a:t>Providing users with accurate information about battery life.</a:t>
            </a:r>
          </a:p>
          <a:p>
            <a:r>
              <a:rPr lang="en-US" dirty="0"/>
              <a:t>However, directly measuring SoC is not possible because it is an internal state of the battery. Instead, SoC must be estimated using indirect measurements like:</a:t>
            </a:r>
          </a:p>
          <a:p>
            <a:endParaRPr lang="en-US" dirty="0"/>
          </a:p>
          <a:p>
            <a:r>
              <a:rPr lang="en-US" dirty="0"/>
              <a:t>Current : Used for Coulomb counting.</a:t>
            </a:r>
          </a:p>
          <a:p>
            <a:r>
              <a:rPr lang="en-US" dirty="0"/>
              <a:t>Voltage : Related to the Open-Circuit Voltage (OCV), which depends on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/>
              <a:t>These measurements are often noisy and subject to inaccuracies, making robust estimation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12116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060D-20BE-B5E5-F193-A249BC3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SoC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B833-B7F7-24CA-34C8-F59C3BB0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Several factors make SoC estimation difficult: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Measurement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Current sensors and voltage measurements are prone to noise and errors.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For example, voltage measurements may fluctuate due to temperature, internal resistance, or transient effects.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Model Uncertainty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Battery models (e.g., OCV vs. SoC relationships) are approximations and may not perfectly represent real-world behavior.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Factors like aging, temperature, and hysteresis further complicate the model.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Drift in Coulomb Counting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Coulomb counting estimates SoC by integrating current over time. However, small errors in current measurements accumulate over time, leading to drift.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Dynamic Behavior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Batteries are dynamic systems where SoC changes continuously based on load conditions, making real-time estimation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Adaptive / Observer-based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Data-Driven / AI-based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Measurement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C7D-B7F9-F8FD-9ACE-9DC386F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4BE414-F65F-5B83-47A0-3EEC7A5C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03B15-5F4D-F731-8022-F4237720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0" y="0"/>
            <a:ext cx="10019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Coulomb Counting (Current 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3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1508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KaTeX_Main</vt:lpstr>
      <vt:lpstr>KaTeX_Math</vt:lpstr>
      <vt:lpstr>system-ui</vt:lpstr>
      <vt:lpstr>Office Theme</vt:lpstr>
      <vt:lpstr>SoC Estimation </vt:lpstr>
      <vt:lpstr>State of Charge (SoC) Estimation Methods: Overview and Comparison</vt:lpstr>
      <vt:lpstr>1. Why Estimate SoC?</vt:lpstr>
      <vt:lpstr>Challenges in SoC Estimation</vt:lpstr>
      <vt:lpstr>PowerPoint Presentation</vt:lpstr>
      <vt:lpstr>Direct Measurement Methods</vt:lpstr>
      <vt:lpstr>OCV Method</vt:lpstr>
      <vt:lpstr>PowerPoint Presentation</vt:lpstr>
      <vt:lpstr>Coulomb Counting (Current Integration)</vt:lpstr>
      <vt:lpstr>Ah Integration Method </vt:lpstr>
      <vt:lpstr>Model-Based Estimation (Kalman Filters)</vt:lpstr>
      <vt:lpstr>Why Use a Kalman Filter?</vt:lpstr>
      <vt:lpstr>PowerPoint Presentation</vt:lpstr>
      <vt:lpstr>PowerPoint Presentation</vt:lpstr>
      <vt:lpstr>Problem Setup</vt:lpstr>
      <vt:lpstr>PowerPoint Presentation</vt:lpstr>
      <vt:lpstr>Step 1: Prediction </vt:lpstr>
      <vt:lpstr>Step 2: Update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13</cp:revision>
  <dcterms:created xsi:type="dcterms:W3CDTF">2025-04-28T04:00:46Z</dcterms:created>
  <dcterms:modified xsi:type="dcterms:W3CDTF">2025-04-29T01:13:51Z</dcterms:modified>
</cp:coreProperties>
</file>