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7" r:id="rId6"/>
    <p:sldId id="261" r:id="rId7"/>
    <p:sldId id="263" r:id="rId8"/>
    <p:sldId id="262" r:id="rId9"/>
    <p:sldId id="260" r:id="rId10"/>
    <p:sldId id="259" r:id="rId11"/>
    <p:sldId id="264" r:id="rId12"/>
    <p:sldId id="265" r:id="rId13"/>
    <p:sldId id="268" r:id="rId14"/>
    <p:sldId id="270" r:id="rId15"/>
    <p:sldId id="269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649-DDF0-6AD0-4940-8735C6F2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D21-6CEE-A463-25C7-5DF22FC6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9E7-6D8D-FC97-CE84-6249C86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765B-9559-0F3B-9074-260954E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A01-E4A2-9739-0661-9AD1986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CE8-898C-7C65-04D6-F1FFE34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4DA4-618B-8EFE-572A-A2D4BA9A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E786-042B-CDE4-EB95-28F69E0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429B-B707-7662-2973-90C1440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D0-5E66-0EE8-8943-329EC31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257C-DD73-E8AA-A90D-D47F1A5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35CF-DA4F-4A5C-C359-35C0AB1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A6D-5BB5-0682-6136-0165057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9F8-6C56-FBD6-BD81-84487A4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D158-0B1F-3D6D-4FDE-41EC1E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AD14-6A4D-7E4A-63EC-ACF6965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4A86-688A-8247-27FB-3A43D1A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96F-4ED3-AFEE-E78D-C129275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0B9-AC2D-742D-5506-D60BE78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257B-8D39-2454-8A77-525A8C1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5012-774A-FCBD-32E4-E6B4216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9457-3E63-91C3-BC97-DF0F5F54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CE6-FD31-CD8C-2254-851868F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6348-C14C-3193-6B1F-7B77DC3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1717-939D-2F07-0C4E-60F3F07A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35-B17F-341F-AA01-7AA3D5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44BA-A236-E06D-E91D-4496611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A4C5-7CF5-B3BC-F905-37FE5331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3182-BE45-29DA-67E3-A7F4747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D3B5-9F43-1D61-74D5-FE6C91E4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19CF-4417-8A81-8597-7DC4CEC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220-7223-418D-3E7C-143D5FF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F1CB-EC38-DAD3-D408-71766ED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6277-8F60-331A-D570-0E3A532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1C2ED-D38D-677F-74BD-DDDF7E9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478E-20A5-EC36-1448-E36CA1EF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6E1A1-700A-04D3-F02B-ED6EEE5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C16B-9FC7-7AEB-D7F9-A956C7D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4126-18A3-6FD2-1C0F-6EA6F29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4827-D042-59C4-DB0A-8ED69A4A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8A53-2510-32FC-7973-C96D679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4EF4-0373-EEC6-72C7-433D58C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A3FF-8339-4DC1-6F56-9AB7D0F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8118-7F7A-5420-7BB6-CC0F7DD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51F6-7578-B2A4-DCAD-270C7B5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2B8B-E162-E287-5EF8-7628B9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D07C-0129-2A0B-CA57-B5080C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2EF-EB30-0AD7-1BC4-ED319781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D95F-B6D4-6502-CFA1-EC87BC9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DB72-7273-01C9-0CC0-08BC689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91E3-CAB4-BEAC-E6B9-482C61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F6B-8043-F107-BD24-05B1076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63C-E380-F28F-E1AC-255EB380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9311D-364B-9129-8CB8-564406CA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411C-F3F9-90B8-2541-93672A6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F519-2CFA-EBDD-DD6D-1990CE4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0E26-2FE4-8FF5-C452-3BAE327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1B29-55E0-E5B1-3AC2-D32BE24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B8C5-97DA-2B1B-79FE-F2099E1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075B-112F-D91C-F665-48E712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30D9-6DB5-6D6F-D886-AA095BBF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28B0-4107-3DF7-7EEE-40BF5BD6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7D5-00F9-AB83-3C2C-8743A27E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8C3B-0CCF-7D2C-72C7-18BFCB71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 Estimation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D7D6-5DBC-68A1-D135-0D05F473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Peerapol Yuvapoositanon </a:t>
            </a:r>
          </a:p>
        </p:txBody>
      </p:sp>
    </p:spTree>
    <p:extLst>
      <p:ext uri="{BB962C8B-B14F-4D97-AF65-F5344CB8AC3E}">
        <p14:creationId xmlns:p14="http://schemas.microsoft.com/office/powerpoint/2010/main" val="6450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CA-5806-C805-DF53-2C80D11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Integration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786C-9B32-5E2B-6A23-90C6953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16" y="1825625"/>
            <a:ext cx="9866967" cy="4351338"/>
          </a:xfrm>
        </p:spPr>
      </p:pic>
    </p:spTree>
    <p:extLst>
      <p:ext uri="{BB962C8B-B14F-4D97-AF65-F5344CB8AC3E}">
        <p14:creationId xmlns:p14="http://schemas.microsoft.com/office/powerpoint/2010/main" val="309864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1461-34D0-B051-4F30-155A4644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Model-Based Estimation (Kalman Filters)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4554-8AF5-05A2-13CE-B8EB0C87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Model the battery using electrical equivalents (resistors, capacitors) and apply estimation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 Tools: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Extended Kalman Filter (EKF)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Unscented Kalman Filter (UKF)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balance between accuracy and real-time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correct for some noise and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good battery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to implement.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Computationally heavier than simple counting.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E91A-8DB9-8B97-C26E-5A42424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Why Use a Kalman Filter?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C47C-7F39-DBA2-0378-3E90F96E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is an ideal tool for SoC estimation because it addresses the above challenges effectively: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Combines Predictions and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uses </a:t>
            </a:r>
            <a:r>
              <a:rPr lang="en-US" b="1" i="0" dirty="0">
                <a:solidFill>
                  <a:srgbClr val="111827"/>
                </a:solidFill>
                <a:effectLst/>
                <a:latin typeface="system-ui"/>
              </a:rPr>
              <a:t>Coulomb counting </a:t>
            </a: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(current integration)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to predict SoC and then refines the prediction using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voltage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combination reduces reliance on either method alone, improving accuracy.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Handles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filter accounts for uncertainties in both the prediction (process noise) and measurements (measurement noise).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By weighting predictions and measurements based on their respective uncertainties, the Kalman Filter minimizes the impact of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3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94A0-3887-1E2A-9C42-DE04E0AF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FAEA-0279-21DB-1DDE-E839E729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Recursive and Real-Time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operates recursively, updating the SoC estimate at each time step. This makes it suitable for real-time applications like BMS.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Optimal Estimation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Under the assumptions of linearity and Gaussian noise, the Kalman Filter provides 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minimum mean square error (MMSE)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estimate of the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8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0E8C-B476-C997-0DE0-42B7E56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B3FD-3C98-D42E-11FF-8F1D1259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Extended Kalman Filter (EKF)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is a powerful extension of the standard Kalman Filter that allows it to handle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nonlinear systems.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In a nonlinear system, the state transition and measurement models are expressed as: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5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E023-D74E-FBEC-0D75-0B4C1F9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Problem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State Transition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state evolves according to a nonlinear function: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State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Control input (e.g., current in battery systems).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describing the system dynamics.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Process noise (assumed Gaussian with covariance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Q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8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1347-7BA6-8147-49F3-8087FAA4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Measurement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measurement is related to the state through another nonlinear function: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relating the state to the measurement.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noise (assumed Gaussian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5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770A-DF9C-BEF3-D743-4688942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C2C36"/>
                </a:solidFill>
                <a:effectLst/>
              </a:rPr>
              <a:t>Step 1: Prediction</a:t>
            </a:r>
            <a:br>
              <a:rPr lang="en-US" b="1" dirty="0">
                <a:solidFill>
                  <a:srgbClr val="2C2C36"/>
                </a:solidFill>
                <a:effectLst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1FAA3-50A3-68EE-C8AA-DFDA81DFA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Predict the State Estimate </a:t>
                </a:r>
                <a:r>
                  <a:rPr lang="en-US" dirty="0">
                    <a:effectLst/>
                  </a:rPr>
                  <a:t>: Use the nonlinear state transition function </a:t>
                </a:r>
                <a:r>
                  <a:rPr lang="en-US" i="1" dirty="0">
                    <a:effectLst/>
                    <a:latin typeface="KaTeX_Math"/>
                  </a:rPr>
                  <a:t>f</a:t>
                </a:r>
                <a:r>
                  <a:rPr lang="en-US" dirty="0">
                    <a:effectLst/>
                    <a:latin typeface="KaTeX_Main"/>
                  </a:rPr>
                  <a:t>(⋅)</a:t>
                </a:r>
                <a:r>
                  <a:rPr lang="en-US" dirty="0">
                    <a:effectLst/>
                  </a:rPr>
                  <a:t> to predict the next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11182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 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​)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Linearize the State Transition Model </a:t>
                </a:r>
                <a:r>
                  <a:rPr lang="en-US" dirty="0">
                    <a:effectLst/>
                  </a:rPr>
                  <a:t>: Compute the Jacobian matrix </a:t>
                </a:r>
                <a:r>
                  <a:rPr lang="en-US" b="1" dirty="0" err="1">
                    <a:effectLst/>
                    <a:latin typeface="KaTeX_Main"/>
                  </a:rPr>
                  <a:t>F</a:t>
                </a:r>
                <a:r>
                  <a:rPr lang="en-US" i="1" dirty="0" err="1">
                    <a:effectLst/>
                    <a:latin typeface="KaTeX_Math"/>
                  </a:rPr>
                  <a:t>k</a:t>
                </a:r>
                <a:r>
                  <a:rPr lang="en-US" dirty="0">
                    <a:effectLst/>
                    <a:latin typeface="KaTeX_Main"/>
                  </a:rPr>
                  <a:t>​</a:t>
                </a:r>
                <a:r>
                  <a:rPr lang="en-US" dirty="0">
                    <a:effectLst/>
                  </a:rPr>
                  <a:t> of the state transition function </a:t>
                </a:r>
                <a:r>
                  <a:rPr lang="en-US" i="1" dirty="0">
                    <a:effectLst/>
                    <a:latin typeface="KaTeX_Math"/>
                  </a:rPr>
                  <a:t>f</a:t>
                </a:r>
                <a:r>
                  <a:rPr lang="en-US" dirty="0">
                    <a:effectLst/>
                    <a:latin typeface="KaTeX_Main"/>
                  </a:rPr>
                  <a:t>(⋅)</a:t>
                </a:r>
                <a:r>
                  <a:rPr lang="en-US" dirty="0">
                    <a:effectLst/>
                  </a:rPr>
                  <a:t> with respect to the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err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11182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−1∣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−1​</m:t>
                              </m:r>
                            </m:sub>
                          </m:s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effectLst/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 dirty="0" err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​​​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Predict the Error Covariance </a:t>
                </a:r>
                <a:r>
                  <a:rPr lang="en-US" dirty="0">
                    <a:effectLst/>
                  </a:rPr>
                  <a:t>: Update the error covariance matrix </a:t>
                </a:r>
                <a:r>
                  <a:rPr lang="en-US" b="1" dirty="0">
                    <a:effectLst/>
                    <a:latin typeface="KaTeX_Main"/>
                  </a:rPr>
                  <a:t>P</a:t>
                </a:r>
                <a:r>
                  <a:rPr lang="en-US" dirty="0">
                    <a:effectLst/>
                  </a:rPr>
                  <a:t> using the linearized model: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Sup>
                        <m:sSubSup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1FAA3-50A3-68EE-C8AA-DFDA81DFA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09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1AF-14A2-AE7A-9D29-11D7E9E6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Step 2: Update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288D8-6A54-DB4C-EDE2-364933EBD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Predict the Measurement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Use the nonlinear measurement function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h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(⋅)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to predict the measurement: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 ​)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2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Linearize the Measurement Model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Compute the Jacobian matrix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H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of the measurement function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h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(⋅)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with respect to the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11182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​​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288D8-6A54-DB4C-EDE2-364933EBD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43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6812-3BFB-F95E-C9C4-76FAB41E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DCF42-B6A7-DE08-EE1F-37791FD5C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3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Compute the Kalman Gain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Calculate the Kalman gain </a:t>
                </a:r>
                <a:r>
                  <a:rPr lang="en-US" b="1" i="0" dirty="0">
                    <a:solidFill>
                      <a:srgbClr val="2C2C36"/>
                    </a:solidFill>
                    <a:effectLst/>
                    <a:latin typeface="KaTeX_Main"/>
                  </a:rPr>
                  <a:t>K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using the linearized measurement model: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sSubSup>
                                <m:sSubSup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​+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2C2C36"/>
                  </a:solidFill>
                  <a:latin typeface="system-ui"/>
                </a:endParaRPr>
              </a:p>
              <a:p>
                <a:pPr marL="514350" indent="-51435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4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Update the State Estimate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Correct the predicted state using the innovation (difference between actual and predicted measurements):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dirty="0" smtClean="0">
                              <a:solidFill>
                                <a:srgbClr val="11182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5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Update the Error Covariance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Update the error covariance matrix: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DCF42-B6A7-DE08-EE1F-37791FD5C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7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A9A-E155-CC7B-9FF8-7517A5D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 (SoC) Estimation Methods: Overview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0B21-2505-DC8B-A5E3-8441108B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battery management systems (BMS), </a:t>
            </a:r>
            <a:r>
              <a:rPr lang="en-US" b="1" dirty="0"/>
              <a:t>State of Charge (SoC)</a:t>
            </a:r>
            <a:r>
              <a:rPr lang="en-US" dirty="0"/>
              <a:t> is like a fuel gauge for batteries — it tells how much usable energy remains.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you can't measure SoC directly</a:t>
            </a:r>
            <a:r>
              <a:rPr lang="en-US" dirty="0"/>
              <a:t>, like you can measure voltage or current. Instead, we </a:t>
            </a:r>
            <a:r>
              <a:rPr lang="en-US" b="1" dirty="0"/>
              <a:t>estimate</a:t>
            </a:r>
            <a:r>
              <a:rPr lang="en-US" dirty="0"/>
              <a:t> it.</a:t>
            </a:r>
          </a:p>
          <a:p>
            <a:r>
              <a:rPr lang="en-US" dirty="0"/>
              <a:t>There are </a:t>
            </a:r>
            <a:r>
              <a:rPr lang="en-US" b="1" dirty="0"/>
              <a:t>five major classes</a:t>
            </a:r>
            <a:r>
              <a:rPr lang="en-US" dirty="0"/>
              <a:t> of SoC estimation methods: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B1DA-E1D4-1898-D1A2-14198864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Application to Battery SoC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C1B0B-5962-61A1-05F8-C4C23906A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th-TH" b="0" i="0" dirty="0">
                    <a:solidFill>
                      <a:srgbClr val="111827"/>
                    </a:solidFill>
                    <a:effectLst/>
                    <a:latin typeface="system-ui"/>
                  </a:rPr>
                  <a:t>    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State Transition Model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state (SoC) evolves based on Coulomb counting: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r>
                        <m:rPr>
                          <m:sty m:val="p"/>
                        </m:rPr>
                        <a:rPr lang="en-US" b="0" i="0" dirty="0" err="1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err="1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marL="0" indent="0"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This is linear, so no linearization is needed here.</a:t>
                </a:r>
              </a:p>
              <a:p>
                <a:pPr marL="514350" indent="-51435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2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Measurement Model </a:t>
                </a:r>
                <a:r>
                  <a:rPr lang="en-US" dirty="0">
                    <a:effectLst/>
                  </a:rPr>
                  <a:t>: The voltage measurement is related to SoC through the nonlinear OCV function: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𝑂𝐶𝑉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​)−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𝑂𝐶𝑉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err="1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𝑆𝑜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​) 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is nonlinear (e.g., quadratic or lookup table).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derivative</a:t>
                </a:r>
                <a:r>
                  <a:rPr lang="en-US" b="0" dirty="0">
                    <a:solidFill>
                      <a:srgbClr val="2C2C36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𝑂𝐶𝑉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𝑆𝑜𝐶</m:t>
                        </m:r>
                      </m:den>
                    </m:f>
                    <m:r>
                      <a:rPr lang="en-US" b="0" i="1" dirty="0" err="1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is used to compute the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  <a:b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C1B0B-5962-61A1-05F8-C4C23906A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922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962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A995-9124-0C78-500A-4BC6D44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BF7AF-D06F-F994-F3DF-C3B2587A6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3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Linearization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derivative of the OCV function is computed at each step: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𝑆𝑜𝐶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𝑂𝐶𝑉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𝑆𝑜𝐶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This linearization allows the EKF to handle the nonlinear relationship between SoC and voltage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BF7AF-D06F-F994-F3DF-C3B2587A6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3ABB-93B6-310F-4382-5E250110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Why Estimate SoC?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49E1-40DB-B43B-81AF-EC7DA2BD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State of Charge (SoC) is a critical parameter in battery management systems (BMS). It represents the remaining charge in the battery as a percentage of its total capacity. Accurate SoC estimation is essential for:</a:t>
            </a:r>
          </a:p>
          <a:p>
            <a:r>
              <a:rPr lang="en-US" dirty="0"/>
              <a:t>Ensuring safe and efficient operation of the battery.</a:t>
            </a:r>
          </a:p>
          <a:p>
            <a:r>
              <a:rPr lang="en-US" dirty="0"/>
              <a:t>Preventing overcharging or deep discharging, which can damage the battery.</a:t>
            </a:r>
          </a:p>
          <a:p>
            <a:r>
              <a:rPr lang="en-US" dirty="0"/>
              <a:t>Providing users with accurate information about battery life.</a:t>
            </a:r>
          </a:p>
          <a:p>
            <a:r>
              <a:rPr lang="en-US" dirty="0"/>
              <a:t>However, directly measuring SoC is not possible because it is an internal state of the battery. Instead, SoC must be estimated using indirect measurements like:</a:t>
            </a:r>
          </a:p>
          <a:p>
            <a:endParaRPr lang="en-US" dirty="0"/>
          </a:p>
          <a:p>
            <a:r>
              <a:rPr lang="en-US" dirty="0"/>
              <a:t>Current : Used for Coulomb counting.</a:t>
            </a:r>
          </a:p>
          <a:p>
            <a:r>
              <a:rPr lang="en-US" dirty="0"/>
              <a:t>Voltage : Related to the Open-Circuit Voltage (OCV), which depends on </a:t>
            </a:r>
            <a:r>
              <a:rPr lang="en-US" dirty="0" err="1"/>
              <a:t>SoC.</a:t>
            </a:r>
            <a:endParaRPr lang="en-US" dirty="0"/>
          </a:p>
          <a:p>
            <a:r>
              <a:rPr lang="en-US" dirty="0"/>
              <a:t>These measurements are often noisy and subject to inaccuracies, making robust estimation challenging.</a:t>
            </a:r>
          </a:p>
        </p:txBody>
      </p:sp>
    </p:spTree>
    <p:extLst>
      <p:ext uri="{BB962C8B-B14F-4D97-AF65-F5344CB8AC3E}">
        <p14:creationId xmlns:p14="http://schemas.microsoft.com/office/powerpoint/2010/main" val="12116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060D-20BE-B5E5-F193-A249BC3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SoC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B833-B7F7-24CA-34C8-F59C3BB0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Several factors make SoC estimation difficult: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Measurement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Current sensors and voltage measurements are prone to noise and errors.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For example, voltage measurements may fluctuate due to temperature, internal resistance, or transient effects.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Model Uncertainty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Battery models (e.g., OCV vs. SoC relationships) are approximations and may not perfectly represent real-world behavior.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Factors like aging, temperature, and hysteresis further complicate the model.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Drift in Coulomb Counting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Coulomb counting estimates SoC by integrating current over time. However, small errors in current measurements accumulate over time, leading to drift.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Dynamic Behavior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Batteries are dynamic systems where SoC changes continuously based on load conditions, making real-time estimation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5212-A7ED-48C6-6B63-3B93812B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EA8E4-8F09-5441-E78E-925045875B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7741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8305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04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Main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3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Direct Measurement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Voltage-based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 Circuit Voltage (OCV)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Coulomb Counting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Current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Ampere-hour counting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8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Model-Based Estimation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Equivalent Circuit Models (ECM)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Kalman Filters (KF, EKF, UKF)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9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Adaptive / Observer-based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Online correction during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Luenberger Observer, Sliding Mode Observer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0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Data-Driven / AI-based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Neural Networks (NN), Support Vector Machines (SVM)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7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33D-3906-4E7B-B601-8F86866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Measurement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71CF-86D5-742E-9714-5AE7907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Example: Open Circuit Voltage (OCV)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SoC correlates to battery voltage when the battery is at rest (no current flowing).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complex modeling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Only accurate when the battery is at rest</a:t>
            </a:r>
            <a:r>
              <a:rPr lang="en-US" dirty="0"/>
              <a:t> for a long period (several hours sometimes).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usable during active operation (driving an EV,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424195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0AD-9FFD-7A97-1372-0560916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049587-F996-A949-B720-370A68A3E0D1}"/>
              </a:ext>
            </a:extLst>
          </p:cNvPr>
          <p:cNvCxnSpPr>
            <a:cxnSpLocks/>
          </p:cNvCxnSpPr>
          <p:nvPr/>
        </p:nvCxnSpPr>
        <p:spPr>
          <a:xfrm flipV="1">
            <a:off x="3734353" y="3083560"/>
            <a:ext cx="0" cy="27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8D7E6-71AC-B642-E02F-C499DA0A5B5F}"/>
              </a:ext>
            </a:extLst>
          </p:cNvPr>
          <p:cNvCxnSpPr>
            <a:cxnSpLocks/>
          </p:cNvCxnSpPr>
          <p:nvPr/>
        </p:nvCxnSpPr>
        <p:spPr>
          <a:xfrm>
            <a:off x="3734353" y="5810770"/>
            <a:ext cx="5130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43FEC-FAA6-2ACD-6A11-7D56C785DE7D}"/>
              </a:ext>
            </a:extLst>
          </p:cNvPr>
          <p:cNvCxnSpPr/>
          <p:nvPr/>
        </p:nvCxnSpPr>
        <p:spPr>
          <a:xfrm flipV="1">
            <a:off x="4083862" y="3429000"/>
            <a:ext cx="4001359" cy="206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8B4F45-BC7A-FDF2-5B08-DBCD27629087}"/>
              </a:ext>
            </a:extLst>
          </p:cNvPr>
          <p:cNvCxnSpPr/>
          <p:nvPr/>
        </p:nvCxnSpPr>
        <p:spPr>
          <a:xfrm>
            <a:off x="8085221" y="3429000"/>
            <a:ext cx="0" cy="248194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3E6D7-7B36-EFF0-A08B-159735AE4FA8}"/>
              </a:ext>
            </a:extLst>
          </p:cNvPr>
          <p:cNvCxnSpPr>
            <a:cxnSpLocks/>
          </p:cNvCxnSpPr>
          <p:nvPr/>
        </p:nvCxnSpPr>
        <p:spPr>
          <a:xfrm>
            <a:off x="4277513" y="5381554"/>
            <a:ext cx="0" cy="59126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EE939-981C-6FC5-B640-D3B627091CA4}"/>
              </a:ext>
            </a:extLst>
          </p:cNvPr>
          <p:cNvSpPr txBox="1"/>
          <p:nvPr/>
        </p:nvSpPr>
        <p:spPr>
          <a:xfrm>
            <a:off x="8864600" y="5788154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OCV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2FC6-9566-FD6C-138E-F1EE67B612EC}"/>
              </a:ext>
            </a:extLst>
          </p:cNvPr>
          <p:cNvSpPr txBox="1"/>
          <p:nvPr/>
        </p:nvSpPr>
        <p:spPr>
          <a:xfrm>
            <a:off x="3325846" y="267690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/>
              <p:nvPr/>
            </p:nvSpPr>
            <p:spPr>
              <a:xfrm>
                <a:off x="3946946" y="5843208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46" y="5843208"/>
                <a:ext cx="686353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/>
              <p:nvPr/>
            </p:nvSpPr>
            <p:spPr>
              <a:xfrm>
                <a:off x="7742044" y="5933559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044" y="5933559"/>
                <a:ext cx="6863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641DE7-6C54-FAA0-0A1C-FF7BDD8A203F}"/>
              </a:ext>
            </a:extLst>
          </p:cNvPr>
          <p:cNvCxnSpPr>
            <a:cxnSpLocks/>
          </p:cNvCxnSpPr>
          <p:nvPr/>
        </p:nvCxnSpPr>
        <p:spPr>
          <a:xfrm flipH="1">
            <a:off x="3687233" y="5381554"/>
            <a:ext cx="6028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/>
              <p:nvPr/>
            </p:nvSpPr>
            <p:spPr>
              <a:xfrm>
                <a:off x="2982670" y="5122225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70" y="5122225"/>
                <a:ext cx="68635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/>
              <p:nvPr/>
            </p:nvSpPr>
            <p:spPr>
              <a:xfrm>
                <a:off x="2968083" y="1450279"/>
                <a:ext cx="6096000" cy="846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83" y="1450279"/>
                <a:ext cx="6096000" cy="846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B5679B-6DEC-2B04-929B-7AA7C8E1E871}"/>
              </a:ext>
            </a:extLst>
          </p:cNvPr>
          <p:cNvCxnSpPr>
            <a:cxnSpLocks/>
          </p:cNvCxnSpPr>
          <p:nvPr/>
        </p:nvCxnSpPr>
        <p:spPr>
          <a:xfrm flipH="1">
            <a:off x="3652707" y="3444804"/>
            <a:ext cx="443251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/>
              <p:nvPr/>
            </p:nvSpPr>
            <p:spPr>
              <a:xfrm>
                <a:off x="3041668" y="3200255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8" y="3200255"/>
                <a:ext cx="6863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/>
              <p:nvPr/>
            </p:nvSpPr>
            <p:spPr>
              <a:xfrm>
                <a:off x="2855453" y="4056310"/>
                <a:ext cx="8135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53" y="4056310"/>
                <a:ext cx="81357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/>
              <p:nvPr/>
            </p:nvSpPr>
            <p:spPr>
              <a:xfrm>
                <a:off x="6016083" y="5907306"/>
                <a:ext cx="898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83" y="5907306"/>
                <a:ext cx="8989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4DAAE6-FBA9-255A-C831-6F85751EE031}"/>
              </a:ext>
            </a:extLst>
          </p:cNvPr>
          <p:cNvCxnSpPr>
            <a:cxnSpLocks/>
          </p:cNvCxnSpPr>
          <p:nvPr/>
        </p:nvCxnSpPr>
        <p:spPr>
          <a:xfrm>
            <a:off x="6465556" y="4256780"/>
            <a:ext cx="0" cy="16541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295EF-8E81-54C2-9674-27F0AA402C4B}"/>
              </a:ext>
            </a:extLst>
          </p:cNvPr>
          <p:cNvCxnSpPr>
            <a:cxnSpLocks/>
          </p:cNvCxnSpPr>
          <p:nvPr/>
        </p:nvCxnSpPr>
        <p:spPr>
          <a:xfrm flipH="1">
            <a:off x="3652706" y="4256780"/>
            <a:ext cx="2812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EC7D-B7F9-F8FD-9ACE-9DC386F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4BE414-F65F-5B83-47A0-3EEC7A5C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303B15-5F4D-F731-8022-F4237720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0" y="0"/>
            <a:ext cx="10019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3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48D2-047D-6446-5CD8-771E22E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Coulomb Counting (Current Integration)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</a:t>
                </a:r>
                <a:r>
                  <a:rPr lang="en-US" dirty="0"/>
                  <a:t> Integrate the current over time to track how much charge enters or leaves the battery.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Formula: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SoC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𝑛𝑜𝑚𝑖𝑛𝑎𝑙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Easy to implement.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Good for short periods.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Cons: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Accumulates error over time (drift).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Needs very accurate current measurement.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Sensitive to temperature and aging of the battery.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43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1397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KaTeX_Main</vt:lpstr>
      <vt:lpstr>KaTeX_Math</vt:lpstr>
      <vt:lpstr>system-ui</vt:lpstr>
      <vt:lpstr>Office Theme</vt:lpstr>
      <vt:lpstr>SoC Estimation </vt:lpstr>
      <vt:lpstr>State of Charge (SoC) Estimation Methods: Overview and Comparison</vt:lpstr>
      <vt:lpstr>1. Why Estimate SoC?</vt:lpstr>
      <vt:lpstr>Challenges in SoC Estimation</vt:lpstr>
      <vt:lpstr>PowerPoint Presentation</vt:lpstr>
      <vt:lpstr>Direct Measurement Methods</vt:lpstr>
      <vt:lpstr>OCV Method</vt:lpstr>
      <vt:lpstr>PowerPoint Presentation</vt:lpstr>
      <vt:lpstr>Coulomb Counting (Current Integration)</vt:lpstr>
      <vt:lpstr>Ah Integration Method </vt:lpstr>
      <vt:lpstr>Model-Based Estimation (Kalman Filters)</vt:lpstr>
      <vt:lpstr>Why Use a Kalman Filter?</vt:lpstr>
      <vt:lpstr>PowerPoint Presentation</vt:lpstr>
      <vt:lpstr>PowerPoint Presentation</vt:lpstr>
      <vt:lpstr>Problem Setup</vt:lpstr>
      <vt:lpstr>PowerPoint Presentation</vt:lpstr>
      <vt:lpstr>Step 1: Prediction </vt:lpstr>
      <vt:lpstr>Step 2: Update </vt:lpstr>
      <vt:lpstr>PowerPoint Presentation</vt:lpstr>
      <vt:lpstr>Application to Battery SoC Estimation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20</cp:revision>
  <dcterms:created xsi:type="dcterms:W3CDTF">2025-04-28T04:00:46Z</dcterms:created>
  <dcterms:modified xsi:type="dcterms:W3CDTF">2025-04-29T10:16:38Z</dcterms:modified>
</cp:coreProperties>
</file>