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307" r:id="rId6"/>
    <p:sldId id="257" r:id="rId7"/>
    <p:sldId id="261" r:id="rId8"/>
    <p:sldId id="263" r:id="rId9"/>
    <p:sldId id="308" r:id="rId10"/>
    <p:sldId id="260" r:id="rId11"/>
    <p:sldId id="259" r:id="rId12"/>
    <p:sldId id="264" r:id="rId13"/>
    <p:sldId id="265" r:id="rId14"/>
    <p:sldId id="268" r:id="rId15"/>
    <p:sldId id="270" r:id="rId16"/>
    <p:sldId id="269" r:id="rId17"/>
    <p:sldId id="271" r:id="rId18"/>
    <p:sldId id="272" r:id="rId19"/>
    <p:sldId id="273" r:id="rId20"/>
    <p:sldId id="276" r:id="rId21"/>
    <p:sldId id="274" r:id="rId22"/>
    <p:sldId id="275" r:id="rId23"/>
    <p:sldId id="279" r:id="rId24"/>
    <p:sldId id="278" r:id="rId25"/>
    <p:sldId id="277" r:id="rId26"/>
    <p:sldId id="281" r:id="rId27"/>
    <p:sldId id="282" r:id="rId28"/>
    <p:sldId id="280" r:id="rId29"/>
    <p:sldId id="283" r:id="rId30"/>
    <p:sldId id="305" r:id="rId31"/>
    <p:sldId id="306" r:id="rId32"/>
    <p:sldId id="284" r:id="rId33"/>
    <p:sldId id="285" r:id="rId34"/>
    <p:sldId id="286" r:id="rId35"/>
    <p:sldId id="287" r:id="rId36"/>
    <p:sldId id="288" r:id="rId37"/>
    <p:sldId id="292" r:id="rId38"/>
    <p:sldId id="290" r:id="rId39"/>
    <p:sldId id="291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SoC-estimation/blob/main/SOC_Ah_OCV_30april25.ipyn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SoC-estimation/blob/main/SoC_Kalman_30april25.ipynb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SoC-estimation/blob/main/SoC_AH_TempandOCV_30april25.ipyn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rHammerhead/SoC-estimation/blob/main/SOC_Ah_OCV_30april25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Methods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Coulomb Counting (Ah-Integration)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413114"/>
            <a:ext cx="986696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A1E42-CC5E-1843-18AB-56C86694ACCB}"/>
              </a:ext>
            </a:extLst>
          </p:cNvPr>
          <p:cNvSpPr txBox="1"/>
          <p:nvPr/>
        </p:nvSpPr>
        <p:spPr>
          <a:xfrm>
            <a:off x="1507384" y="6098261"/>
            <a:ext cx="1021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https://github.com/DrHammerhead/SoC-estimation/blob/main/SOC_Ah_OCV_30april25.ipynb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1461-34D0-B051-4F30-155A4644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3) Model-Based Estimation (Kalman Filters)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4554-8AF5-05A2-13CE-B8EB0C87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Model the battery using electrical equivalents (resistors, capacitors) and apply estimation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 Tools: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Extended Kalman Filter (EKF)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Unscented Kalman Filter (UKF)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balance between accuracy and real-time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correct for some noise and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good battery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Computationally heavier than simple counting.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E91A-8DB9-8B97-C26E-5A42424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Why Use a Kalman Filter?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C47C-7F39-DBA2-0378-3E90F96E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is an ideal tool for SoC estimation because it addresses the above challenges effectively: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Combines Predictions and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uses </a:t>
            </a:r>
            <a:r>
              <a:rPr lang="en-US" b="1" i="0" dirty="0">
                <a:solidFill>
                  <a:srgbClr val="111827"/>
                </a:solidFill>
                <a:effectLst/>
                <a:latin typeface="system-ui"/>
              </a:rPr>
              <a:t>Coulomb counting </a:t>
            </a: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(current integration)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to predict SoC and then refines the prediction using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voltage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combination reduces reliance on either method alone, improving accuracy.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Handles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filter accounts for uncertainties in both the prediction (process noise) and measurements (measurement noise).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By weighting predictions and measurements based on their respective uncertainties, the Kalman Filter minimizes the impact of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3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4A0-3887-1E2A-9C42-DE04E0AF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FAEA-0279-21DB-1DDE-E839E729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Recursive and Real-Time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operates recursively, updating the SoC estimate at each time step. This makes it suitable for real-time applications like BMS.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Optimal Estimation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Under the assumptions of linearity and Gaussian noise, the Kalman Filter provides 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minimum mean square error (MMSE)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estimate of the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0E8C-B476-C997-0DE0-42B7E56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B3FD-3C98-D42E-11FF-8F1D1259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Extended Kalman Filter (EKF)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is a powerful extension of the standard Kalman Filter that allows it to handle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nonlinear systems.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In a nonlinear system, the state transition and measurement models are expressed as: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5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E023-D74E-FBEC-0D75-0B4C1F9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Problem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State Transition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state evolves according to a nonlinear function: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State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Control input (e.g., current in battery systems).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describing the system dynamics.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Process noise (assumed Gaussian with covariance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Q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8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1347-7BA6-8147-49F3-8087FAA4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Measurement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measurement is related to the state through another nonlinear function: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relating the state to the measurement.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noise (assumed Gaussian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5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770A-DF9C-BEF3-D743-4688942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C2C36"/>
                </a:solidFill>
                <a:effectLst/>
              </a:rPr>
              <a:t>Step 1: Prediction</a:t>
            </a:r>
            <a:br>
              <a:rPr lang="en-US" b="1" dirty="0">
                <a:solidFill>
                  <a:srgbClr val="2C2C36"/>
                </a:solidFill>
                <a:effectLst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1FAA3-50A3-68EE-C8AA-DFDA81DFA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Predict the State Estimate </a:t>
                </a:r>
                <a:r>
                  <a:rPr lang="en-US" dirty="0">
                    <a:effectLst/>
                  </a:rPr>
                  <a:t>: Use the nonlinear state transition function </a:t>
                </a:r>
                <a:r>
                  <a:rPr lang="en-US" i="1" dirty="0">
                    <a:effectLst/>
                    <a:latin typeface="KaTeX_Math"/>
                  </a:rPr>
                  <a:t>f</a:t>
                </a:r>
                <a:r>
                  <a:rPr lang="en-US" dirty="0">
                    <a:effectLst/>
                    <a:latin typeface="KaTeX_Main"/>
                  </a:rPr>
                  <a:t>(⋅)</a:t>
                </a:r>
                <a:r>
                  <a:rPr lang="en-US" dirty="0">
                    <a:effectLst/>
                  </a:rPr>
                  <a:t> to predict the next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11182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 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Linearize the State Transition Model </a:t>
                </a:r>
                <a:r>
                  <a:rPr lang="en-US" dirty="0">
                    <a:effectLst/>
                  </a:rPr>
                  <a:t>: Compute the Jacobian matrix </a:t>
                </a:r>
                <a:r>
                  <a:rPr lang="en-US" b="1" dirty="0" err="1">
                    <a:effectLst/>
                    <a:latin typeface="KaTeX_Main"/>
                  </a:rPr>
                  <a:t>F</a:t>
                </a:r>
                <a:r>
                  <a:rPr lang="en-US" i="1" dirty="0" err="1">
                    <a:effectLst/>
                    <a:latin typeface="KaTeX_Math"/>
                  </a:rPr>
                  <a:t>k</a:t>
                </a:r>
                <a:r>
                  <a:rPr lang="en-US" dirty="0">
                    <a:effectLst/>
                    <a:latin typeface="KaTeX_Main"/>
                  </a:rPr>
                  <a:t>​</a:t>
                </a:r>
                <a:r>
                  <a:rPr lang="en-US" dirty="0">
                    <a:effectLst/>
                  </a:rPr>
                  <a:t> of the state transition function </a:t>
                </a:r>
                <a:r>
                  <a:rPr lang="en-US" i="1" dirty="0">
                    <a:effectLst/>
                    <a:latin typeface="KaTeX_Math"/>
                  </a:rPr>
                  <a:t>f</a:t>
                </a:r>
                <a:r>
                  <a:rPr lang="en-US" dirty="0">
                    <a:effectLst/>
                    <a:latin typeface="KaTeX_Main"/>
                  </a:rPr>
                  <a:t>(⋅)</a:t>
                </a:r>
                <a:r>
                  <a:rPr lang="en-US" dirty="0">
                    <a:effectLst/>
                  </a:rPr>
                  <a:t> with respect to the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err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11182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−1∣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−1​</m:t>
                              </m:r>
                            </m:sub>
                          </m:s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effectLst/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 dirty="0" err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​​​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Predict the Error Covariance </a:t>
                </a:r>
                <a:r>
                  <a:rPr lang="en-US" dirty="0">
                    <a:effectLst/>
                  </a:rPr>
                  <a:t>: Update the error covariance matrix </a:t>
                </a:r>
                <a:r>
                  <a:rPr lang="en-US" b="1" dirty="0">
                    <a:effectLst/>
                    <a:latin typeface="KaTeX_Main"/>
                  </a:rPr>
                  <a:t>P</a:t>
                </a:r>
                <a:r>
                  <a:rPr lang="en-US" dirty="0">
                    <a:effectLst/>
                  </a:rPr>
                  <a:t> using the linearized model: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1FAA3-50A3-68EE-C8AA-DFDA81DFA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09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1AF-14A2-AE7A-9D29-11D7E9E6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Step 2: Update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288D8-6A54-DB4C-EDE2-364933EBD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Predict the Measurement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Use the nonlinear measurement function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h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(⋅)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to predict the measurement: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 ​)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2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Linearize the Measurement Model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Compute the Jacobian matrix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H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of the measurement function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h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(⋅)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with respect to the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11182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​​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288D8-6A54-DB4C-EDE2-364933EBD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4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Three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6812-3BFB-F95E-C9C4-76FAB41E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DCF42-B6A7-DE08-EE1F-37791FD5C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Compute the Kalman Gain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Calculate the Kalman gain </a:t>
                </a:r>
                <a:r>
                  <a:rPr lang="en-US" b="1" i="0" dirty="0">
                    <a:solidFill>
                      <a:srgbClr val="2C2C36"/>
                    </a:solidFill>
                    <a:effectLst/>
                    <a:latin typeface="KaTeX_Main"/>
                  </a:rPr>
                  <a:t>K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using the linearized measurement model: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sSubSup>
                                <m:sSubSup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​+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2C2C36"/>
                  </a:solidFill>
                  <a:latin typeface="system-ui"/>
                </a:endParaRPr>
              </a:p>
              <a:p>
                <a:pPr marL="514350" indent="-51435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4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Update the State Estimate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Correct the predicted state using the innovation (difference between actual and predicted measurements):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dirty="0" smtClean="0">
                              <a:solidFill>
                                <a:srgbClr val="11182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5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Update the Error Covariance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Update the error covariance matrix: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DCF42-B6A7-DE08-EE1F-37791FD5C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75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B1DA-E1D4-1898-D1A2-14198864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Application to Battery SoC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C1B0B-5962-61A1-05F8-C4C23906A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th-TH" b="0" i="0" dirty="0">
                    <a:solidFill>
                      <a:srgbClr val="111827"/>
                    </a:solidFill>
                    <a:effectLst/>
                    <a:latin typeface="system-ui"/>
                  </a:rPr>
                  <a:t>    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State Transition Model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state (SoC) evolves based on Coulomb counting: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sty m:val="p"/>
                        </m:rPr>
                        <a:rPr lang="en-US" b="0" i="0" dirty="0" err="1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err="1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marL="0" indent="0"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This is linear, so no linearization is needed here.</a:t>
                </a:r>
              </a:p>
              <a:p>
                <a:pPr marL="514350" indent="-51435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2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Measurement Model </a:t>
                </a:r>
                <a:r>
                  <a:rPr lang="en-US" dirty="0">
                    <a:effectLst/>
                  </a:rPr>
                  <a:t>: The voltage measurement is related to SoC through the nonlinear OCV function: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𝑂𝐶𝑉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​)−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𝑂𝐶𝑉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𝑆𝑜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​) 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is nonlinear (e.g., quadratic or lookup table).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derivative</a:t>
                </a:r>
                <a:r>
                  <a:rPr lang="en-US" b="0" dirty="0">
                    <a:solidFill>
                      <a:srgbClr val="2C2C36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𝑂𝐶𝑉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𝑆𝑜𝐶</m:t>
                        </m:r>
                      </m:den>
                    </m:f>
                    <m:r>
                      <a:rPr lang="en-US" b="0" i="1" dirty="0" err="1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is used to compute the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  <a:b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C1B0B-5962-61A1-05F8-C4C23906A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922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96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A995-9124-0C78-500A-4BC6D44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BF7AF-D06F-F994-F3DF-C3B2587A6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Linearization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derivative of the OCV function is computed at each step: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𝑆𝑜𝐶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𝑂𝐶𝑉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𝑆𝑜𝐶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This linearization allows the EKF to handle the nonlinear relationship between SoC and voltage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BF7AF-D06F-F994-F3DF-C3B2587A6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9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767B-8428-16E7-9763-4644129A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SoC_Kalman_30april25.ipynb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AB5959-B218-D56B-699D-916E14EF9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23" y="1825625"/>
            <a:ext cx="908395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CD5EE-2E66-53FA-0608-5D1AEE0FCB1D}"/>
              </a:ext>
            </a:extLst>
          </p:cNvPr>
          <p:cNvSpPr txBox="1"/>
          <p:nvPr/>
        </p:nvSpPr>
        <p:spPr>
          <a:xfrm>
            <a:off x="1828799" y="6311900"/>
            <a:ext cx="9314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https://github.com/DrHammerhead/SoC-estimation/blob/main/SoC_Kalman_30april25.ipynb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AF40-5091-4509-02D7-61C53BC9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E59C9-3856-DE90-F700-3CF20BDDC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759" y="3648820"/>
            <a:ext cx="6144482" cy="704948"/>
          </a:xfrm>
        </p:spPr>
      </p:pic>
    </p:spTree>
    <p:extLst>
      <p:ext uri="{BB962C8B-B14F-4D97-AF65-F5344CB8AC3E}">
        <p14:creationId xmlns:p14="http://schemas.microsoft.com/office/powerpoint/2010/main" val="153300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598F-196D-DA82-3B2D-E4CA6499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9EE5E-BBB0-9DCD-3B90-06F443D7F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001" y="1825625"/>
            <a:ext cx="7683998" cy="4351338"/>
          </a:xfrm>
        </p:spPr>
      </p:pic>
    </p:spTree>
    <p:extLst>
      <p:ext uri="{BB962C8B-B14F-4D97-AF65-F5344CB8AC3E}">
        <p14:creationId xmlns:p14="http://schemas.microsoft.com/office/powerpoint/2010/main" val="300008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C792-9B7D-70E2-74CC-41A5D96B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Temperature Affects Coulomb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AD58-986D-4222-35B5-11864A80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a. Battery Capacity Is Temperature-Dependent</a:t>
            </a:r>
          </a:p>
          <a:p>
            <a:pPr>
              <a:buNone/>
            </a:pPr>
            <a:r>
              <a:rPr lang="en-US" dirty="0"/>
              <a:t>Battery capacity CCC </a:t>
            </a:r>
            <a:r>
              <a:rPr lang="en-US" b="1" dirty="0"/>
              <a:t>decreases at low temperatures</a:t>
            </a:r>
            <a:r>
              <a:rPr lang="en-US" dirty="0"/>
              <a:t> because: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Electrochemical reactions slow 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resistance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capacity becomes inaccessible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A 100Ah battery might only deliver ~80Ah at -10°C.</a:t>
            </a:r>
          </a:p>
          <a:p>
            <a:pPr>
              <a:buNone/>
            </a:pPr>
            <a:r>
              <a:rPr lang="en-US" dirty="0"/>
              <a:t>➡️ </a:t>
            </a:r>
            <a:r>
              <a:rPr lang="en-US" b="1" dirty="0"/>
              <a:t>Coulomb counting will overestimate SoC at low temps</a:t>
            </a:r>
            <a:r>
              <a:rPr lang="en-US" dirty="0"/>
              <a:t>, since it assumes a fixed 100Ah.</a:t>
            </a:r>
          </a:p>
          <a:p>
            <a:pPr>
              <a:buNone/>
            </a:pPr>
            <a:r>
              <a:rPr lang="en-US" b="1" dirty="0"/>
              <a:t>b. Current Sensor Drift</a:t>
            </a:r>
          </a:p>
          <a:p>
            <a:pPr>
              <a:buNone/>
            </a:pPr>
            <a:r>
              <a:rPr lang="en-US" dirty="0"/>
              <a:t>Shunt-based or Hall-effect current sensors can </a:t>
            </a:r>
            <a:r>
              <a:rPr lang="en-US" b="1" dirty="0"/>
              <a:t>drift with temperature</a:t>
            </a:r>
            <a:r>
              <a:rPr lang="en-US" dirty="0"/>
              <a:t>, leading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Small, systematic errors in current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accumulate into significant SoC errors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3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5F80-1865-53A0-4343-9EA32047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18F4-D6BC-A227-6821-B6011CD4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➡️ </a:t>
            </a:r>
            <a:r>
              <a:rPr lang="en-US" b="1" dirty="0"/>
              <a:t>Thermal compensation</a:t>
            </a:r>
            <a:r>
              <a:rPr lang="en-US" dirty="0"/>
              <a:t> is often needed in sensor electronics.</a:t>
            </a:r>
          </a:p>
          <a:p>
            <a:pPr>
              <a:buNone/>
            </a:pPr>
            <a:r>
              <a:rPr lang="en-US" b="1" dirty="0"/>
              <a:t>c. Self-Discharge and Parasitic Losses</a:t>
            </a:r>
          </a:p>
          <a:p>
            <a:pPr>
              <a:buNone/>
            </a:pPr>
            <a:r>
              <a:rPr lang="en-US" dirty="0"/>
              <a:t>These increase with temperature: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Coulomb counting doesn't track self-discharge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temperatures make this worse</a:t>
            </a:r>
          </a:p>
          <a:p>
            <a:pPr>
              <a:buNone/>
            </a:pPr>
            <a:r>
              <a:rPr lang="en-US" dirty="0"/>
              <a:t>➡️ Coulomb counting </a:t>
            </a:r>
            <a:r>
              <a:rPr lang="en-US" b="1" dirty="0"/>
              <a:t>underestimates</a:t>
            </a:r>
            <a:r>
              <a:rPr lang="en-US" dirty="0"/>
              <a:t> SoC at high temps if not corrected.</a:t>
            </a:r>
          </a:p>
          <a:p>
            <a:pPr>
              <a:buNone/>
            </a:pPr>
            <a:r>
              <a:rPr lang="en-US" b="1" dirty="0"/>
              <a:t>d. Internal Resistance &amp; </a:t>
            </a:r>
            <a:r>
              <a:rPr lang="en-US" b="1" dirty="0" err="1"/>
              <a:t>Peukert</a:t>
            </a:r>
            <a:r>
              <a:rPr lang="en-US" b="1" dirty="0"/>
              <a:t> Effect</a:t>
            </a:r>
          </a:p>
          <a:p>
            <a:pPr>
              <a:buNone/>
            </a:pPr>
            <a:r>
              <a:rPr lang="en-US" dirty="0"/>
              <a:t>Though less significant for simple Coulomb counting: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Resistance increases at low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internal resistance causes greater power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33DE-6E23-88B9-0E4D-9D59CB77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Effects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1E0223-8C11-8D71-8FAD-E20F99220C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452654"/>
          <a:ext cx="10515600" cy="1097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8474523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10872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722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Capacity 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Coulomb Counting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59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Cold (&lt; 10°C)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↓↓ 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Overestimates SoC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822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Hot (&gt; 35°C)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Minor ↓ capacity; ↑ self-discharge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Underestimates SoC (slowly)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59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86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A91C-6E33-4F9D-18E2-9580A405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Improve 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CF709-04B4-67C2-8BD9-8CFC16379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b="1" dirty="0"/>
                  <a:t>Use a Temperature-Compensated Capacity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𝑟𝑎𝑡𝑒𝑑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a correction factor from testing or datasheets.</a:t>
                </a:r>
              </a:p>
              <a:p>
                <a:pPr marL="0" indent="0">
                  <a:buNone/>
                </a:pPr>
                <a:r>
                  <a:rPr lang="en-US" b="1" dirty="0"/>
                  <a:t>Temperature-Compensated Current Sensing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Calibrate or use ICs with internal compensation (e.g., INA219/INA226).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Apply digital corrections.</a:t>
                </a:r>
              </a:p>
              <a:p>
                <a:pPr marL="0" indent="0">
                  <a:buNone/>
                </a:pPr>
                <a:r>
                  <a:rPr lang="en-US" b="1" dirty="0"/>
                  <a:t>Fuse with OCV method </a:t>
                </a:r>
              </a:p>
              <a:p>
                <a:pPr marL="0" indent="0">
                  <a:buNone/>
                </a:pPr>
                <a:r>
                  <a:rPr lang="en-US" dirty="0"/>
                  <a:t>	Use </a:t>
                </a:r>
                <a:r>
                  <a:rPr lang="en-US" b="1" dirty="0"/>
                  <a:t>OCV </a:t>
                </a:r>
                <a:r>
                  <a:rPr lang="en-US" dirty="0"/>
                  <a:t>to merge Coulomb counting and voltage at rest.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CF709-04B4-67C2-8BD9-8CFC16379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ABB-93B6-310F-4382-5E250110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Estimate SoC?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49E1-40DB-B43B-81AF-EC7DA2BD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State of Charge (SoC) is a critical parameter in battery management systems (BMS). It represents the remaining charge in the battery as a percentage of its total capacity. Accurate SoC estimation is essential for:</a:t>
            </a:r>
          </a:p>
          <a:p>
            <a:r>
              <a:rPr lang="en-US" dirty="0"/>
              <a:t>Ensuring safe and efficient operation of the battery.</a:t>
            </a:r>
          </a:p>
          <a:p>
            <a:r>
              <a:rPr lang="en-US" dirty="0"/>
              <a:t>Preventing overcharging or deep discharging, which can damage the battery.</a:t>
            </a:r>
          </a:p>
          <a:p>
            <a:r>
              <a:rPr lang="en-US" dirty="0"/>
              <a:t>Providing users with accurate information about battery life.</a:t>
            </a:r>
          </a:p>
          <a:p>
            <a:r>
              <a:rPr lang="en-US" dirty="0"/>
              <a:t>However, directly measuring SoC is not possible because it is an internal state of the battery. Instead, SoC must be estimated using indirect measurements like:</a:t>
            </a:r>
          </a:p>
          <a:p>
            <a:pPr lvl="1"/>
            <a:r>
              <a:rPr lang="en-US" dirty="0"/>
              <a:t>Current : Used for Coulomb counting (Ah-Integration).</a:t>
            </a:r>
          </a:p>
          <a:p>
            <a:pPr lvl="1"/>
            <a:r>
              <a:rPr lang="en-US" dirty="0"/>
              <a:t>Voltage : Related to the Open-Circuit Voltage (OCV), which depends on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/>
              <a:t>These measurements are often noisy and subject to inaccuracies, making robust estimation challenging.</a:t>
            </a:r>
          </a:p>
        </p:txBody>
      </p:sp>
    </p:spTree>
    <p:extLst>
      <p:ext uri="{BB962C8B-B14F-4D97-AF65-F5344CB8AC3E}">
        <p14:creationId xmlns:p14="http://schemas.microsoft.com/office/powerpoint/2010/main" val="1211621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C865-0A35-3D01-B7CB-131A482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SoC_AH_TempandOCV_30april25.ipynb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7556C-0DD8-C448-2290-EAE453D6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684" y="1825625"/>
            <a:ext cx="6754632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817BF-2D9F-12D3-9FC9-E703EA29E449}"/>
              </a:ext>
            </a:extLst>
          </p:cNvPr>
          <p:cNvSpPr txBox="1"/>
          <p:nvPr/>
        </p:nvSpPr>
        <p:spPr>
          <a:xfrm>
            <a:off x="660017" y="6311900"/>
            <a:ext cx="1164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https://github.com/DrHammerhead/SoC</a:t>
            </a:r>
            <a:r>
              <a:rPr lang="en-US" dirty="0">
                <a:hlinkClick r:id="rId3"/>
              </a:rPr>
              <a:t>-</a:t>
            </a:r>
            <a:r>
              <a:rPr lang="en-US" dirty="0">
                <a:hlinkClick r:id="rId3"/>
              </a:rPr>
              <a:t>estimation/blob/main/SoC_AH_TempandOCV_30april25.ipynb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43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8076-F4E4-0182-DABB-7FEB3A81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67D6-35A5-798C-3F92-A4EA420C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19DF3-4E98-3424-36FA-DACC8001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23" y="0"/>
            <a:ext cx="1008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78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56F2-D5E4-437D-1FAE-ECDAA2E0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 SoC_AH_TempandOCV_30april25.ipynb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E1FAD-EE06-FBC0-34A6-2B8EF56F5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1196"/>
            <a:ext cx="10515600" cy="3520195"/>
          </a:xfrm>
        </p:spPr>
      </p:pic>
    </p:spTree>
    <p:extLst>
      <p:ext uri="{BB962C8B-B14F-4D97-AF65-F5344CB8AC3E}">
        <p14:creationId xmlns:p14="http://schemas.microsoft.com/office/powerpoint/2010/main" val="3259911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E5DB-886F-5173-9C59-FBD787BB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133BAB-87A5-CB14-92DE-B5C4C0F59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Explanation: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Purpose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This function adjusts the battery's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nominal capacity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based on the operating temperature. At lower temperatures, the battery's usable capacity decreases due to reduced chemical activity.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Logic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</a:t>
                </a: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If the temperature is below 25°C, the capacity is reduced by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0.5% for every degree Celsius below 25°C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𝑟𝑒𝑑𝑢𝑐𝑡𝑖𝑜𝑛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=1−0.005⋅(25−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If the temperature is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above or equal to 25°C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, the capacity remains unchanged</a:t>
                </a:r>
              </a:p>
              <a:p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Output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effective capacity at the given temperature, adjusted from the nominal capacity.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133BAB-87A5-CB14-92DE-B5C4C0F59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3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650-8257-7A02-A27C-0E30988F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74BF5F-C2E8-720A-6CEA-CBB0E70E7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2694"/>
            <a:ext cx="10515600" cy="2997199"/>
          </a:xfrm>
        </p:spPr>
      </p:pic>
    </p:spTree>
    <p:extLst>
      <p:ext uri="{BB962C8B-B14F-4D97-AF65-F5344CB8AC3E}">
        <p14:creationId xmlns:p14="http://schemas.microsoft.com/office/powerpoint/2010/main" val="3631161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BFD-FE8F-4157-C894-FB15FAAF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9746-69A9-35ED-1CB2-A4C66D1C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Explanation:</a:t>
            </a:r>
          </a:p>
          <a:p>
            <a:r>
              <a:rPr lang="en-US" dirty="0"/>
              <a:t>Purpose : This function converts the measured Open Circuit Voltage (OCV) into an estimated State of Charge (SoC). In real-world applications, this relationship is nonlinear and specific to the battery chemistry.</a:t>
            </a:r>
          </a:p>
          <a:p>
            <a:r>
              <a:rPr lang="en-US" dirty="0"/>
              <a:t>Logic :</a:t>
            </a:r>
          </a:p>
          <a:p>
            <a:r>
              <a:rPr lang="en-US" dirty="0"/>
              <a:t>A dummy linear mapping is used here for simplicity:</a:t>
            </a:r>
          </a:p>
          <a:p>
            <a:r>
              <a:rPr lang="en-US" dirty="0" err="1"/>
              <a:t>ocv_min</a:t>
            </a:r>
            <a:r>
              <a:rPr lang="en-US" dirty="0"/>
              <a:t> = 3.0 V: The minimum voltage corresponding to 0%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 err="1"/>
              <a:t>ocv_max</a:t>
            </a:r>
            <a:r>
              <a:rPr lang="en-US" dirty="0"/>
              <a:t> = 4.2 V: The maximum voltage corresponding to 100% </a:t>
            </a:r>
            <a:r>
              <a:rPr lang="en-US" dirty="0" err="1"/>
              <a:t>SoC.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1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39B4-94B7-E0B2-7367-AF46BD0B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EDC81-4261-6DA9-F81E-1B49BDE6F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formula calculates the normalized SoC:</a:t>
                </a:r>
                <a:endParaRPr lang="th-TH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𝑂𝐶𝑉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result is clamped between 0 and 1 to ensure valid SoC values.</a:t>
                </a:r>
              </a:p>
              <a:p>
                <a:r>
                  <a:rPr lang="en-US" dirty="0"/>
                  <a:t>Note : In practice, this function should be replaced with a more accurate model (e.g., polynomial or lookup table) based on experimental data for the specific battery.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EDC81-4261-6DA9-F81E-1B49BDE6F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752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24CC-F5C1-1F46-1584-182D448D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52F-9D00-D2EE-2A73-3BC35224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22DB3F-F39D-D88D-CF6F-7C6E6E6F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3" y="1491916"/>
            <a:ext cx="11386046" cy="29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9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5538-A172-22BD-3058-4A3ED82A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87C70-5840-2B9B-906E-C18CF1749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Explanation:</a:t>
                </a:r>
              </a:p>
              <a:p>
                <a:r>
                  <a:rPr lang="en-US" dirty="0"/>
                  <a:t>Purpose : This function recalibrates the SoC estimate by blending the Coulomb-counted SoC (</a:t>
                </a:r>
                <a:r>
                  <a:rPr lang="en-US" dirty="0" err="1"/>
                  <a:t>soc_coulomb</a:t>
                </a:r>
                <a:r>
                  <a:rPr lang="en-US" dirty="0"/>
                  <a:t>) with the OCV-based SoC (</a:t>
                </a:r>
                <a:r>
                  <a:rPr lang="en-US" dirty="0" err="1"/>
                  <a:t>soc_ocv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Logic :</a:t>
                </a:r>
              </a:p>
              <a:p>
                <a:r>
                  <a:rPr lang="en-US" dirty="0"/>
                  <a:t>The OCV-based SoC is calculated using the </a:t>
                </a:r>
                <a:r>
                  <a:rPr lang="en-US" dirty="0" err="1"/>
                  <a:t>ocv_to_soc</a:t>
                </a:r>
                <a:r>
                  <a:rPr lang="en-US" dirty="0"/>
                  <a:t> function.</a:t>
                </a:r>
              </a:p>
              <a:p>
                <a:r>
                  <a:rPr lang="en-US" dirty="0"/>
                  <a:t>A weighted average is used to combine the two estimates: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𝑐𝑜𝑢𝑙𝑜𝑚𝑏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𝑜𝑐𝑣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alpha determines how much weight is given to the Coulomb-counted </a:t>
                </a:r>
                <a:r>
                  <a:rPr lang="en-US" dirty="0" err="1"/>
                  <a:t>SoC.</a:t>
                </a:r>
                <a:r>
                  <a:rPr lang="en-US" dirty="0"/>
                  <a:t> For example:</a:t>
                </a:r>
              </a:p>
              <a:p>
                <a:r>
                  <a:rPr lang="en-US" dirty="0"/>
                  <a:t>alpha = 0.9: 90% trust in Coulomb counting, 10% trust in OCV.</a:t>
                </a:r>
              </a:p>
              <a:p>
                <a:r>
                  <a:rPr lang="en-US" dirty="0"/>
                  <a:t>alpha = 0.5: Equal trust in both methods.</a:t>
                </a:r>
              </a:p>
              <a:p>
                <a:r>
                  <a:rPr lang="en-US" dirty="0"/>
                  <a:t>Use Case : This recalibration is particularly useful during rest periods when the OCV provides a reliable absolute reference for </a:t>
                </a:r>
                <a:r>
                  <a:rPr lang="en-US" dirty="0" err="1"/>
                  <a:t>SoC.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87C70-5840-2B9B-906E-C18CF1749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11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2FDF-FC38-3A16-346F-4FF4F2CC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0A79-8BAB-7893-082D-C2C94D3B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3B4E2-4192-BED1-B80F-444C5009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85"/>
            <a:ext cx="12192000" cy="56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060D-20BE-B5E5-F193-A249BC3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SoC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B833-B7F7-24CA-34C8-F59C3BB0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Several factors make SoC estimation difficult: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Measurement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Current sensors and voltage measurements are prone to noise and errors.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For example, voltage measurements may fluctuate due to temperature, internal resistance, or transient effects.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Model Uncertainty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Battery models (e.g., OCV vs. SoC relationships) are approximations and may not perfectly represent real-world behavior.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Factors like aging, temperature, and hysteresis further complicate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2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6880-B8A2-3C68-DD44-4305E578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05B37-5721-059A-F86B-B7BA41D81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Purpose : This function estimates the new SoC by integrating the current over time while accounting for temperature effects and optionally recalibrating using OCV.</a:t>
                </a:r>
              </a:p>
              <a:p>
                <a:r>
                  <a:rPr lang="en-US" dirty="0"/>
                  <a:t>Steps :</a:t>
                </a:r>
              </a:p>
              <a:p>
                <a:r>
                  <a:rPr lang="en-US" dirty="0"/>
                  <a:t>1) Temperature Correction :</a:t>
                </a:r>
              </a:p>
              <a:p>
                <a:pPr lvl="1"/>
                <a:r>
                  <a:rPr lang="en-US" dirty="0"/>
                  <a:t>The effective capacity is calculated using the </a:t>
                </a:r>
                <a:r>
                  <a:rPr lang="en-US" dirty="0" err="1"/>
                  <a:t>temperature_corrected_capacity</a:t>
                </a:r>
                <a:r>
                  <a:rPr lang="en-US" dirty="0"/>
                  <a:t> function.</a:t>
                </a:r>
              </a:p>
              <a:p>
                <a:r>
                  <a:rPr lang="en-US" dirty="0"/>
                  <a:t>2) Charge Change Calculation :</a:t>
                </a:r>
              </a:p>
              <a:p>
                <a:pPr lvl="1"/>
                <a:r>
                  <a:rPr lang="en-US" dirty="0"/>
                  <a:t>The change in charge (</a:t>
                </a:r>
                <a:r>
                  <a:rPr lang="en-US" dirty="0" err="1"/>
                  <a:t>charge_change</a:t>
                </a:r>
                <a:r>
                  <a:rPr lang="en-US" dirty="0"/>
                  <a:t>) is calculated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𝑠𝑡𝑒𝑝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Positive current indicates charging, while negative current indicates discharging.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05B37-5721-059A-F86B-B7BA41D81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368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F19A-2BE9-123E-620B-695D711C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2A18-FDF9-DBCC-12AB-D478D72BE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3) SoC Update :</a:t>
                </a:r>
              </a:p>
              <a:p>
                <a:r>
                  <a:rPr lang="en-US" dirty="0"/>
                  <a:t>The change in SoC (</a:t>
                </a:r>
                <a:r>
                  <a:rPr lang="en-US" dirty="0" err="1"/>
                  <a:t>soc_change</a:t>
                </a:r>
                <a:r>
                  <a:rPr lang="en-US" dirty="0"/>
                  <a:t>) is proportional to the charge change divided by the effective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𝑐𝑎𝑝𝑎𝑐𝑖𝑡𝑦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𝑒𝑓𝑓𝑒𝑐𝑡𝑖𝑣𝑒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new SoC is updated by adding the change to the initial SoC: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𝑐h𝑎𝑛𝑔𝑒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result is clamped between 0 and 1 to ensure valid SoC values.</a:t>
                </a:r>
              </a:p>
              <a:p>
                <a:endParaRPr lang="en-US" dirty="0"/>
              </a:p>
              <a:p>
                <a:r>
                  <a:rPr lang="en-US" dirty="0"/>
                  <a:t>4) Recalibration During Rest :</a:t>
                </a:r>
              </a:p>
              <a:p>
                <a:r>
                  <a:rPr lang="en-US" dirty="0"/>
                  <a:t>If the battery is in a rest period (</a:t>
                </a:r>
                <a:r>
                  <a:rPr lang="en-US" dirty="0" err="1"/>
                  <a:t>is_rest_period</a:t>
                </a:r>
                <a:r>
                  <a:rPr lang="en-US" dirty="0"/>
                  <a:t> = True) and an OCV measurement is available (</a:t>
                </a:r>
                <a:r>
                  <a:rPr lang="en-US" dirty="0" err="1"/>
                  <a:t>ocv_measured</a:t>
                </a:r>
                <a:r>
                  <a:rPr lang="en-US" dirty="0"/>
                  <a:t>), the SoC is recalibrated using the </a:t>
                </a:r>
                <a:r>
                  <a:rPr lang="en-US" dirty="0" err="1"/>
                  <a:t>recalibrate_soc</a:t>
                </a:r>
                <a:r>
                  <a:rPr lang="en-US" dirty="0"/>
                  <a:t> function.</a:t>
                </a:r>
              </a:p>
              <a:p>
                <a:r>
                  <a:rPr lang="en-US" dirty="0"/>
                  <a:t>Output : The updated SoC value after integrating the current and applying corrections.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2A18-FDF9-DBCC-12AB-D478D72BE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24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24D4-C96A-C0BE-01CE-D053F723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C73B-9A51-D692-D31B-86AAD50D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AA1DE-1BED-88B4-4F56-1EB22303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703"/>
            <a:ext cx="12192000" cy="3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76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AAA5-EF0F-01D0-7A8E-EEC57444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787-369E-BDBE-EB93-68F3D3E1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Explanation: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Purpose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This function performs traditional Coulomb counting without accounting for temperature effects or OCV recalibration.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Logic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change in SoC is calculated using the nominal capacity instead of the temperature-corrected capacity.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No recalibration is applied during rest periods.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Use Case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This serves as a baseline for comparison with the compensated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26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DC1C-2C70-E1F0-4B0D-BD0C10B0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C995-99E3-5794-00F5-2EACF65A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C29F4-8210-D52C-827E-C8B445F0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266"/>
            <a:ext cx="12192000" cy="3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8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A36B-35BC-9684-0F7D-B3692A51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55E3-C0A4-6303-5A17-2F013914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Explanation: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Purpose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This function simulates a realistic temperature profile for Thailand, where temperatures are consistently high with minor fluctuations and occasional peaks.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Logic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Baseline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Starts at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30°C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, representing the typical ambient temperature in Thailand.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Fluctuations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Adds small sinusoidal variations (±2°C) to simulate minor temperature changes throughout the day.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Peaks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Introduces a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5°C increase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during steps 5–8 to simulate the hottest part of the day.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profile reflects the warm and relatively stable climate of Thailand.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4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B9D6-25A9-A2CD-79E3-E5303606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7C16-BA67-DD37-140B-53A60182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D526F-AA8E-2480-55F1-2CB019E7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99" y="0"/>
            <a:ext cx="8263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03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6DD0-5280-4894-B99A-83307E2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78C0-6630-278F-FFEF-26ABCAF2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Explanation:</a:t>
            </a:r>
          </a:p>
          <a:p>
            <a:r>
              <a:rPr lang="en-US" dirty="0"/>
              <a:t>Temperature Update :</a:t>
            </a:r>
          </a:p>
          <a:p>
            <a:pPr lvl="1"/>
            <a:r>
              <a:rPr lang="en-US" dirty="0"/>
              <a:t>The temperature at each time step is determined using the </a:t>
            </a:r>
            <a:r>
              <a:rPr lang="en-US" dirty="0" err="1"/>
              <a:t>temperature_profile_function</a:t>
            </a:r>
            <a:r>
              <a:rPr lang="en-US" dirty="0"/>
              <a:t>.</a:t>
            </a:r>
          </a:p>
          <a:p>
            <a:r>
              <a:rPr lang="en-US" dirty="0"/>
              <a:t>Effective Capacity :</a:t>
            </a:r>
          </a:p>
          <a:p>
            <a:pPr lvl="1"/>
            <a:r>
              <a:rPr lang="en-US" dirty="0"/>
              <a:t>The effective capacity is recalculated based on the current temperature.</a:t>
            </a:r>
          </a:p>
          <a:p>
            <a:r>
              <a:rPr lang="en-US" dirty="0"/>
              <a:t>Rest Periods :</a:t>
            </a:r>
          </a:p>
          <a:p>
            <a:pPr lvl="1"/>
            <a:r>
              <a:rPr lang="en-US" dirty="0"/>
              <a:t>Every 5th step, the battery enters a rest period (</a:t>
            </a:r>
            <a:r>
              <a:rPr lang="en-US" dirty="0" err="1"/>
              <a:t>is_rest</a:t>
            </a:r>
            <a:r>
              <a:rPr lang="en-US" dirty="0"/>
              <a:t> = True), during which the OCV is measured and used for recalibration.</a:t>
            </a:r>
          </a:p>
          <a:p>
            <a:r>
              <a:rPr lang="en-US" dirty="0"/>
              <a:t>Noisy and Biased Current Measurement :</a:t>
            </a:r>
          </a:p>
          <a:p>
            <a:pPr lvl="1"/>
            <a:r>
              <a:rPr lang="en-US" dirty="0"/>
              <a:t>The measured current includes a 2% bias and random noise to simulate real-world inaccuracies.</a:t>
            </a:r>
          </a:p>
          <a:p>
            <a:r>
              <a:rPr lang="en-US" dirty="0"/>
              <a:t>True SoC Update :</a:t>
            </a:r>
          </a:p>
          <a:p>
            <a:pPr lvl="1"/>
            <a:r>
              <a:rPr lang="en-US" dirty="0"/>
              <a:t>The true SoC is updated based on the effective capacity at the simulated temperature.</a:t>
            </a:r>
          </a:p>
          <a:p>
            <a:r>
              <a:rPr lang="en-US" dirty="0"/>
              <a:t>Record Data :</a:t>
            </a:r>
          </a:p>
          <a:p>
            <a:pPr lvl="1"/>
            <a:r>
              <a:rPr lang="en-US" dirty="0"/>
              <a:t>The true, estimated, and uncompensated SoC values are recorded for plotting</a:t>
            </a:r>
          </a:p>
        </p:txBody>
      </p:sp>
    </p:spTree>
    <p:extLst>
      <p:ext uri="{BB962C8B-B14F-4D97-AF65-F5344CB8AC3E}">
        <p14:creationId xmlns:p14="http://schemas.microsoft.com/office/powerpoint/2010/main" val="3450618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8C95-F0F5-5669-1D09-04BE8F83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7C60-2E31-E187-2F41-C073E6F5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FB72F-BA9C-A808-B19A-E5FEEEFD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903"/>
            <a:ext cx="12192000" cy="56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61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FE4E-22D7-86BC-887F-62C1BEA0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088A6-F2DA-9B72-A89B-9AE7951E5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Explanation: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Purpose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This function calculates the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Mean Absolute Percentage Error (MAPE)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between the true SoC and the estimated SoC values.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Logic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</a:t>
                </a: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For each time step, the absolute percentage error is calculated as:</a:t>
                </a:r>
              </a:p>
              <a:p>
                <a:pPr marL="457200" lvl="1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=​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err="1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𝑆𝑜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𝐸𝑠𝑡𝑖𝑚𝑎𝑡𝑒𝑑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​​×100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errors are averaged across all time steps to compute the MAPE.</a:t>
                </a: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Division by zero is avoided by skipping any time steps where the true SoC is zero.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Output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MAPE values for both the compensated and uncompensated SoC estimates.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088A6-F2DA-9B72-A89B-9AE7951E5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23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D41B-81A9-FA3D-BD2F-5CED9EA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8288-A90E-DD45-94F9-5AFF6AEE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Drift in Coulomb Counting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Coulomb counting estimates SoC by integrating current over time. However, small errors in current measurements accumulate over time, leading to drift.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  Dynamic Behavior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Batteries are dynamic systems where SoC changes continuously based on load conditions, making real-time estimation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1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10-EDB1-C3BE-4274-6654B852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D8A9-3850-6B46-E5C6-9CCBC719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B8FE1-B14B-31DF-2A96-D67E2D80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390101"/>
            <a:ext cx="895475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3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EAE6-EA2B-C2C9-7330-8BDA876B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0D6F-0B94-BA10-A091-456A2AC9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Explanation: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First Subplot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Compares the true SoC, estimated SoC (with temperature compensation and recalibration), and uncompensated SoC over time.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Second Subplot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Shows the simulated temperature profile over time, reflecting the realistic high-temperature conditions of Thailand.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7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6282"/>
              </p:ext>
            </p:extLst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Adaptive / Observer-based*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Data-Driven / AI-based*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33D-3906-4E7B-B601-8F86866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Direct Measurement Methods (OCV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1CF-86D5-742E-9714-5AE7907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 Open Circuit Voltage (OCV)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SoC correlates to battery voltage when the battery is at rest (no current flowing).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complex modeling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Only accurate when the battery is at rest</a:t>
            </a:r>
            <a:r>
              <a:rPr lang="en-US" dirty="0"/>
              <a:t> for a long period (several hours sometimes).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usable during active operation (driving an EV,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42419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0AD-9FFD-7A97-1372-0560916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49587-F996-A949-B720-370A68A3E0D1}"/>
              </a:ext>
            </a:extLst>
          </p:cNvPr>
          <p:cNvCxnSpPr>
            <a:cxnSpLocks/>
          </p:cNvCxnSpPr>
          <p:nvPr/>
        </p:nvCxnSpPr>
        <p:spPr>
          <a:xfrm flipV="1">
            <a:off x="3734353" y="3083560"/>
            <a:ext cx="0" cy="2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D7E6-71AC-B642-E02F-C499DA0A5B5F}"/>
              </a:ext>
            </a:extLst>
          </p:cNvPr>
          <p:cNvCxnSpPr>
            <a:cxnSpLocks/>
          </p:cNvCxnSpPr>
          <p:nvPr/>
        </p:nvCxnSpPr>
        <p:spPr>
          <a:xfrm>
            <a:off x="3734353" y="5810770"/>
            <a:ext cx="513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43FEC-FAA6-2ACD-6A11-7D56C785DE7D}"/>
              </a:ext>
            </a:extLst>
          </p:cNvPr>
          <p:cNvCxnSpPr/>
          <p:nvPr/>
        </p:nvCxnSpPr>
        <p:spPr>
          <a:xfrm flipV="1">
            <a:off x="4083862" y="3429000"/>
            <a:ext cx="4001359" cy="20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B4F45-BC7A-FDF2-5B08-DBCD27629087}"/>
              </a:ext>
            </a:extLst>
          </p:cNvPr>
          <p:cNvCxnSpPr/>
          <p:nvPr/>
        </p:nvCxnSpPr>
        <p:spPr>
          <a:xfrm>
            <a:off x="8085221" y="3429000"/>
            <a:ext cx="0" cy="24819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3E6D7-7B36-EFF0-A08B-159735AE4FA8}"/>
              </a:ext>
            </a:extLst>
          </p:cNvPr>
          <p:cNvCxnSpPr>
            <a:cxnSpLocks/>
          </p:cNvCxnSpPr>
          <p:nvPr/>
        </p:nvCxnSpPr>
        <p:spPr>
          <a:xfrm>
            <a:off x="4277513" y="5381554"/>
            <a:ext cx="0" cy="5912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EE939-981C-6FC5-B640-D3B627091CA4}"/>
              </a:ext>
            </a:extLst>
          </p:cNvPr>
          <p:cNvSpPr txBox="1"/>
          <p:nvPr/>
        </p:nvSpPr>
        <p:spPr>
          <a:xfrm>
            <a:off x="8864600" y="5788154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2FC6-9566-FD6C-138E-F1EE67B612EC}"/>
              </a:ext>
            </a:extLst>
          </p:cNvPr>
          <p:cNvSpPr txBox="1"/>
          <p:nvPr/>
        </p:nvSpPr>
        <p:spPr>
          <a:xfrm>
            <a:off x="3325846" y="267690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/>
              <p:nvPr/>
            </p:nvSpPr>
            <p:spPr>
              <a:xfrm>
                <a:off x="3946946" y="5843208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46" y="5843208"/>
                <a:ext cx="686353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/>
              <p:nvPr/>
            </p:nvSpPr>
            <p:spPr>
              <a:xfrm>
                <a:off x="7742044" y="5933559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044" y="5933559"/>
                <a:ext cx="6863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41DE7-6C54-FAA0-0A1C-FF7BDD8A203F}"/>
              </a:ext>
            </a:extLst>
          </p:cNvPr>
          <p:cNvCxnSpPr>
            <a:cxnSpLocks/>
          </p:cNvCxnSpPr>
          <p:nvPr/>
        </p:nvCxnSpPr>
        <p:spPr>
          <a:xfrm flipH="1">
            <a:off x="3687233" y="5381554"/>
            <a:ext cx="6028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/>
              <p:nvPr/>
            </p:nvSpPr>
            <p:spPr>
              <a:xfrm>
                <a:off x="2982670" y="5122225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70" y="5122225"/>
                <a:ext cx="68635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/>
              <p:nvPr/>
            </p:nvSpPr>
            <p:spPr>
              <a:xfrm>
                <a:off x="2968083" y="1450279"/>
                <a:ext cx="6096000" cy="846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83" y="1450279"/>
                <a:ext cx="6096000" cy="846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5679B-6DEC-2B04-929B-7AA7C8E1E871}"/>
              </a:ext>
            </a:extLst>
          </p:cNvPr>
          <p:cNvCxnSpPr>
            <a:cxnSpLocks/>
          </p:cNvCxnSpPr>
          <p:nvPr/>
        </p:nvCxnSpPr>
        <p:spPr>
          <a:xfrm flipH="1">
            <a:off x="3652707" y="3444804"/>
            <a:ext cx="44325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/>
              <p:nvPr/>
            </p:nvSpPr>
            <p:spPr>
              <a:xfrm>
                <a:off x="3041668" y="3200255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8" y="3200255"/>
                <a:ext cx="6863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/>
              <p:nvPr/>
            </p:nvSpPr>
            <p:spPr>
              <a:xfrm>
                <a:off x="2855453" y="4056310"/>
                <a:ext cx="8135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53" y="4056310"/>
                <a:ext cx="8135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/>
              <p:nvPr/>
            </p:nvSpPr>
            <p:spPr>
              <a:xfrm>
                <a:off x="6016083" y="5907306"/>
                <a:ext cx="898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83" y="5907306"/>
                <a:ext cx="8989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4DAAE6-FBA9-255A-C831-6F85751EE031}"/>
              </a:ext>
            </a:extLst>
          </p:cNvPr>
          <p:cNvCxnSpPr>
            <a:cxnSpLocks/>
          </p:cNvCxnSpPr>
          <p:nvPr/>
        </p:nvCxnSpPr>
        <p:spPr>
          <a:xfrm>
            <a:off x="6465556" y="4256780"/>
            <a:ext cx="0" cy="1654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295EF-8E81-54C2-9674-27F0AA402C4B}"/>
              </a:ext>
            </a:extLst>
          </p:cNvPr>
          <p:cNvCxnSpPr>
            <a:cxnSpLocks/>
          </p:cNvCxnSpPr>
          <p:nvPr/>
        </p:nvCxnSpPr>
        <p:spPr>
          <a:xfrm flipH="1">
            <a:off x="3652706" y="4256780"/>
            <a:ext cx="2812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EDE0-CFEB-1797-6430-643E4A0DC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086C-56B3-D46C-D779-0FACFC16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BCE70-C89E-F9A0-E6B0-A43089648398}"/>
              </a:ext>
            </a:extLst>
          </p:cNvPr>
          <p:cNvSpPr txBox="1"/>
          <p:nvPr/>
        </p:nvSpPr>
        <p:spPr>
          <a:xfrm>
            <a:off x="1507384" y="6098261"/>
            <a:ext cx="1021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https://github.com/DrHammerhead/SoC-estimation/blob/main/SOC_Ah_OCV_30april25.ipynb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E8B6FB-627B-A39E-27C1-998F511C7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3799" y="1348562"/>
            <a:ext cx="8218565" cy="4800900"/>
          </a:xfrm>
        </p:spPr>
      </p:pic>
    </p:spTree>
    <p:extLst>
      <p:ext uri="{BB962C8B-B14F-4D97-AF65-F5344CB8AC3E}">
        <p14:creationId xmlns:p14="http://schemas.microsoft.com/office/powerpoint/2010/main" val="218936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2828</Words>
  <Application>Microsoft Office PowerPoint</Application>
  <PresentationFormat>Widescreen</PresentationFormat>
  <Paragraphs>286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KaTeX_Main</vt:lpstr>
      <vt:lpstr>KaTeX_Math</vt:lpstr>
      <vt:lpstr>system-ui</vt:lpstr>
      <vt:lpstr>Office Theme</vt:lpstr>
      <vt:lpstr>SoC Estimation Methods </vt:lpstr>
      <vt:lpstr>State of Charge (SoC) Estimation Methods: Overview and Comparison</vt:lpstr>
      <vt:lpstr>Why Estimate SoC?</vt:lpstr>
      <vt:lpstr>Challenges in SoC Estimation</vt:lpstr>
      <vt:lpstr>PowerPoint Presentation</vt:lpstr>
      <vt:lpstr>PowerPoint Presentation</vt:lpstr>
      <vt:lpstr>1) Direct Measurement Methods (OCV Method)</vt:lpstr>
      <vt:lpstr>OCV Method</vt:lpstr>
      <vt:lpstr>OCV Method </vt:lpstr>
      <vt:lpstr>2) Coulomb Counting (Ah-Integration)</vt:lpstr>
      <vt:lpstr>Ah Integration Method </vt:lpstr>
      <vt:lpstr>3) Model-Based Estimation (Kalman Filters)</vt:lpstr>
      <vt:lpstr>Why Use a Kalman Filter?</vt:lpstr>
      <vt:lpstr>PowerPoint Presentation</vt:lpstr>
      <vt:lpstr>PowerPoint Presentation</vt:lpstr>
      <vt:lpstr>Problem Setup</vt:lpstr>
      <vt:lpstr>PowerPoint Presentation</vt:lpstr>
      <vt:lpstr>Step 1: Prediction </vt:lpstr>
      <vt:lpstr>Step 2: Update </vt:lpstr>
      <vt:lpstr>PowerPoint Presentation</vt:lpstr>
      <vt:lpstr>Application to Battery SoC Estimation</vt:lpstr>
      <vt:lpstr>PowerPoint Presentation</vt:lpstr>
      <vt:lpstr>SoC_Kalman_30april25.ipynb</vt:lpstr>
      <vt:lpstr>PowerPoint Presentation</vt:lpstr>
      <vt:lpstr>PowerPoint Presentation</vt:lpstr>
      <vt:lpstr>How Temperature Affects Coulomb Counting</vt:lpstr>
      <vt:lpstr>PowerPoint Presentation</vt:lpstr>
      <vt:lpstr>Temperature Effects </vt:lpstr>
      <vt:lpstr>How to Improve Accuracy</vt:lpstr>
      <vt:lpstr>SoC_AH_TempandOCV_30april25.ipynb</vt:lpstr>
      <vt:lpstr>PowerPoint Presentation</vt:lpstr>
      <vt:lpstr>Explanation of  SoC_AH_TempandOCV_30april25.ipynb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33</cp:revision>
  <dcterms:created xsi:type="dcterms:W3CDTF">2025-04-28T04:00:46Z</dcterms:created>
  <dcterms:modified xsi:type="dcterms:W3CDTF">2025-04-30T09:00:03Z</dcterms:modified>
</cp:coreProperties>
</file>