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7" r:id="rId9"/>
    <p:sldId id="268" r:id="rId10"/>
    <p:sldId id="269" r:id="rId11"/>
    <p:sldId id="270" r:id="rId12"/>
    <p:sldId id="272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B2B8-B52A-44DC-B695-C89381F8C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3AFB1-DCC1-F8F7-3F8D-F833C363C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D3899-FD58-2CB8-10F6-46511908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FADD-FC28-4064-82FF-9E11D13FFA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5C03D-8D55-056C-76D0-8E8D5F5D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6F9AF-E6FA-0A0D-76AC-6E48EF528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4F79-1AFD-3A10-4621-4B28DF45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4AEC8-0833-3EE5-1B48-48A4C6CEE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2687C-17DC-984B-0266-184E41A4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FADD-FC28-4064-82FF-9E11D13FFA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EA103-96CD-AC06-780E-AB917D2A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DA566-7363-65FD-E485-DEF16D8B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0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12823-4BC5-2338-4F00-10FCD958D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8DC25-704B-352D-8DB4-7C7309115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523C7-F020-A75A-5450-F67F4424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FADD-FC28-4064-82FF-9E11D13FFA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DAB5B-CB0A-1A5A-55D8-62B13B9A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87E12-593D-96EF-3F71-87716AD19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1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8A1E-41BB-760D-8412-816BF432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7F63-05E0-583A-56B1-67D697D46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F7F36-97AB-A61D-DCE3-6E49DA20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FADD-FC28-4064-82FF-9E11D13FFA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57CC-420F-E714-9C1D-F5F3F823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97646-314E-4027-00C9-8E946AC3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0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A683E-BBDD-4C70-B044-DB52D47D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81928-1C31-BE9D-ABAF-5F04A11E2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6AE71-5ED2-A3E6-C255-0DB6CEA8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FADD-FC28-4064-82FF-9E11D13FFA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FBE3-D653-9522-92FE-96F27125E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05A47-65E4-B29A-5E51-8BC217C4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3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63B0-733C-E916-9591-C5253D8A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6EFA6-EDBA-71E9-8D0D-D3727F14E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74DA6-5A9A-FFD4-F1A7-381621215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E9375-745F-FDB8-1AE4-ACAD2A31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FADD-FC28-4064-82FF-9E11D13FFA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1DC18-254F-2AD7-BACB-DFDD93B7B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07431-99AF-ACB8-CD3D-D2D14C3E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0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0803-386F-56E0-B78A-70A05C45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E435E-6140-88AA-2F0B-9C7EDCDF9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82E50-D920-9D14-3B68-2E2EAC4EB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85E13-72D5-C269-F7EC-42F8401FB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65032-0927-C4D4-419D-8A5750DFD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770E9F-15DD-59A1-9E74-89E4FF9D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FADD-FC28-4064-82FF-9E11D13FFA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4F36A1-834F-C4E2-3563-D548F808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502A5-8783-E8BB-A47A-548DF1FC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5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79B1-2246-1083-EFA7-C52F5D0D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8996F-8A20-9BC4-883C-9B03F964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FADD-FC28-4064-82FF-9E11D13FFA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CFFCD3-B221-7710-47A2-2F976924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F36D6-698C-9D47-B0E1-237CDCA2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7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8946D-5E58-C636-414A-23B1C3A73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FADD-FC28-4064-82FF-9E11D13FFA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B3396-A0D6-4FE6-D3F2-DF3A0AA9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57EF1-B14B-25EB-A278-64D8AC76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5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9278-ECDA-02F3-B117-CEA03E1F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CAD1-96CA-DD99-451B-9161DBAEC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EAF9E-303D-D185-11E2-7F49E865D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2AD02-124E-0F7C-A8F1-9EC4C353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FADD-FC28-4064-82FF-9E11D13FFA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5CCAE-1439-A4F1-AE21-1315D8378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DEF9E-014A-87F4-BDBD-4C6792B6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2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4843-E13A-3319-ED04-53471546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B4502-B6CD-FFF5-A3FA-B161B8C3F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CF99-18EF-90C2-EEFA-CADC78148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487F4-7F76-999B-4560-45B369F4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FADD-FC28-4064-82FF-9E11D13FFA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04F27-C722-B8A0-3A12-06B0FF5B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D8EA3-E52C-52DF-D3D6-6BF7DADA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2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A3BF5-013C-B1FC-050F-7D2A4CEE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0DAA6-EEF0-4CB7-E07F-42B8F5CAF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561DC-3607-D938-922F-DDACB8406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6FADD-FC28-4064-82FF-9E11D13FFA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10E79-AE92-E33D-5DAE-5100AEF0A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47AB0-A465-73F7-338A-F5B03F15B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798A-7C9A-4341-BD4E-7510959B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5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Hammerhead/advanced_forecast/blob/d588a0b10e47a09e78bbd4b7ae1f8e32d23615e4/Load_Profile_LSTM_6h_onetime_3june25.ipyn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Hammerhead/advanced_forecast/blob/dba42ced026cf54c2cedf811a33e6c36a2f2e40a/Load_Profile_LSTM_6h_3june25.ipyn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9449-E8A8-8895-3F96-ACF22621B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h-TH" dirty="0"/>
              <a:t>การพยากรณ์ </a:t>
            </a:r>
            <a:r>
              <a:rPr lang="en-US" dirty="0"/>
              <a:t>Load Profile (Load Profile Forecasting)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862B3-D883-3575-A461-92588E079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BESS Project</a:t>
            </a:r>
          </a:p>
        </p:txBody>
      </p:sp>
    </p:spTree>
    <p:extLst>
      <p:ext uri="{BB962C8B-B14F-4D97-AF65-F5344CB8AC3E}">
        <p14:creationId xmlns:p14="http://schemas.microsoft.com/office/powerpoint/2010/main" val="221644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E726-C50E-5B2B-3604-9B881AEE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โมเดล </a:t>
            </a:r>
            <a:r>
              <a:rPr lang="en-US" dirty="0"/>
              <a:t>LSTM (</a:t>
            </a:r>
            <a:r>
              <a:rPr lang="th-TH" dirty="0"/>
              <a:t>พยากรณ์ 6 ชั่วโมง)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1015-1A79-8DB9-9A1C-4FFC4E8F7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/>
              <a:t>การฝึกโมเดล:</a:t>
            </a:r>
          </a:p>
          <a:p>
            <a:r>
              <a:rPr lang="th-TH" dirty="0"/>
              <a:t>ฝึกโมเดล </a:t>
            </a:r>
            <a:r>
              <a:rPr lang="en-US" dirty="0"/>
              <a:t>LSTM </a:t>
            </a:r>
            <a:r>
              <a:rPr lang="th-TH" dirty="0"/>
              <a:t>ให้เรียนรู้ที่จะพยากรณ์ 6 ชั่วโมงข้างหน้าพร้อมกันใน</a:t>
            </a:r>
            <a:r>
              <a:rPr lang="th-TH" dirty="0" err="1"/>
              <a:t>การทำ</a:t>
            </a:r>
            <a:r>
              <a:rPr lang="th-TH" dirty="0"/>
              <a:t>นายแต่ละครั้ง (</a:t>
            </a:r>
            <a:r>
              <a:rPr lang="en-US" dirty="0" err="1"/>
              <a:t>n_steps_out</a:t>
            </a:r>
            <a:r>
              <a:rPr lang="en-US" dirty="0"/>
              <a:t> = 6)</a:t>
            </a:r>
            <a:endParaRPr lang="th-TH" dirty="0"/>
          </a:p>
          <a:p>
            <a:r>
              <a:rPr lang="th-TH" dirty="0" err="1"/>
              <a:t>เลเย</a:t>
            </a:r>
            <a:r>
              <a:rPr lang="th-TH" dirty="0"/>
              <a:t>อร์เอาต์พุตของโมเดลถูกตั้งค่าให้ส่งออก 6 ค่า</a:t>
            </a:r>
          </a:p>
          <a:p>
            <a:r>
              <a:rPr lang="th-TH" b="1" dirty="0"/>
              <a:t>การพยากรณ์:</a:t>
            </a:r>
          </a:p>
          <a:p>
            <a:r>
              <a:rPr lang="th-TH" dirty="0"/>
              <a:t>ป้อนข้อมูล 24 ชั่วโมงสุดท้าย จากชุดฝึกอบรม (</a:t>
            </a:r>
            <a:r>
              <a:rPr lang="en-US" dirty="0" err="1"/>
              <a:t>n_steps_in</a:t>
            </a:r>
            <a:r>
              <a:rPr lang="en-US" dirty="0"/>
              <a:t> = 24) </a:t>
            </a:r>
            <a:r>
              <a:rPr lang="th-TH" dirty="0"/>
              <a:t>เข้าสู่โมเดล เพียงครั้งเดียว</a:t>
            </a:r>
          </a:p>
          <a:p>
            <a:r>
              <a:rPr lang="th-TH" dirty="0"/>
              <a:t>โมเดลจะส่งคืนผลลัพธ์ 6 ค่า ซึ่งเป็นการพยากรณ์โหลดสำหรับ 6 ชั่วโมงถัดไปในอนาคต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8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F384-BDE6-EAD4-2AF5-87160221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การประเมินผล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E7D2-1E70-9B6A-83C6-7D76D5D7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คำนวณ </a:t>
            </a:r>
            <a:r>
              <a:rPr lang="en-US" dirty="0"/>
              <a:t>RMSE (Root Mean Squared Error) </a:t>
            </a:r>
            <a:r>
              <a:rPr lang="th-TH" dirty="0"/>
              <a:t>และ </a:t>
            </a:r>
            <a:r>
              <a:rPr lang="en-US" dirty="0"/>
              <a:t>MAE (Mean Absolute Error) </a:t>
            </a:r>
            <a:r>
              <a:rPr lang="th-TH" dirty="0"/>
              <a:t>โดยเปรียบเทียบผลการพยากรณ์ทั้ง 6 ชั่วโมงของแต่ละโมเดล กับค่าโหลดจริงในช่วง 6 ชั่วโมงนั้น</a:t>
            </a:r>
          </a:p>
          <a:p>
            <a:r>
              <a:rPr lang="th-TH" dirty="0"/>
              <a:t>แสดงผลด้วยกราฟที่เน้นเฉพาะช่วงข้อมูลล่าสุดและผลการพยากรณ์ 6 ชั่วโมง เพื่อให้เห็นภาพประสิทธิภาพของโมเดลอย่างชัดเจน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3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84FA409-4911-F68D-4D9B-FF48C85DF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140" y="326066"/>
            <a:ext cx="7027656" cy="49598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1BF0FA-BF48-DE9F-40D8-63B6129D73FE}"/>
              </a:ext>
            </a:extLst>
          </p:cNvPr>
          <p:cNvSpPr txBox="1"/>
          <p:nvPr/>
        </p:nvSpPr>
        <p:spPr>
          <a:xfrm>
            <a:off x="2714845" y="575483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https://github.com/DrHammerhead/advanced_forecast/blob/d588a0b10e47a09e78bbd4b7ae1f8e32d23615e4/Load_Profile_LSTM_6h_onetime_3june25.ipynb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030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9F16-7067-7F1F-06C6-FB3E914A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6A106-92A0-70F5-CC5E-09329A1C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3D25BD-E72E-D7C4-14A0-57A62DB00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84"/>
            <a:ext cx="12192000" cy="675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1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E58B-416A-D83F-2A4F-DE9D448D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8B20-5A9A-DD62-D0D8-932E663F7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การกำหนดช่วงเวลาทดสอบ (</a:t>
            </a:r>
            <a:r>
              <a:rPr lang="en-US" dirty="0"/>
              <a:t>Test Period):</a:t>
            </a:r>
          </a:p>
          <a:p>
            <a:r>
              <a:rPr lang="en-US" dirty="0" err="1"/>
              <a:t>test_period_hours</a:t>
            </a:r>
            <a:r>
              <a:rPr lang="en-US" dirty="0"/>
              <a:t> = 7 * 24 </a:t>
            </a:r>
            <a:r>
              <a:rPr lang="th-TH" dirty="0"/>
              <a:t>กำหนดให้ช่วงข้อมูลทดสอบทั้งหมดคือ 7 วัน (168 ชั่วโมง)</a:t>
            </a:r>
            <a:endParaRPr lang="en-US" dirty="0"/>
          </a:p>
          <a:p>
            <a:r>
              <a:rPr lang="th-TH" dirty="0"/>
              <a:t>ทั้งโมเดล </a:t>
            </a:r>
            <a:r>
              <a:rPr lang="en-US" dirty="0"/>
              <a:t>SARIMA </a:t>
            </a:r>
            <a:r>
              <a:rPr lang="th-TH" dirty="0"/>
              <a:t>และ </a:t>
            </a:r>
            <a:r>
              <a:rPr lang="en-US" dirty="0"/>
              <a:t>LSTM </a:t>
            </a:r>
            <a:r>
              <a:rPr lang="th-TH" dirty="0"/>
              <a:t>จะถูกประเมินผลบนข้อมูลจริงใน 7 วันนี้</a:t>
            </a:r>
            <a:endParaRPr lang="en-US" dirty="0"/>
          </a:p>
          <a:p>
            <a:r>
              <a:rPr lang="en-US" dirty="0"/>
              <a:t>FORECAST_STEP_HORIZON = 6: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05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2D5B-3841-8C6D-EAF6-934BAFFE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โมเดล </a:t>
            </a:r>
            <a:r>
              <a:rPr lang="en-US" dirty="0"/>
              <a:t>SARIMA (</a:t>
            </a:r>
            <a:r>
              <a:rPr lang="th-TH" dirty="0"/>
              <a:t>พยากรณ์ต่อเนื่อง 7 วัน):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E1A9-47CA-F944-5E01-163D742EB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การพยากรณ์: </a:t>
            </a:r>
            <a:r>
              <a:rPr lang="en-US" dirty="0" err="1"/>
              <a:t>sarima_model_fit.predict</a:t>
            </a:r>
            <a:r>
              <a:rPr lang="en-US" dirty="0"/>
              <a:t>(start=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train_data</a:t>
            </a:r>
            <a:r>
              <a:rPr lang="en-US" dirty="0"/>
              <a:t>), end=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load_profile</a:t>
            </a:r>
            <a:r>
              <a:rPr lang="en-US" dirty="0"/>
              <a:t>) - 1, dynamic=True)</a:t>
            </a:r>
          </a:p>
          <a:p>
            <a:r>
              <a:rPr lang="en-US" dirty="0"/>
              <a:t>start </a:t>
            </a:r>
            <a:r>
              <a:rPr lang="th-TH" dirty="0"/>
              <a:t>และ </a:t>
            </a:r>
            <a:r>
              <a:rPr lang="en-US" dirty="0"/>
              <a:t>end </a:t>
            </a:r>
            <a:r>
              <a:rPr lang="th-TH" dirty="0"/>
              <a:t>ครอบคลุมทั้ง 7 วันของข้อมูลทดสอบ</a:t>
            </a:r>
            <a:endParaRPr lang="en-US" dirty="0"/>
          </a:p>
          <a:p>
            <a:r>
              <a:rPr lang="en-US" dirty="0"/>
              <a:t>dynamic=True </a:t>
            </a:r>
            <a:r>
              <a:rPr lang="th-TH" dirty="0"/>
              <a:t>มีความสำคัญอย่างยิ่ง: มันบอกให้ </a:t>
            </a:r>
            <a:r>
              <a:rPr lang="en-US" dirty="0"/>
              <a:t>SARIMA </a:t>
            </a:r>
            <a:r>
              <a:rPr lang="th-TH" dirty="0"/>
              <a:t>ใช้ "ค่าที่โมเดลพยากรณ์ได้ในชั่วโมงก่อนหน้า" (ไม่ใช่ค่าจริง) เพื่อใช้ในการพยากรณ์ชั่วโมงถัดไป เป็นการจำลองสถานการณ์จริงที่โมเดลต้องพยากรณ์ยาวไปข้างหน้าโดยไม่มีข้อมูลจริงเข้ามา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30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5890-0E0D-689F-4C57-3C25FA77B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โมเดล </a:t>
            </a:r>
            <a:r>
              <a:rPr lang="en-US" dirty="0"/>
              <a:t>LSTM (</a:t>
            </a:r>
            <a:r>
              <a:rPr lang="th-TH" dirty="0"/>
              <a:t>พยากรณ์ทีละ 6 ชม. วนไป 7 วัน):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58BB-3776-8BFD-0C8F-5F83AC8E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การเตรียมข้อมูลฝึกอบรม: </a:t>
            </a:r>
            <a:endParaRPr lang="en-US" dirty="0"/>
          </a:p>
          <a:p>
            <a:pPr lvl="1"/>
            <a:r>
              <a:rPr lang="en-US" dirty="0" err="1"/>
              <a:t>n_steps_out</a:t>
            </a:r>
            <a:r>
              <a:rPr lang="en-US" dirty="0"/>
              <a:t> = FORECAST_STEP_HORIZON (</a:t>
            </a:r>
            <a:r>
              <a:rPr lang="th-TH" dirty="0"/>
              <a:t>คือ 6) หมายความว่าโมเดล </a:t>
            </a:r>
            <a:r>
              <a:rPr lang="en-US" dirty="0"/>
              <a:t>LSTM </a:t>
            </a:r>
            <a:r>
              <a:rPr lang="th-TH" dirty="0"/>
              <a:t>จะถูกฝึกให้เรียนรู้ที่จะพยากรณ์ 6 ชั่วโมงข้างหน้าพร้อมกัน จากข้อมูลย้อนหลัง 24 ชั่วโมง (</a:t>
            </a:r>
            <a:r>
              <a:rPr lang="en-US" dirty="0" err="1"/>
              <a:t>n_steps_in</a:t>
            </a:r>
            <a:r>
              <a:rPr lang="en-US" dirty="0"/>
              <a:t> = 24)</a:t>
            </a:r>
          </a:p>
          <a:p>
            <a:r>
              <a:rPr lang="th-TH" dirty="0"/>
              <a:t>การพยากรณ์ในลูป:</a:t>
            </a:r>
            <a:endParaRPr lang="en-US" dirty="0"/>
          </a:p>
          <a:p>
            <a:pPr lvl="1"/>
            <a:r>
              <a:rPr lang="th-TH" dirty="0"/>
              <a:t>โค้ดจะใช้ลูป 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test_data</a:t>
            </a:r>
            <a:r>
              <a:rPr lang="en-US" dirty="0"/>
              <a:t>), FORECAST_STEP_HORIZON): </a:t>
            </a:r>
            <a:r>
              <a:rPr lang="th-TH" dirty="0"/>
              <a:t>ซึ่งจะวนลูปทีละ 6 ชั่วโมง ครอบคลุมตลอด 7 วันของข้อมูลทดสอบ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4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F524-170D-F73A-4D16-24E21D09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16FC-3342-A0AA-8828-3B17FA32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/>
              <a:t>ในแต่ละรอบของลูป:</a:t>
            </a:r>
            <a:endParaRPr lang="en-US" dirty="0"/>
          </a:p>
          <a:p>
            <a:pPr lvl="1"/>
            <a:r>
              <a:rPr lang="th-TH" dirty="0"/>
              <a:t>โมเดลจะรับอินพุต (เช่น 24 ชั่วโมงล่าสุด) และทำการพยากรณ์ออกมา 6 ชั่วโมงทันที (</a:t>
            </a:r>
            <a:r>
              <a:rPr lang="en-US" dirty="0" err="1"/>
              <a:t>predicted_steps</a:t>
            </a:r>
            <a:r>
              <a:rPr lang="en-US" dirty="0"/>
              <a:t> = </a:t>
            </a:r>
            <a:r>
              <a:rPr lang="en-US" dirty="0" err="1"/>
              <a:t>lstm_model.predict</a:t>
            </a:r>
            <a:r>
              <a:rPr lang="en-US" dirty="0"/>
              <a:t>(</a:t>
            </a:r>
            <a:r>
              <a:rPr lang="en-US" dirty="0" err="1"/>
              <a:t>current_batch</a:t>
            </a:r>
            <a:r>
              <a:rPr lang="en-US" dirty="0"/>
              <a:t>, verbose=0)[0])</a:t>
            </a:r>
          </a:p>
          <a:p>
            <a:pPr lvl="1"/>
            <a:r>
              <a:rPr lang="th-TH" dirty="0"/>
              <a:t>ผลลัพธ์ 6 ชั่วโมงนี้จะถูกเพิ่มเข้าไปในรายการ </a:t>
            </a:r>
            <a:r>
              <a:rPr lang="en-US" dirty="0" err="1"/>
              <a:t>lstm_predictions_scaled</a:t>
            </a:r>
            <a:endParaRPr lang="en-US" dirty="0"/>
          </a:p>
          <a:p>
            <a:pPr lvl="1"/>
            <a:r>
              <a:rPr lang="th-TH" dirty="0"/>
              <a:t>จากนั้น </a:t>
            </a:r>
            <a:r>
              <a:rPr lang="en-US" dirty="0" err="1"/>
              <a:t>current_batch</a:t>
            </a:r>
            <a:r>
              <a:rPr lang="en-US" dirty="0"/>
              <a:t> (</a:t>
            </a:r>
            <a:r>
              <a:rPr lang="th-TH" dirty="0"/>
              <a:t>ชุดข้อมูลอินพุตสำหรับรอบถัดไป) จะถูกปรับปรุงให้ใช้ ข้อมูลจริงจากชุดทดสอบ 6 ชั่วโมงถัดไป (</a:t>
            </a:r>
            <a:r>
              <a:rPr lang="en-US" dirty="0" err="1"/>
              <a:t>scaled_test_data</a:t>
            </a:r>
            <a:r>
              <a:rPr lang="en-US" dirty="0"/>
              <a:t>[</a:t>
            </a:r>
            <a:r>
              <a:rPr lang="en-US" dirty="0" err="1"/>
              <a:t>next_input_start_index</a:t>
            </a:r>
            <a:r>
              <a:rPr lang="en-US" dirty="0"/>
              <a:t> : </a:t>
            </a:r>
            <a:r>
              <a:rPr lang="en-US" dirty="0" err="1"/>
              <a:t>next_input_start_index</a:t>
            </a:r>
            <a:r>
              <a:rPr lang="en-US" dirty="0"/>
              <a:t> + </a:t>
            </a:r>
            <a:r>
              <a:rPr lang="en-US" dirty="0" err="1"/>
              <a:t>n_steps_in</a:t>
            </a:r>
            <a:r>
              <a:rPr lang="en-US" dirty="0"/>
              <a:t>]) </a:t>
            </a:r>
            <a:r>
              <a:rPr lang="th-TH" dirty="0"/>
              <a:t>ซึ่งเป็นการจำลองการที่โมเดลได้รับการ "</a:t>
            </a:r>
            <a:r>
              <a:rPr lang="th-TH" dirty="0" err="1"/>
              <a:t>อัป</a:t>
            </a:r>
            <a:r>
              <a:rPr lang="th-TH" dirty="0"/>
              <a:t>เดต" ด้วยข้อมูลจริงเมื่อมีข้อมูลใหม่เข้ามาในแต่ละช่วง 6 ชั่วโมง ก่อนที่จะพยากรณ์ 6 ชั่วโมงถัดไปอีกครั้ง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892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BDAB7-FEEF-6BDC-C198-25ABBE61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53610-E9C2-D7DA-937A-3D6A68DA4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654" y="255122"/>
            <a:ext cx="8067860" cy="501127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345650-EC57-8C39-55DF-B7E09021934F}"/>
              </a:ext>
            </a:extLst>
          </p:cNvPr>
          <p:cNvSpPr txBox="1"/>
          <p:nvPr/>
        </p:nvSpPr>
        <p:spPr>
          <a:xfrm>
            <a:off x="2882423" y="5664557"/>
            <a:ext cx="60948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https://github.com/DrHammerhead/advanced_forecast/blob/dba42ced026cf54c2cedf811a33e6c36a2f2e40a/Load_Profile_LSTM_6h_3june25.ipynb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43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5E05-0A62-217E-6D56-B22C23D2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BBBE-34A5-C9C9-D73B-23EACD816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00590-56EC-776C-FD03-FB072DE1D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269"/>
            <a:ext cx="12192000" cy="546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49C9-F94E-75ED-1F04-A9FB4777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การพยากรณ์ </a:t>
            </a:r>
            <a:r>
              <a:rPr lang="en-US" b="1" dirty="0"/>
              <a:t>Load Profile </a:t>
            </a:r>
            <a:r>
              <a:rPr lang="th-TH" b="1" dirty="0"/>
              <a:t>รายชั่วโมง: เปรียบเทียบ </a:t>
            </a:r>
            <a:r>
              <a:rPr lang="en-US" b="1" dirty="0"/>
              <a:t>SARIMA </a:t>
            </a:r>
            <a:r>
              <a:rPr lang="th-TH" b="1" dirty="0"/>
              <a:t>กับ </a:t>
            </a:r>
            <a:r>
              <a:rPr lang="en-US" b="1" dirty="0"/>
              <a:t>LSTM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940A-45B2-ABA6-5531-E3D276F1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b="1" dirty="0"/>
              <a:t>วัตถุประสงค์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b="1" dirty="0"/>
              <a:t>พยากรณ์การใช้ไฟฟ้าในอนาคต (</a:t>
            </a:r>
            <a:r>
              <a:rPr lang="en-US" b="1" dirty="0"/>
              <a:t>Load Profiles)</a:t>
            </a:r>
            <a:r>
              <a:rPr lang="en-US" dirty="0"/>
              <a:t> </a:t>
            </a:r>
            <a:r>
              <a:rPr lang="th-TH" dirty="0"/>
              <a:t>โดยใช้การวิเคราะห์อนุกรมเวลา (</a:t>
            </a:r>
            <a:r>
              <a:rPr lang="en-US" dirty="0"/>
              <a:t>Time Series Forecasting)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b="1" dirty="0"/>
              <a:t>เปรียบเทียบประสิทธิภาพ</a:t>
            </a:r>
            <a:r>
              <a:rPr lang="th-TH" dirty="0"/>
              <a:t> ของโมเดลทางสถิติแบบดั้งเดิม (</a:t>
            </a:r>
            <a:r>
              <a:rPr lang="en-US" dirty="0"/>
              <a:t>SARIMA) </a:t>
            </a:r>
            <a:r>
              <a:rPr lang="th-TH" dirty="0"/>
              <a:t>กับโมเดลการเรียนรู้เชิงลึก (</a:t>
            </a:r>
            <a:r>
              <a:rPr lang="en-US" dirty="0"/>
              <a:t>LSTM)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35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942F-7B40-EBC2-3376-E022CD92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6AB6E-4542-7972-912F-076E1437C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C8C2D-BBAB-18CA-4112-3815E613A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894"/>
            <a:ext cx="12192000" cy="559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86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CA63-5BDA-5D1D-92F1-5B422A8A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99CA1-69B5-EC47-DDD2-3B735248D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32CEE-C0CB-04B9-B2E8-B6853AF29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096"/>
            <a:ext cx="12192000" cy="561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96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C3C8-7164-04D5-BEE0-6199CBE9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6A917-3459-F047-8B27-01331C5A2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C9123-3B7B-DAE1-587F-324CA64E3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000"/>
            <a:ext cx="12192000" cy="5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34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F133-F9A9-04CF-CBEB-58EEECB9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650B-3401-AC5B-0944-5BE0B61A7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BFF8A-0E89-5ED4-C116-5219489F3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889"/>
            <a:ext cx="12192000" cy="587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6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621C-FA73-DB85-8096-48075D21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ขั้นตอนสำคัญ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71D19-C791-899E-090F-93E5234A6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b="1" dirty="0"/>
              <a:t>1. การสร้างข้อมูล:</a:t>
            </a:r>
            <a:endParaRPr lang="th-TH" dirty="0"/>
          </a:p>
          <a:p>
            <a:pPr>
              <a:buFont typeface="Arial" panose="020B0604020202020204" pitchFamily="34" charset="0"/>
              <a:buChar char="•"/>
            </a:pPr>
            <a:r>
              <a:rPr lang="th-TH" dirty="0"/>
              <a:t>สร้าง</a:t>
            </a:r>
            <a:r>
              <a:rPr lang="th-TH" b="1" dirty="0"/>
              <a:t>ข้อมูลโหลดไฟฟ้าจำลองรายชั่วโมง</a:t>
            </a:r>
            <a:r>
              <a:rPr lang="th-TH" dirty="0"/>
              <a:t> เป็นเวลา 3 เดือน (มีนาคม - พฤษภาคม 2025)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dirty="0"/>
              <a:t>ข้อมูลประกอบด้วยรูปแบบที่สมจริง: โหลดพื้นฐาน (</a:t>
            </a:r>
            <a:r>
              <a:rPr lang="en-US" dirty="0"/>
              <a:t>base load), </a:t>
            </a:r>
            <a:r>
              <a:rPr lang="th-TH" b="1" dirty="0"/>
              <a:t>รูปแบบตามรายวันและรายสัปดาห์</a:t>
            </a:r>
            <a:r>
              <a:rPr lang="th-TH" dirty="0"/>
              <a:t>, แนวโน้มเล็กน้อย, และสัญญาณรบกวน (</a:t>
            </a:r>
            <a:r>
              <a:rPr lang="en-US" dirty="0"/>
              <a:t>noise)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2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E815-591E-629E-B83F-9F7595A4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1750-39CD-611A-EF67-8EA8FF3B4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b="1" dirty="0"/>
              <a:t>2. การเตรียมข้อมูล:</a:t>
            </a:r>
            <a:endParaRPr lang="th-TH" dirty="0"/>
          </a:p>
          <a:p>
            <a:pPr>
              <a:buFont typeface="Arial" panose="020B0604020202020204" pitchFamily="34" charset="0"/>
              <a:buChar char="•"/>
            </a:pPr>
            <a:r>
              <a:rPr lang="th-TH" dirty="0"/>
              <a:t>ข้อมูลที่สร้างขึ้นจะถูก</a:t>
            </a:r>
            <a:r>
              <a:rPr lang="th-TH" b="1" dirty="0"/>
              <a:t>แบ่งออกเป็นชุดฝึก (</a:t>
            </a:r>
            <a:r>
              <a:rPr lang="en-US" b="1" dirty="0"/>
              <a:t>training set) </a:t>
            </a:r>
            <a:r>
              <a:rPr lang="th-TH" b="1" dirty="0"/>
              <a:t>และชุดทดสอบ (</a:t>
            </a:r>
            <a:r>
              <a:rPr lang="en-US" b="1" dirty="0"/>
              <a:t>testing set)</a:t>
            </a:r>
            <a:r>
              <a:rPr lang="en-US" dirty="0"/>
              <a:t> (</a:t>
            </a:r>
            <a:r>
              <a:rPr lang="th-TH" dirty="0"/>
              <a:t>ใช้ 7 วันสุดท้ายสำหรับการทดสอบ)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b="1" dirty="0"/>
              <a:t>สำหรับ </a:t>
            </a:r>
            <a:r>
              <a:rPr lang="en-US" b="1" dirty="0"/>
              <a:t>LSTM:</a:t>
            </a:r>
            <a:r>
              <a:rPr lang="en-US" dirty="0"/>
              <a:t> </a:t>
            </a:r>
            <a:r>
              <a:rPr lang="th-TH" dirty="0"/>
              <a:t>ข้อมูลจะถูก</a:t>
            </a:r>
            <a:r>
              <a:rPr lang="th-TH" b="1" dirty="0"/>
              <a:t>ปรับขนาด</a:t>
            </a:r>
            <a:r>
              <a:rPr lang="th-TH" dirty="0"/>
              <a:t> (ให้อยู่ในช่วง 0-1) และแปลงเป็น</a:t>
            </a:r>
            <a:r>
              <a:rPr lang="th-TH" b="1" dirty="0"/>
              <a:t>ลำดับ (</a:t>
            </a:r>
            <a:r>
              <a:rPr lang="en-US" b="1" dirty="0"/>
              <a:t>sequences)</a:t>
            </a:r>
            <a:r>
              <a:rPr lang="en-US" dirty="0"/>
              <a:t> (</a:t>
            </a:r>
            <a:r>
              <a:rPr lang="th-TH" dirty="0"/>
              <a:t>เช่น การใช้ข้อมูล 24 ชั่วโมงที่ผ่านมาเพื่อพยากรณ์ชั่วโมงถัดไป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496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DD1B-AC5C-B3A6-95BF-56DE813C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7046-0166-8CFF-5ABE-AB5BEB404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b="1" dirty="0"/>
              <a:t>3. โมเดล </a:t>
            </a:r>
            <a:r>
              <a:rPr lang="en-US" b="1" dirty="0"/>
              <a:t>SARIMA: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Seasonal </a:t>
            </a:r>
            <a:r>
              <a:rPr lang="en-US" b="1" dirty="0" err="1"/>
              <a:t>AutoRegressive</a:t>
            </a:r>
            <a:r>
              <a:rPr lang="en-US" b="1" dirty="0"/>
              <a:t> Integrated Moving Average (SARIMA)</a:t>
            </a:r>
            <a:r>
              <a:rPr lang="en-US" dirty="0"/>
              <a:t> </a:t>
            </a:r>
            <a:r>
              <a:rPr lang="th-TH" dirty="0"/>
              <a:t>ถูกฝึกด้วยข้อมูลย้อนหลัง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dirty="0"/>
              <a:t>กำหนดค่าพารามิเตอร์ (เช่น (1,1,1) สำหรับส่วนที่ไม่ใช่ฤดูกาล, (1,1,0,24) สำหรับส่วนฤดูกาลรายวัน)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dirty="0"/>
              <a:t>สร้าง</a:t>
            </a:r>
            <a:r>
              <a:rPr lang="th-TH" b="1" dirty="0"/>
              <a:t>การพยากรณ์</a:t>
            </a:r>
            <a:r>
              <a:rPr lang="th-TH" dirty="0"/>
              <a:t>สำหรับช่วงเวลาทดสอบ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6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060B-912F-FA0D-2F58-DECCB6D3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19FE-A7F2-EBAE-0881-8E77F07FF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b="1" dirty="0"/>
              <a:t>4. โมเดล </a:t>
            </a:r>
            <a:r>
              <a:rPr lang="en-US" b="1" dirty="0"/>
              <a:t>LSTM: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th-TH" dirty="0"/>
              <a:t>สร้าง</a:t>
            </a:r>
            <a:r>
              <a:rPr lang="th-TH" b="1" dirty="0"/>
              <a:t>เครือข่ายประสาทเทียมแบบ </a:t>
            </a:r>
            <a:r>
              <a:rPr lang="en-US" b="1" dirty="0"/>
              <a:t>Long Short-Term Memory (LSTM)</a:t>
            </a:r>
            <a:r>
              <a:rPr lang="en-US" dirty="0"/>
              <a:t> </a:t>
            </a:r>
            <a:r>
              <a:rPr lang="th-TH" dirty="0"/>
              <a:t>โดยใช้ </a:t>
            </a:r>
            <a:r>
              <a:rPr lang="en-US" dirty="0"/>
              <a:t>TensorFlow/</a:t>
            </a:r>
            <a:r>
              <a:rPr lang="en-US" dirty="0" err="1"/>
              <a:t>Keras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th-TH" dirty="0"/>
              <a:t>ฝึกด้วยข้อมูลลำดับที่ปรับขนาดแล้ว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dirty="0"/>
              <a:t>ทำการ</a:t>
            </a:r>
            <a:r>
              <a:rPr lang="th-TH" b="1" dirty="0"/>
              <a:t>พยากรณ์แบบ </a:t>
            </a:r>
            <a:r>
              <a:rPr lang="en-US" b="1" dirty="0"/>
              <a:t>Rolling One-step-ahead</a:t>
            </a:r>
            <a:r>
              <a:rPr lang="en-US" dirty="0"/>
              <a:t> </a:t>
            </a:r>
            <a:r>
              <a:rPr lang="th-TH" dirty="0"/>
              <a:t>สำหรับช่วงเวลาทดสอบ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4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E7FA-6CB4-92AF-4408-715F37A4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A4DC-244E-8CAB-164D-F0AE15380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b="1" dirty="0"/>
              <a:t>5. การประเมินและการแสดงผล:</a:t>
            </a:r>
            <a:endParaRPr lang="th-TH" dirty="0"/>
          </a:p>
          <a:p>
            <a:pPr>
              <a:buFont typeface="Arial" panose="020B0604020202020204" pitchFamily="34" charset="0"/>
              <a:buChar char="•"/>
            </a:pPr>
            <a:r>
              <a:rPr lang="th-TH" b="1" dirty="0"/>
              <a:t>เมตริกประสิทธิภาพ:</a:t>
            </a:r>
            <a:r>
              <a:rPr lang="th-TH" dirty="0"/>
              <a:t> โมเดลทั้งสองจะถูกประเมินโดยใช้ </a:t>
            </a:r>
            <a:r>
              <a:rPr lang="en-US" b="1" dirty="0"/>
              <a:t>Mean Squared Error (MSE), Root Mean Squared Error (RMSE), </a:t>
            </a:r>
            <a:r>
              <a:rPr lang="th-TH" b="1" dirty="0"/>
              <a:t>และ </a:t>
            </a:r>
            <a:r>
              <a:rPr lang="en-US" b="1" dirty="0"/>
              <a:t>Mean Absolute Error (MAE)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th-TH" b="1" dirty="0"/>
              <a:t>การเปรียบเทียบด้วยภาพ:</a:t>
            </a:r>
            <a:r>
              <a:rPr lang="th-TH" dirty="0"/>
              <a:t> แผนภูมิจะแสดง</a:t>
            </a:r>
            <a:r>
              <a:rPr lang="th-TH" b="1" dirty="0"/>
              <a:t>โหลดจริง, การพยากรณ์ของ </a:t>
            </a:r>
            <a:r>
              <a:rPr lang="en-US" b="1" dirty="0"/>
              <a:t>SARIMA, </a:t>
            </a:r>
            <a:r>
              <a:rPr lang="th-TH" b="1" dirty="0"/>
              <a:t>และการพยากรณ์ของ </a:t>
            </a:r>
            <a:r>
              <a:rPr lang="en-US" b="1" dirty="0"/>
              <a:t>LSTM</a:t>
            </a:r>
            <a:r>
              <a:rPr lang="en-US" dirty="0"/>
              <a:t> </a:t>
            </a:r>
            <a:r>
              <a:rPr lang="th-TH" dirty="0"/>
              <a:t>บนกราฟเดียวกัน เพื่อให้เห็นภาพการเปรียบเทียบความแม่นยำได้อย่างชัดเจน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4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3E6C-9120-DAAB-4904-ACC6CCC5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การพยากรณ์ </a:t>
            </a:r>
            <a:r>
              <a:rPr lang="en-US" dirty="0"/>
              <a:t>Load Profile </a:t>
            </a:r>
            <a:r>
              <a:rPr lang="th-TH" dirty="0"/>
              <a:t>ล่วงหน้า 6 ชั่วโมง (ครั้งเดียว)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A54F-055D-3A6B-A97C-945939439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h-TH" b="1" dirty="0"/>
              <a:t>วัตถุประสงค์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dirty="0"/>
              <a:t>เพื่อแสดงความสามารถของโมเดล </a:t>
            </a:r>
            <a:r>
              <a:rPr lang="en-US" dirty="0"/>
              <a:t>SARIMA </a:t>
            </a:r>
            <a:r>
              <a:rPr lang="th-TH" dirty="0"/>
              <a:t>และ </a:t>
            </a:r>
            <a:r>
              <a:rPr lang="en-US" dirty="0"/>
              <a:t>LSTM </a:t>
            </a:r>
            <a:r>
              <a:rPr lang="th-TH" dirty="0"/>
              <a:t>ในการ</a:t>
            </a:r>
            <a:r>
              <a:rPr lang="th-TH" b="1" dirty="0"/>
              <a:t>พยากรณ์ </a:t>
            </a:r>
            <a:r>
              <a:rPr lang="en-US" b="1" dirty="0"/>
              <a:t>Load Profile </a:t>
            </a:r>
            <a:r>
              <a:rPr lang="th-TH" b="1" dirty="0"/>
              <a:t>สำหรับ 6 ชั่วโมงข้างหน้าเพียงครั้งเดียว</a:t>
            </a:r>
            <a:r>
              <a:rPr lang="th-TH" dirty="0"/>
              <a:t> ต่อจากข้อมูลการฝึกอบรมล่าสุด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h-TH" dirty="0"/>
              <a:t>เน้นการพยากรณ์แบบ </a:t>
            </a:r>
            <a:r>
              <a:rPr lang="en-US" b="1" dirty="0"/>
              <a:t>Multi-step</a:t>
            </a:r>
            <a:r>
              <a:rPr lang="en-US" dirty="0"/>
              <a:t> </a:t>
            </a:r>
            <a:r>
              <a:rPr lang="th-TH" dirty="0"/>
              <a:t>จากจุดเริ่มต้นเดียว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6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7076-6A1C-9E9D-C0AE-9CF34C4C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โมเดล </a:t>
            </a:r>
            <a:r>
              <a:rPr lang="en-US" dirty="0"/>
              <a:t>SARIMA (</a:t>
            </a:r>
            <a:r>
              <a:rPr lang="th-TH" dirty="0"/>
              <a:t>พยากรณ์ 6 ชั่วโมง)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E33A-A1B9-3A92-94A0-8C92E465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/>
              <a:t>การฝึกโมเดล:</a:t>
            </a:r>
            <a:r>
              <a:rPr lang="th-TH" dirty="0"/>
              <a:t> ฝึกโมเดล </a:t>
            </a:r>
            <a:r>
              <a:rPr lang="en-US" dirty="0"/>
              <a:t>SARIMA </a:t>
            </a:r>
            <a:r>
              <a:rPr lang="th-TH" dirty="0"/>
              <a:t>ด้วยข้อมูลฝึกอบรมทั้งหมด</a:t>
            </a:r>
          </a:p>
          <a:p>
            <a:r>
              <a:rPr lang="th-TH" b="1" dirty="0"/>
              <a:t>การพยากรณ์:</a:t>
            </a:r>
          </a:p>
          <a:p>
            <a:r>
              <a:rPr lang="th-TH" dirty="0"/>
              <a:t>ใช้เมธอด </a:t>
            </a:r>
            <a:r>
              <a:rPr lang="en-US" dirty="0"/>
              <a:t>predict() </a:t>
            </a:r>
            <a:r>
              <a:rPr lang="th-TH" dirty="0"/>
              <a:t>โดยระบุจุดเริ่มต้นและสิ้นสุดของ 6 ชั่วโมงที่ต้องการพยากรณ์อย่างชัดเจน</a:t>
            </a:r>
          </a:p>
          <a:p>
            <a:r>
              <a:rPr lang="th-TH" dirty="0"/>
              <a:t>ตั้งค่า </a:t>
            </a:r>
            <a:r>
              <a:rPr lang="en-US" dirty="0"/>
              <a:t>dynamic=True </a:t>
            </a:r>
            <a:r>
              <a:rPr lang="th-TH" dirty="0"/>
              <a:t>เพื่อให้โมเดลใช้ ผลการพยากรณ์ของตัวเอง ในการพยากรณ์ชั่วโมงถัดไปภายในช่วง 6 ชั่วโมง (เป็นการพยากรณ์แบบ </a:t>
            </a:r>
            <a:r>
              <a:rPr lang="en-US" dirty="0"/>
              <a:t>Multi-step </a:t>
            </a:r>
            <a:r>
              <a:rPr lang="th-TH" dirty="0"/>
              <a:t>ที่แท้จริง</a:t>
            </a:r>
            <a:endParaRPr lang="en-US" dirty="0"/>
          </a:p>
          <a:p>
            <a:endParaRPr lang="th-TH" dirty="0"/>
          </a:p>
          <a:p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2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i Jamjuree">
      <a:majorFont>
        <a:latin typeface="Bai Jamjuree"/>
        <a:ea typeface=""/>
        <a:cs typeface="Bai Jamjuree"/>
      </a:majorFont>
      <a:minorFont>
        <a:latin typeface="Bai Jamjuree"/>
        <a:ea typeface=""/>
        <a:cs typeface="Bai Jamjure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1084</Words>
  <Application>Microsoft Office PowerPoint</Application>
  <PresentationFormat>Widescreen</PresentationFormat>
  <Paragraphs>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Bai Jamjuree</vt:lpstr>
      <vt:lpstr>Office Theme</vt:lpstr>
      <vt:lpstr>การพยากรณ์ Load Profile (Load Profile Forecasting)</vt:lpstr>
      <vt:lpstr>การพยากรณ์ Load Profile รายชั่วโมง: เปรียบเทียบ SARIMA กับ LSTM</vt:lpstr>
      <vt:lpstr>ขั้นตอนสำคัญ</vt:lpstr>
      <vt:lpstr>PowerPoint Presentation</vt:lpstr>
      <vt:lpstr>PowerPoint Presentation</vt:lpstr>
      <vt:lpstr>PowerPoint Presentation</vt:lpstr>
      <vt:lpstr>PowerPoint Presentation</vt:lpstr>
      <vt:lpstr>การพยากรณ์ Load Profile ล่วงหน้า 6 ชั่วโมง (ครั้งเดียว)</vt:lpstr>
      <vt:lpstr>โมเดล SARIMA (พยากรณ์ 6 ชั่วโมง)</vt:lpstr>
      <vt:lpstr>โมเดล LSTM (พยากรณ์ 6 ชั่วโมง)</vt:lpstr>
      <vt:lpstr>การประเมินผล</vt:lpstr>
      <vt:lpstr>PowerPoint Presentation</vt:lpstr>
      <vt:lpstr>PowerPoint Presentation</vt:lpstr>
      <vt:lpstr>PowerPoint Presentation</vt:lpstr>
      <vt:lpstr>โมเดล SARIMA (พยากรณ์ต่อเนื่อง 7 วัน):</vt:lpstr>
      <vt:lpstr>โมเดล LSTM (พยากรณ์ทีละ 6 ชม. วนไป 7 วัน):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Peerapol</dc:creator>
  <cp:lastModifiedBy>Peerapol</cp:lastModifiedBy>
  <cp:revision>10</cp:revision>
  <dcterms:created xsi:type="dcterms:W3CDTF">2025-06-03T03:41:02Z</dcterms:created>
  <dcterms:modified xsi:type="dcterms:W3CDTF">2025-06-03T07:27:53Z</dcterms:modified>
</cp:coreProperties>
</file>