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83" r:id="rId6"/>
    <p:sldId id="285" r:id="rId7"/>
    <p:sldId id="286" r:id="rId8"/>
    <p:sldId id="272" r:id="rId9"/>
    <p:sldId id="275" r:id="rId10"/>
    <p:sldId id="276" r:id="rId11"/>
    <p:sldId id="277" r:id="rId12"/>
    <p:sldId id="278" r:id="rId13"/>
    <p:sldId id="279" r:id="rId14"/>
    <p:sldId id="280" r:id="rId15"/>
    <p:sldId id="287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6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DB2B8-B52A-44DC-B695-C89381F8C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3AFB1-DCC1-F8F7-3F8D-F833C363C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D3899-FD58-2CB8-10F6-46511908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FADD-FC28-4064-82FF-9E11D13FFA6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5C03D-8D55-056C-76D0-8E8D5F5D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6F9AF-E6FA-0A0D-76AC-6E48EF528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798A-7C9A-4341-BD4E-7510959B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0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4F79-1AFD-3A10-4621-4B28DF45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4AEC8-0833-3EE5-1B48-48A4C6CEE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2687C-17DC-984B-0266-184E41A4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FADD-FC28-4064-82FF-9E11D13FFA6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EA103-96CD-AC06-780E-AB917D2A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DA566-7363-65FD-E485-DEF16D8B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798A-7C9A-4341-BD4E-7510959B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0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812823-4BC5-2338-4F00-10FCD958D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8DC25-704B-352D-8DB4-7C7309115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523C7-F020-A75A-5450-F67F4424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FADD-FC28-4064-82FF-9E11D13FFA6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DAB5B-CB0A-1A5A-55D8-62B13B9AF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87E12-593D-96EF-3F71-87716AD1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798A-7C9A-4341-BD4E-7510959B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1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F8A1E-41BB-760D-8412-816BF432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D7F63-05E0-583A-56B1-67D697D46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F7F36-97AB-A61D-DCE3-6E49DA205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FADD-FC28-4064-82FF-9E11D13FFA6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257CC-420F-E714-9C1D-F5F3F8237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97646-314E-4027-00C9-8E946AC3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798A-7C9A-4341-BD4E-7510959B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0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A683E-BBDD-4C70-B044-DB52D47D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81928-1C31-BE9D-ABAF-5F04A11E2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6AE71-5ED2-A3E6-C255-0DB6CEA8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FADD-FC28-4064-82FF-9E11D13FFA6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4FBE3-D653-9522-92FE-96F27125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05A47-65E4-B29A-5E51-8BC217C48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798A-7C9A-4341-BD4E-7510959B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3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B63B0-733C-E916-9591-C5253D8A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6EFA6-EDBA-71E9-8D0D-D3727F14E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74DA6-5A9A-FFD4-F1A7-381621215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E9375-745F-FDB8-1AE4-ACAD2A31E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FADD-FC28-4064-82FF-9E11D13FFA6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1DC18-254F-2AD7-BACB-DFDD93B7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07431-99AF-ACB8-CD3D-D2D14C3E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798A-7C9A-4341-BD4E-7510959B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0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0803-386F-56E0-B78A-70A05C45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E435E-6140-88AA-2F0B-9C7EDCDF9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82E50-D920-9D14-3B68-2E2EAC4EB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85E13-72D5-C269-F7EC-42F8401FB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65032-0927-C4D4-419D-8A5750DFD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770E9F-15DD-59A1-9E74-89E4FF9D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FADD-FC28-4064-82FF-9E11D13FFA6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4F36A1-834F-C4E2-3563-D548F808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6502A5-8783-E8BB-A47A-548DF1FC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798A-7C9A-4341-BD4E-7510959B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5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179B1-2246-1083-EFA7-C52F5D0D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08996F-8A20-9BC4-883C-9B03F9649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FADD-FC28-4064-82FF-9E11D13FFA6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CFFCD3-B221-7710-47A2-2F9769242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F36D6-698C-9D47-B0E1-237CDCA2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798A-7C9A-4341-BD4E-7510959B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7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8946D-5E58-C636-414A-23B1C3A7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FADD-FC28-4064-82FF-9E11D13FFA6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B3396-A0D6-4FE6-D3F2-DF3A0AA90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57EF1-B14B-25EB-A278-64D8AC76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798A-7C9A-4341-BD4E-7510959B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5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9278-ECDA-02F3-B117-CEA03E1F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8CAD1-96CA-DD99-451B-9161DBAEC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EAF9E-303D-D185-11E2-7F49E865D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2AD02-124E-0F7C-A8F1-9EC4C353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FADD-FC28-4064-82FF-9E11D13FFA6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5CCAE-1439-A4F1-AE21-1315D8378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DEF9E-014A-87F4-BDBD-4C6792B6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798A-7C9A-4341-BD4E-7510959B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2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84843-E13A-3319-ED04-53471546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0B4502-B6CD-FFF5-A3FA-B161B8C3F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ACF99-18EF-90C2-EEFA-CADC78148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487F4-7F76-999B-4560-45B369F4F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FADD-FC28-4064-82FF-9E11D13FFA6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04F27-C722-B8A0-3A12-06B0FF5B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D8EA3-E52C-52DF-D3D6-6BF7DADA3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798A-7C9A-4341-BD4E-7510959B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2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4A3BF5-013C-B1FC-050F-7D2A4CEED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0DAA6-EEF0-4CB7-E07F-42B8F5CAF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561DC-3607-D938-922F-DDACB8406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6FADD-FC28-4064-82FF-9E11D13FFA6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10E79-AE92-E33D-5DAE-5100AEF0A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47AB0-A465-73F7-338A-F5B03F15B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D798A-7C9A-4341-BD4E-7510959B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5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rive.google.com/file/d/18H-WsmX9jvJTpZE-9N1oqBH0Ozua87Ru/view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DrHammerhead/advanced_forecast/blob/9d720f0a989216e2b54e98ba543985361da3b98a/Load_Profile_LSTM_3june25.ipyn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79449-E8A8-8895-3F96-ACF22621BA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th-TH" sz="4600" dirty="0"/>
              <a:t>การพยากรณ์ </a:t>
            </a:r>
            <a:r>
              <a:rPr lang="en-US" sz="4600" dirty="0"/>
              <a:t>Load Profile (Load Profile Forecasting) </a:t>
            </a:r>
            <a:br>
              <a:rPr lang="en-US" sz="4600" dirty="0"/>
            </a:br>
            <a:r>
              <a:rPr lang="th-TH" sz="4600" dirty="0"/>
              <a:t>โดยโมเดลทางสถิติแบบดั้งเดิม (</a:t>
            </a:r>
            <a:r>
              <a:rPr lang="en-US" sz="4600" dirty="0"/>
              <a:t>SARIMA) </a:t>
            </a:r>
            <a:r>
              <a:rPr lang="th-TH" sz="4600" dirty="0"/>
              <a:t>กับโมเดลการเรียนรู้เชิงลึก (</a:t>
            </a:r>
            <a:r>
              <a:rPr lang="en-US" sz="4600" dirty="0"/>
              <a:t>LSTM)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862B3-D883-3575-A461-92588E079A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จาก </a:t>
            </a:r>
            <a:r>
              <a:rPr lang="th-TH" dirty="0" err="1"/>
              <a:t>สเ</a:t>
            </a:r>
            <a:r>
              <a:rPr lang="th-TH" dirty="0"/>
              <a:t>กด</a:t>
            </a:r>
            <a:r>
              <a:rPr lang="th-TH" dirty="0" err="1"/>
              <a:t>้า</a:t>
            </a:r>
            <a:r>
              <a:rPr lang="th-TH" dirty="0"/>
              <a:t> ออโตเม</a:t>
            </a:r>
            <a:r>
              <a:rPr lang="th-TH" dirty="0" err="1"/>
              <a:t>ชั่น</a:t>
            </a:r>
            <a:r>
              <a:rPr lang="th-TH" dirty="0"/>
              <a:t> จำกัด</a:t>
            </a:r>
            <a:endParaRPr lang="en-US" dirty="0"/>
          </a:p>
          <a:p>
            <a:endParaRPr lang="en-US" dirty="0"/>
          </a:p>
          <a:p>
            <a:r>
              <a:rPr lang="en-US" dirty="0">
                <a:latin typeface="Inter"/>
              </a:rPr>
              <a:t>Part of the Scada Automation AI Initiative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44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A237E-1FDE-11FF-B131-B4C15A659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DCA4A-3255-2C1F-CCD2-76F861542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925335-A1BD-E1A7-12D4-E5FDFA03A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739"/>
            <a:ext cx="12192000" cy="579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2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AC5B9-7B6C-A06D-7A5E-B4FE9867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E78AE-9A8D-18D2-D343-21D4BE02C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4010E5-FE09-D159-5268-AA1B4FA7B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4197"/>
            <a:ext cx="12192000" cy="576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85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FC30-59A6-533C-E826-005553469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60CC-155D-CE1E-D748-AD9963AAD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8959F5-A840-DCB5-EACD-51DCB1AE4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2982"/>
            <a:ext cx="12192000" cy="579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96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F80A-5738-112E-53F0-8219D0F1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30D1F-614E-89E8-5BE5-5FC378799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3A642-4F26-7A27-AEFA-B9780D583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9964"/>
            <a:ext cx="12192000" cy="569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65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E2C26-05D1-95AB-40A8-21C116EF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5B68D-07EC-974D-26F3-FEDA6A905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3CC9A6-BA6E-A786-B461-E91998D6C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425"/>
            <a:ext cx="12192000" cy="580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772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0A5B-C8CD-CE7C-D711-6B4EAF36E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✅ </a:t>
            </a:r>
            <a:r>
              <a:rPr lang="th-TH" b="1" dirty="0"/>
              <a:t>สรุปผลการเปรียบเทียบ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F127139-28A2-980A-92A1-2483E432A79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6266" y="1825625"/>
          <a:ext cx="10817532" cy="35356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081477">
                  <a:extLst>
                    <a:ext uri="{9D8B030D-6E8A-4147-A177-3AD203B41FA5}">
                      <a16:colId xmlns:a16="http://schemas.microsoft.com/office/drawing/2014/main" val="2321061226"/>
                    </a:ext>
                  </a:extLst>
                </a:gridCol>
                <a:gridCol w="3246322">
                  <a:extLst>
                    <a:ext uri="{9D8B030D-6E8A-4147-A177-3AD203B41FA5}">
                      <a16:colId xmlns:a16="http://schemas.microsoft.com/office/drawing/2014/main" val="2021058864"/>
                    </a:ext>
                  </a:extLst>
                </a:gridCol>
                <a:gridCol w="3489733">
                  <a:extLst>
                    <a:ext uri="{9D8B030D-6E8A-4147-A177-3AD203B41FA5}">
                      <a16:colId xmlns:a16="http://schemas.microsoft.com/office/drawing/2014/main" val="226505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h-TH" sz="2800" dirty="0"/>
                        <a:t>รายการ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SARIMA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LSTM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31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800"/>
                        <a:t>ความแม่นยำด้านรูปแบบ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800"/>
                        <a:t>ปานกลาง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800"/>
                        <a:t>ดีมาก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1587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800"/>
                        <a:t>ความแม่นยำของขนาด (แอมพลิจูด)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800"/>
                        <a:t>สูงเกินจริง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800"/>
                        <a:t>ค่อนข้างแม่นยำ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76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800"/>
                        <a:t>ตรงตามเวลา (</a:t>
                      </a:r>
                      <a:r>
                        <a:rPr lang="en-US" sz="2800"/>
                        <a:t>Timing)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800"/>
                        <a:t>มีคลาดเคลื่อนบ้าง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800"/>
                        <a:t>แม่นยำมาก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571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800"/>
                        <a:t>ความเรียบของสัญญาณ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800"/>
                        <a:t>แปรปรวนพอสมควร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800"/>
                        <a:t>เรียบกว่าและต่อเนื่องดี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9124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800"/>
                        <a:t>ประสิทธิภาพรวม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800"/>
                        <a:t>พอใช้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800" dirty="0"/>
                        <a:t>เหนือกว่าชัดเจน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715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769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4089-D93B-C29E-6EF5-6CF7C989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4BF07-9986-D4AE-74D1-00AD1F12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0FB8E4-7ED2-FBBC-DBCD-E2E4A2BB34C4}"/>
              </a:ext>
            </a:extLst>
          </p:cNvPr>
          <p:cNvSpPr txBox="1"/>
          <p:nvPr/>
        </p:nvSpPr>
        <p:spPr>
          <a:xfrm>
            <a:off x="3303298" y="5335115"/>
            <a:ext cx="60948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https://drive.google.com/file/d/18H-WsmX9jvJTpZE-9N1oqBH0Ozua87Ru/view?usp=sharing</a:t>
            </a:r>
            <a:endParaRPr lang="th-TH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9EE50D-77E9-27B0-D6B2-2668F7223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709" y="310123"/>
            <a:ext cx="6973273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1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49C9-F94E-75ED-1F04-A9FB4777C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/>
              <a:t>การพยากรณ์ </a:t>
            </a:r>
            <a:r>
              <a:rPr lang="en-US" b="1" dirty="0"/>
              <a:t>Load Profile </a:t>
            </a:r>
            <a:r>
              <a:rPr lang="th-TH" b="1" dirty="0"/>
              <a:t>รายชั่วโมง: เปรียบเทียบ </a:t>
            </a:r>
            <a:r>
              <a:rPr lang="en-US" b="1" dirty="0"/>
              <a:t>SARIMA </a:t>
            </a:r>
            <a:r>
              <a:rPr lang="th-TH" b="1" dirty="0"/>
              <a:t>กับ </a:t>
            </a:r>
            <a:r>
              <a:rPr lang="en-US" b="1" dirty="0"/>
              <a:t>LSTM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E940A-45B2-ABA6-5531-E3D276F14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h-TH" b="1" dirty="0"/>
              <a:t>วัตถุประสงค์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h-TH" b="1" dirty="0"/>
              <a:t>พยากรณ์การใช้ไฟฟ้าในอนาคต (</a:t>
            </a:r>
            <a:r>
              <a:rPr lang="en-US" b="1" dirty="0"/>
              <a:t>Load Profiles)</a:t>
            </a:r>
            <a:r>
              <a:rPr lang="en-US" dirty="0"/>
              <a:t> </a:t>
            </a:r>
            <a:r>
              <a:rPr lang="th-TH" dirty="0"/>
              <a:t>โดยใช้การวิเคราะห์อนุกรมเวลา (</a:t>
            </a:r>
            <a:r>
              <a:rPr lang="en-US" dirty="0"/>
              <a:t>Time Series Forecasting)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h-TH" b="1" dirty="0"/>
              <a:t>เปรียบเทียบประสิทธิภาพ</a:t>
            </a:r>
            <a:r>
              <a:rPr lang="th-TH" dirty="0"/>
              <a:t> ของโมเดลทางสถิติแบบดั้งเดิม (</a:t>
            </a:r>
            <a:r>
              <a:rPr lang="en-US" dirty="0"/>
              <a:t>SARIMA) </a:t>
            </a:r>
            <a:r>
              <a:rPr lang="th-TH" dirty="0"/>
              <a:t>กับโมเดลการเรียนรู้เชิงลึก (</a:t>
            </a:r>
            <a:r>
              <a:rPr lang="en-US" dirty="0"/>
              <a:t>LSTM)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03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6621C-FA73-DB85-8096-48075D21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ขั้นตอนสำคัญ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71D19-C791-899E-090F-93E5234A6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b="1" dirty="0"/>
              <a:t>1. </a:t>
            </a:r>
            <a:r>
              <a:rPr lang="en-US" b="1" dirty="0"/>
              <a:t>🛠️ </a:t>
            </a:r>
            <a:r>
              <a:rPr lang="th-TH" b="1" dirty="0"/>
              <a:t>การสร้างข้อมูลจำลอง</a:t>
            </a:r>
          </a:p>
          <a:p>
            <a:r>
              <a:rPr lang="th-TH" dirty="0"/>
              <a:t>รูปแบบโหลดแบบ </a:t>
            </a:r>
            <a:r>
              <a:rPr lang="th-TH" b="1" dirty="0"/>
              <a:t>รายชั่วโมง</a:t>
            </a:r>
            <a:r>
              <a:rPr lang="th-TH" dirty="0"/>
              <a:t> ตั้งแต่วันที่ 1 มีนาคม - 31 พฤษภาคม 2025</a:t>
            </a:r>
          </a:p>
          <a:p>
            <a:r>
              <a:rPr lang="th-TH" dirty="0"/>
              <a:t>มีองค์ประกอบ:</a:t>
            </a:r>
          </a:p>
          <a:p>
            <a:pPr lvl="1"/>
            <a:r>
              <a:rPr lang="th-TH" dirty="0"/>
              <a:t>โหลดฐาน (</a:t>
            </a:r>
            <a:r>
              <a:rPr lang="en-US" dirty="0"/>
              <a:t>Base Load)</a:t>
            </a:r>
          </a:p>
          <a:p>
            <a:pPr lvl="1"/>
            <a:r>
              <a:rPr lang="th-TH" dirty="0"/>
              <a:t>รูปแบบรายวัน (</a:t>
            </a:r>
            <a:r>
              <a:rPr lang="en-US" dirty="0"/>
              <a:t>Daily Pattern)</a:t>
            </a:r>
          </a:p>
          <a:p>
            <a:pPr lvl="1"/>
            <a:r>
              <a:rPr lang="th-TH" dirty="0"/>
              <a:t>รูปแบบรายสัปดาห์ (</a:t>
            </a:r>
            <a:r>
              <a:rPr lang="en-US" dirty="0"/>
              <a:t>Weekly Pattern)</a:t>
            </a:r>
          </a:p>
          <a:p>
            <a:pPr lvl="1"/>
            <a:r>
              <a:rPr lang="th-TH" dirty="0"/>
              <a:t>แนวโน้มโหลด (</a:t>
            </a:r>
            <a:r>
              <a:rPr lang="en-US" dirty="0"/>
              <a:t>Trend)</a:t>
            </a:r>
          </a:p>
          <a:p>
            <a:pPr lvl="1"/>
            <a:r>
              <a:rPr lang="th-TH" dirty="0"/>
              <a:t>สัญญาณรบกวนแบบสุ่ม (</a:t>
            </a:r>
            <a:r>
              <a:rPr lang="en-US" dirty="0"/>
              <a:t>Noise)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27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E815-591E-629E-B83F-9F7595A4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2. </a:t>
            </a:r>
            <a:r>
              <a:rPr lang="en-US" b="1" dirty="0"/>
              <a:t>🔍 </a:t>
            </a:r>
            <a:r>
              <a:rPr lang="th-TH" b="1" dirty="0"/>
              <a:t>รายละเอียดการแบ่งข้อมูล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F1750-39CD-611A-EF67-8EA8FF3B4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1" dirty="0"/>
              <a:t>ชุดฝึก (</a:t>
            </a:r>
            <a:r>
              <a:rPr lang="en-US" b="1" dirty="0"/>
              <a:t>Training Set)</a:t>
            </a:r>
            <a:r>
              <a:rPr lang="en-US" dirty="0"/>
              <a:t>: </a:t>
            </a:r>
            <a:r>
              <a:rPr lang="th-TH" dirty="0"/>
              <a:t>ข้อมูลก่อนช่วง 7 วันสุดท้าย</a:t>
            </a:r>
          </a:p>
          <a:p>
            <a:r>
              <a:rPr lang="th-TH" b="1" dirty="0"/>
              <a:t>ชุดทดสอบ (</a:t>
            </a:r>
            <a:r>
              <a:rPr lang="en-US" b="1" dirty="0"/>
              <a:t>Test Set)</a:t>
            </a:r>
            <a:r>
              <a:rPr lang="en-US" dirty="0"/>
              <a:t>: </a:t>
            </a:r>
            <a:r>
              <a:rPr lang="th-TH" dirty="0"/>
              <a:t>ข้อมูล 7 วันสุดท้าย (168 ชั่วโมง)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496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A316-3081-9F8F-1738-EC83B828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⚙️ </a:t>
            </a:r>
            <a:r>
              <a:rPr lang="th-TH" b="1" dirty="0"/>
              <a:t>การฝึกและพยากรณ์ด้วย </a:t>
            </a:r>
            <a:r>
              <a:rPr lang="en-US" b="1" dirty="0"/>
              <a:t>SARIMA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0D00B-95DA-F151-F748-FA520AD87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การฝึกและพยากรณ์ด้วย </a:t>
            </a:r>
            <a:r>
              <a:rPr lang="en-US" dirty="0"/>
              <a:t>SARIMA</a:t>
            </a:r>
            <a:endParaRPr lang="th-TH" dirty="0"/>
          </a:p>
          <a:p>
            <a:r>
              <a:rPr lang="th-TH" dirty="0"/>
              <a:t>กำหนดพารามิเตอร์: </a:t>
            </a:r>
            <a:r>
              <a:rPr lang="en-US" dirty="0"/>
              <a:t>order=(1,1,1), </a:t>
            </a:r>
            <a:r>
              <a:rPr lang="en-US" dirty="0" err="1"/>
              <a:t>seasonal_order</a:t>
            </a:r>
            <a:r>
              <a:rPr lang="en-US" dirty="0"/>
              <a:t>=(1,1,0,24)</a:t>
            </a:r>
            <a:endParaRPr lang="th-TH" dirty="0"/>
          </a:p>
          <a:p>
            <a:r>
              <a:rPr lang="th-TH" dirty="0"/>
              <a:t>ใช้ </a:t>
            </a:r>
            <a:r>
              <a:rPr lang="en-US" dirty="0"/>
              <a:t>Seasonality </a:t>
            </a:r>
            <a:r>
              <a:rPr lang="th-TH" dirty="0"/>
              <a:t>รายวัน (24 ชั่วโมง)</a:t>
            </a:r>
          </a:p>
          <a:p>
            <a:r>
              <a:rPr lang="th-TH" dirty="0"/>
              <a:t>ผลการประเมิน:</a:t>
            </a:r>
          </a:p>
          <a:p>
            <a:pPr lvl="1"/>
            <a:r>
              <a:rPr lang="en-US" dirty="0"/>
              <a:t>RMSE = {rmse_sarima:.2f}</a:t>
            </a:r>
            <a:endParaRPr lang="th-TH" dirty="0"/>
          </a:p>
          <a:p>
            <a:pPr lvl="1"/>
            <a:r>
              <a:rPr lang="en-US" dirty="0"/>
              <a:t>MAE = {mae_sarima:.2f}</a:t>
            </a:r>
          </a:p>
        </p:txBody>
      </p:sp>
    </p:spTree>
    <p:extLst>
      <p:ext uri="{BB962C8B-B14F-4D97-AF65-F5344CB8AC3E}">
        <p14:creationId xmlns:p14="http://schemas.microsoft.com/office/powerpoint/2010/main" val="2827777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5764-E018-F9BC-196F-FD61B962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🤖 </a:t>
            </a:r>
            <a:r>
              <a:rPr lang="th-TH" b="1" dirty="0"/>
              <a:t>การฝึกและพยากรณ์ด้วย </a:t>
            </a:r>
            <a:r>
              <a:rPr lang="en-US" b="1" dirty="0"/>
              <a:t>LSTM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45C81-E1BD-A4DA-00D6-6FF070C83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ใช้ข้อมูลย้อนหลัง 24 ชั่วโมงใน</a:t>
            </a:r>
            <a:r>
              <a:rPr lang="th-TH" dirty="0" err="1"/>
              <a:t>การทำ</a:t>
            </a:r>
            <a:r>
              <a:rPr lang="th-TH" dirty="0"/>
              <a:t>นาย 1 ชั่วโมงถัดไป</a:t>
            </a:r>
          </a:p>
          <a:p>
            <a:r>
              <a:rPr lang="th-TH" dirty="0"/>
              <a:t>ใช้ </a:t>
            </a:r>
            <a:r>
              <a:rPr lang="en-US" dirty="0" err="1"/>
              <a:t>MinMaxScaler</a:t>
            </a:r>
            <a:r>
              <a:rPr lang="en-US" dirty="0"/>
              <a:t> </a:t>
            </a:r>
            <a:r>
              <a:rPr lang="th-TH" dirty="0"/>
              <a:t>เพื่อปรับค่าข้อมูลให้อยู่ในช่วง 0-1</a:t>
            </a:r>
          </a:p>
          <a:p>
            <a:r>
              <a:rPr lang="th-TH" dirty="0"/>
              <a:t>โมเดล </a:t>
            </a:r>
            <a:r>
              <a:rPr lang="en-US" dirty="0"/>
              <a:t>LSTM </a:t>
            </a:r>
            <a:r>
              <a:rPr lang="th-TH" dirty="0"/>
              <a:t>มี 50 หน่วยประมวลผล + </a:t>
            </a:r>
            <a:r>
              <a:rPr lang="en-US" dirty="0"/>
              <a:t>Dense Layer</a:t>
            </a:r>
            <a:endParaRPr lang="th-TH" dirty="0"/>
          </a:p>
          <a:p>
            <a:r>
              <a:rPr lang="th-TH" dirty="0"/>
              <a:t>ผลการประเมิน:</a:t>
            </a:r>
          </a:p>
          <a:p>
            <a:pPr lvl="1"/>
            <a:r>
              <a:rPr lang="en-US" dirty="0"/>
              <a:t>RMSE = {rmse_lstm:.2f}</a:t>
            </a:r>
            <a:endParaRPr lang="th-TH" dirty="0"/>
          </a:p>
          <a:p>
            <a:pPr lvl="1"/>
            <a:r>
              <a:rPr lang="en-US" dirty="0"/>
              <a:t>MAE = {mae_lstm:.2f}</a:t>
            </a:r>
          </a:p>
        </p:txBody>
      </p:sp>
    </p:spTree>
    <p:extLst>
      <p:ext uri="{BB962C8B-B14F-4D97-AF65-F5344CB8AC3E}">
        <p14:creationId xmlns:p14="http://schemas.microsoft.com/office/powerpoint/2010/main" val="1174057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2B4D5-4FBE-09B9-F266-AD78E587E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📉 </a:t>
            </a:r>
            <a:r>
              <a:rPr lang="th-TH" b="1" dirty="0"/>
              <a:t>ผลการพยากรณ์เปรียบเทียบ (กราฟ)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5FF71-A3F3-ED32-B821-32E048929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กราฟแสดงพฤติกรรมของโหลดจริง (สีส้ม) เทียบกับ:</a:t>
            </a:r>
          </a:p>
          <a:p>
            <a:pPr lvl="1"/>
            <a:r>
              <a:rPr lang="en-US" dirty="0"/>
              <a:t>SARIMA (</a:t>
            </a:r>
            <a:r>
              <a:rPr lang="th-TH" dirty="0"/>
              <a:t>เส้นประสีเขียว)</a:t>
            </a:r>
          </a:p>
          <a:p>
            <a:pPr lvl="1"/>
            <a:r>
              <a:rPr lang="en-US" dirty="0"/>
              <a:t>LSTM (</a:t>
            </a:r>
            <a:r>
              <a:rPr lang="th-TH" dirty="0"/>
              <a:t>เส้นประจุดสีแดง)</a:t>
            </a:r>
          </a:p>
          <a:p>
            <a:r>
              <a:rPr lang="th-TH" dirty="0"/>
              <a:t>สังเกตเห็นว่า:</a:t>
            </a:r>
          </a:p>
          <a:p>
            <a:r>
              <a:rPr lang="en-US" dirty="0"/>
              <a:t>SARIMA </a:t>
            </a:r>
            <a:r>
              <a:rPr lang="th-TH" b="1" dirty="0"/>
              <a:t>พยากรณ์สูงเกินจริง</a:t>
            </a:r>
            <a:r>
              <a:rPr lang="th-TH" dirty="0"/>
              <a:t> โดยเฉพาะช่วงพีค</a:t>
            </a:r>
          </a:p>
          <a:p>
            <a:r>
              <a:rPr lang="en-US" dirty="0"/>
              <a:t>LSTM </a:t>
            </a:r>
            <a:r>
              <a:rPr lang="th-TH" b="1" dirty="0"/>
              <a:t>ใกล้เคียงโหลดจริงมากที่สุด</a:t>
            </a:r>
            <a:endParaRPr lang="th-T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607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71BF0FA-BF48-DE9F-40D8-63B6129D73FE}"/>
              </a:ext>
            </a:extLst>
          </p:cNvPr>
          <p:cNvSpPr txBox="1"/>
          <p:nvPr/>
        </p:nvSpPr>
        <p:spPr>
          <a:xfrm>
            <a:off x="2714845" y="575483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https://github.com/DrHammerhead/advanced_forecast/blob/9d720f0a989216e2b54e98ba543985361da3b98a/Load_Profile_LSTM_3june25.ipynb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8F02B9-D628-771F-5D58-9D7A15202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919" y="236515"/>
            <a:ext cx="8420780" cy="532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30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D0EE-BFA5-D1F8-E06E-2B02AEE8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142A6-6C98-457C-9E18-09170BAAB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8F5B6-E882-7944-76E2-BC3ABFBAB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6960"/>
            <a:ext cx="12192000" cy="578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49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i Jamjuree">
      <a:majorFont>
        <a:latin typeface="Bai Jamjuree"/>
        <a:ea typeface=""/>
        <a:cs typeface="Bai Jamjuree"/>
      </a:majorFont>
      <a:minorFont>
        <a:latin typeface="Bai Jamjuree"/>
        <a:ea typeface=""/>
        <a:cs typeface="Bai Jamjure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447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Bai Jamjuree</vt:lpstr>
      <vt:lpstr>Inter</vt:lpstr>
      <vt:lpstr>Office Theme</vt:lpstr>
      <vt:lpstr>การพยากรณ์ Load Profile (Load Profile Forecasting)  โดยโมเดลทางสถิติแบบดั้งเดิม (SARIMA) กับโมเดลการเรียนรู้เชิงลึก (LSTM)</vt:lpstr>
      <vt:lpstr>การพยากรณ์ Load Profile รายชั่วโมง: เปรียบเทียบ SARIMA กับ LSTM</vt:lpstr>
      <vt:lpstr>ขั้นตอนสำคัญ</vt:lpstr>
      <vt:lpstr>2. 🔍 รายละเอียดการแบ่งข้อมูล</vt:lpstr>
      <vt:lpstr>⚙️ การฝึกและพยากรณ์ด้วย SARIMA</vt:lpstr>
      <vt:lpstr>🤖 การฝึกและพยากรณ์ด้วย LSTM</vt:lpstr>
      <vt:lpstr>📉 ผลการพยากรณ์เปรียบเทียบ (กราฟ)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✅ สรุปผลการเปรียบเทียบ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Peerapol</dc:creator>
  <cp:lastModifiedBy>Peerapol</cp:lastModifiedBy>
  <cp:revision>17</cp:revision>
  <dcterms:created xsi:type="dcterms:W3CDTF">2025-06-03T03:41:02Z</dcterms:created>
  <dcterms:modified xsi:type="dcterms:W3CDTF">2025-06-10T03:38:26Z</dcterms:modified>
</cp:coreProperties>
</file>