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6" r:id="rId3"/>
    <p:sldId id="298" r:id="rId4"/>
    <p:sldId id="258" r:id="rId5"/>
    <p:sldId id="259" r:id="rId6"/>
    <p:sldId id="275" r:id="rId7"/>
    <p:sldId id="272" r:id="rId8"/>
    <p:sldId id="273" r:id="rId9"/>
    <p:sldId id="264" r:id="rId10"/>
    <p:sldId id="265" r:id="rId11"/>
    <p:sldId id="260" r:id="rId12"/>
    <p:sldId id="261"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62" r:id="rId28"/>
    <p:sldId id="263" r:id="rId29"/>
    <p:sldId id="290" r:id="rId30"/>
    <p:sldId id="291" r:id="rId31"/>
    <p:sldId id="292" r:id="rId32"/>
    <p:sldId id="293" r:id="rId33"/>
    <p:sldId id="294" r:id="rId34"/>
    <p:sldId id="296" r:id="rId35"/>
    <p:sldId id="295" r:id="rId36"/>
    <p:sldId id="297" r:id="rId37"/>
    <p:sldId id="266" r:id="rId38"/>
    <p:sldId id="267" r:id="rId39"/>
    <p:sldId id="271" r:id="rId40"/>
    <p:sldId id="27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4" autoAdjust="0"/>
    <p:restoredTop sz="94553" autoAdjust="0"/>
  </p:normalViewPr>
  <p:slideViewPr>
    <p:cSldViewPr>
      <p:cViewPr>
        <p:scale>
          <a:sx n="50" d="100"/>
          <a:sy n="50" d="100"/>
        </p:scale>
        <p:origin x="-1824" y="-222"/>
      </p:cViewPr>
      <p:guideLst>
        <p:guide orient="horz" pos="2160"/>
        <p:guide pos="2880"/>
      </p:guideLst>
    </p:cSldViewPr>
  </p:slideViewPr>
  <p:outlineViewPr>
    <p:cViewPr>
      <p:scale>
        <a:sx n="33" d="100"/>
        <a:sy n="33" d="100"/>
      </p:scale>
      <p:origin x="48" y="9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4F53632-7D30-4E7F-B400-D26B4440A0C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4F53632-7D30-4E7F-B400-D26B4440A0C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4F53632-7D30-4E7F-B400-D26B4440A0C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F53632-7D30-4E7F-B400-D26B4440A0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4C0E8DF-31F4-4F4B-937B-C327062099C6}" type="datetimeFigureOut">
              <a:rPr lang="en-US" smtClean="0"/>
              <a:pPr/>
              <a:t>6/18/2020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4F53632-7D30-4E7F-B400-D26B4440A0C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4C0E8DF-31F4-4F4B-937B-C327062099C6}" type="datetimeFigureOut">
              <a:rPr lang="en-US" smtClean="0"/>
              <a:pPr/>
              <a:t>6/18/2020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4F53632-7D30-4E7F-B400-D26B4440A0C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تفسير-حلم-بسم-الله-الرحمن-الرحيم.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327392" cy="6400800"/>
          </a:xfrm>
        </p:spPr>
        <p:txBody>
          <a:bodyPr>
            <a:noAutofit/>
          </a:bodyPr>
          <a:lstStyle/>
          <a:p>
            <a:pPr algn="just"/>
            <a:r>
              <a:rPr lang="en-US" sz="3600" dirty="0" smtClean="0"/>
              <a:t>Assessment of the prognostic utility for different clinical scores in patients with VAP.</a:t>
            </a:r>
          </a:p>
          <a:p>
            <a:pPr algn="just">
              <a:buNone/>
            </a:pPr>
            <a:endParaRPr lang="en-US" sz="3600" dirty="0" smtClean="0"/>
          </a:p>
          <a:p>
            <a:pPr algn="just"/>
            <a:r>
              <a:rPr lang="en-US" sz="3600" dirty="0" smtClean="0"/>
              <a:t>Assessment of differential </a:t>
            </a:r>
            <a:r>
              <a:rPr lang="en-US" sz="3600" dirty="0" err="1" smtClean="0"/>
              <a:t>leucocyte</a:t>
            </a:r>
            <a:r>
              <a:rPr lang="en-US" sz="3600" dirty="0" smtClean="0"/>
              <a:t> count in </a:t>
            </a:r>
            <a:r>
              <a:rPr lang="en-US" sz="3600" dirty="0" err="1" smtClean="0"/>
              <a:t>bronchoscopic</a:t>
            </a:r>
            <a:r>
              <a:rPr lang="en-US" sz="3600" dirty="0" smtClean="0"/>
              <a:t> BALF as a predictor of mortality in patients with VAP.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7498080" cy="1143000"/>
          </a:xfrm>
        </p:spPr>
        <p:txBody>
          <a:bodyPr>
            <a:normAutofit/>
          </a:bodyPr>
          <a:lstStyle/>
          <a:p>
            <a:pPr algn="ctr"/>
            <a:r>
              <a:rPr lang="en-US" sz="4800" dirty="0" smtClean="0"/>
              <a:t>Patients &amp; Methods</a:t>
            </a:r>
            <a:endParaRPr lang="en-US"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
            <a:ext cx="7498080" cy="5791200"/>
          </a:xfrm>
        </p:spPr>
        <p:txBody>
          <a:bodyPr>
            <a:noAutofit/>
          </a:bodyPr>
          <a:lstStyle/>
          <a:p>
            <a:pPr algn="just">
              <a:buNone/>
            </a:pPr>
            <a:r>
              <a:rPr lang="en-US" sz="3600" dirty="0" smtClean="0"/>
              <a:t>This is a prospective observational cohort study, was conducted on sixty patients diagnosed as having ventilator-associated pneumonia, the study took place from March 2019 to February 2020. All patients were consented and fully informed before the procedure. Approval from the local ethics committee was obtained. All patients were admitted to the Critical care department, Cairo University.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Inclusion criteria</a:t>
            </a:r>
            <a:endParaRPr lang="en-US" dirty="0"/>
          </a:p>
        </p:txBody>
      </p:sp>
      <p:sp>
        <p:nvSpPr>
          <p:cNvPr id="3" name="Content Placeholder 2"/>
          <p:cNvSpPr>
            <a:spLocks noGrp="1"/>
          </p:cNvSpPr>
          <p:nvPr>
            <p:ph idx="1"/>
          </p:nvPr>
        </p:nvSpPr>
        <p:spPr/>
        <p:txBody>
          <a:bodyPr>
            <a:normAutofit/>
          </a:bodyPr>
          <a:lstStyle/>
          <a:p>
            <a:pPr lvl="0"/>
            <a:r>
              <a:rPr lang="en-US" dirty="0" smtClean="0"/>
              <a:t>Patients 18 years and older.</a:t>
            </a:r>
          </a:p>
          <a:p>
            <a:pPr lvl="0"/>
            <a:r>
              <a:rPr lang="en-US" dirty="0" smtClean="0"/>
              <a:t>Patients diagnosed as having ventilator-associated pneumonia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Exclusion criteria</a:t>
            </a:r>
            <a:endParaRPr lang="en-US" dirty="0"/>
          </a:p>
        </p:txBody>
      </p:sp>
      <p:sp>
        <p:nvSpPr>
          <p:cNvPr id="3" name="Content Placeholder 2"/>
          <p:cNvSpPr>
            <a:spLocks noGrp="1"/>
          </p:cNvSpPr>
          <p:nvPr>
            <p:ph idx="1"/>
          </p:nvPr>
        </p:nvSpPr>
        <p:spPr/>
        <p:txBody>
          <a:bodyPr>
            <a:normAutofit fontScale="92500"/>
          </a:bodyPr>
          <a:lstStyle/>
          <a:p>
            <a:pPr lvl="0"/>
            <a:r>
              <a:rPr lang="en-US" dirty="0" smtClean="0"/>
              <a:t>Patients younger than 18 years. </a:t>
            </a:r>
          </a:p>
          <a:p>
            <a:pPr lvl="0"/>
            <a:r>
              <a:rPr lang="en-US" dirty="0" smtClean="0"/>
              <a:t>Refractory hypoxia on Mechanical Ventilation requiring high </a:t>
            </a:r>
            <a:r>
              <a:rPr lang="en-US" dirty="0" err="1" smtClean="0"/>
              <a:t>ventilatory</a:t>
            </a:r>
            <a:r>
              <a:rPr lang="en-US" dirty="0" smtClean="0"/>
              <a:t> settings (high risk patients).</a:t>
            </a:r>
          </a:p>
          <a:p>
            <a:pPr lvl="0"/>
            <a:r>
              <a:rPr lang="en-US" dirty="0" err="1" smtClean="0"/>
              <a:t>Coagulopathy</a:t>
            </a:r>
            <a:r>
              <a:rPr lang="en-US" dirty="0" smtClean="0"/>
              <a:t> or high bleeding risk.</a:t>
            </a:r>
          </a:p>
          <a:p>
            <a:pPr lvl="0"/>
            <a:r>
              <a:rPr lang="en-US" dirty="0" smtClean="0"/>
              <a:t>Do not resuscitate order or imminent death.</a:t>
            </a:r>
          </a:p>
          <a:p>
            <a:pPr lvl="0"/>
            <a:r>
              <a:rPr lang="en-US" dirty="0" smtClean="0"/>
              <a:t>Severe hemodynamic instability.</a:t>
            </a:r>
          </a:p>
          <a:p>
            <a:pPr lvl="0"/>
            <a:r>
              <a:rPr lang="en-US" dirty="0" smtClean="0"/>
              <a:t>Refusal to participate or to refrain from study.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914400" y="1447800"/>
            <a:ext cx="8077200" cy="5410200"/>
          </a:xfrm>
        </p:spPr>
        <p:txBody>
          <a:bodyPr>
            <a:normAutofit lnSpcReduction="10000"/>
          </a:bodyPr>
          <a:lstStyle/>
          <a:p>
            <a:pPr lvl="0" algn="just"/>
            <a:r>
              <a:rPr lang="en-US" dirty="0" smtClean="0"/>
              <a:t>Informed consent.</a:t>
            </a:r>
          </a:p>
          <a:p>
            <a:pPr lvl="0" algn="just"/>
            <a:r>
              <a:rPr lang="en-US" dirty="0" smtClean="0"/>
              <a:t>Detailed medical history &amp; physical examination.</a:t>
            </a:r>
          </a:p>
          <a:p>
            <a:pPr lvl="0" algn="just"/>
            <a:r>
              <a:rPr lang="en-US" dirty="0" smtClean="0"/>
              <a:t>Routine Labs and investigations as complete blood count, kidney function tests, liver function tests, coagulation profile, electrolyte profile, arterial blood gases and chest x-ray. </a:t>
            </a:r>
          </a:p>
          <a:p>
            <a:pPr lvl="0" algn="just"/>
            <a:r>
              <a:rPr lang="en-US" dirty="0" smtClean="0"/>
              <a:t>Laboratory and clinical infection parameters: TLC, CRP, Sputum culture and sensitivity. Chest x-ray  and CT chest for clinically indicated and fit patients.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Cont’d</a:t>
            </a:r>
            <a:endParaRPr lang="en-US" dirty="0"/>
          </a:p>
        </p:txBody>
      </p:sp>
      <p:sp>
        <p:nvSpPr>
          <p:cNvPr id="3" name="Content Placeholder 2"/>
          <p:cNvSpPr>
            <a:spLocks noGrp="1"/>
          </p:cNvSpPr>
          <p:nvPr>
            <p:ph idx="1"/>
          </p:nvPr>
        </p:nvSpPr>
        <p:spPr>
          <a:xfrm>
            <a:off x="1066800" y="1447800"/>
            <a:ext cx="8077200" cy="5410200"/>
          </a:xfrm>
        </p:spPr>
        <p:txBody>
          <a:bodyPr>
            <a:normAutofit/>
          </a:bodyPr>
          <a:lstStyle/>
          <a:p>
            <a:pPr lvl="0"/>
            <a:r>
              <a:rPr lang="en-US" dirty="0" smtClean="0"/>
              <a:t>The following clinical scores were calculated for all patients:</a:t>
            </a:r>
          </a:p>
          <a:p>
            <a:pPr lvl="1"/>
            <a:r>
              <a:rPr lang="en-US" dirty="0" smtClean="0"/>
              <a:t>CPIS</a:t>
            </a:r>
          </a:p>
          <a:p>
            <a:pPr lvl="1"/>
            <a:r>
              <a:rPr lang="en-US" dirty="0" smtClean="0"/>
              <a:t>APACHE II</a:t>
            </a:r>
          </a:p>
          <a:p>
            <a:pPr lvl="1"/>
            <a:r>
              <a:rPr lang="en-US" dirty="0" smtClean="0"/>
              <a:t>PSI</a:t>
            </a:r>
          </a:p>
          <a:p>
            <a:pPr lvl="1"/>
            <a:r>
              <a:rPr lang="en-US" dirty="0" smtClean="0"/>
              <a:t>PIRO score for VAP</a:t>
            </a:r>
          </a:p>
          <a:p>
            <a:pPr lvl="1"/>
            <a:r>
              <a:rPr lang="en-US" dirty="0" smtClean="0"/>
              <a:t>IBMP-10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Cont’d</a:t>
            </a:r>
            <a:endParaRPr lang="en-US" dirty="0"/>
          </a:p>
        </p:txBody>
      </p:sp>
      <p:sp>
        <p:nvSpPr>
          <p:cNvPr id="3" name="Content Placeholder 2"/>
          <p:cNvSpPr>
            <a:spLocks noGrp="1"/>
          </p:cNvSpPr>
          <p:nvPr>
            <p:ph idx="1"/>
          </p:nvPr>
        </p:nvSpPr>
        <p:spPr>
          <a:xfrm>
            <a:off x="914400" y="1447800"/>
            <a:ext cx="8077200" cy="5410200"/>
          </a:xfrm>
        </p:spPr>
        <p:txBody>
          <a:bodyPr>
            <a:normAutofit/>
          </a:bodyPr>
          <a:lstStyle/>
          <a:p>
            <a:pPr lvl="0" algn="just"/>
            <a:r>
              <a:rPr lang="en-US" dirty="0" err="1" smtClean="0"/>
              <a:t>Bronchoalveolar</a:t>
            </a:r>
            <a:r>
              <a:rPr lang="en-US" dirty="0" smtClean="0"/>
              <a:t> </a:t>
            </a:r>
            <a:r>
              <a:rPr lang="en-US" dirty="0" err="1" smtClean="0"/>
              <a:t>lavage</a:t>
            </a:r>
            <a:r>
              <a:rPr lang="en-US" dirty="0" smtClean="0"/>
              <a:t> followed.</a:t>
            </a:r>
          </a:p>
          <a:p>
            <a:pPr algn="just"/>
            <a:r>
              <a:rPr lang="en-US" dirty="0" smtClean="0"/>
              <a:t>The upper or midlevel trachea is entered via the </a:t>
            </a:r>
            <a:r>
              <a:rPr lang="en-US" dirty="0" err="1" smtClean="0"/>
              <a:t>endotracheal</a:t>
            </a:r>
            <a:r>
              <a:rPr lang="en-US" dirty="0" smtClean="0"/>
              <a:t> tube (ETT), or </a:t>
            </a:r>
            <a:r>
              <a:rPr lang="en-US" dirty="0" err="1" smtClean="0"/>
              <a:t>tracheostomy</a:t>
            </a:r>
            <a:r>
              <a:rPr lang="en-US" dirty="0" smtClean="0"/>
              <a:t> tube, and the airway was visualized, however, one must be attentive to the fact that the vocal cords or proximal trachea including the </a:t>
            </a:r>
            <a:r>
              <a:rPr lang="en-US" dirty="0" err="1" smtClean="0"/>
              <a:t>subglottic</a:t>
            </a:r>
            <a:r>
              <a:rPr lang="en-US" dirty="0" smtClean="0"/>
              <a:t> trachea is bypassed and not examined when ETT or </a:t>
            </a:r>
            <a:r>
              <a:rPr lang="en-US" dirty="0" err="1" smtClean="0"/>
              <a:t>tracheostomy</a:t>
            </a:r>
            <a:r>
              <a:rPr lang="en-US" dirty="0" smtClean="0"/>
              <a:t> tube is in place.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Cont’d</a:t>
            </a:r>
            <a:endParaRPr lang="en-US" dirty="0"/>
          </a:p>
        </p:txBody>
      </p:sp>
      <p:sp>
        <p:nvSpPr>
          <p:cNvPr id="3" name="Content Placeholder 2"/>
          <p:cNvSpPr>
            <a:spLocks noGrp="1"/>
          </p:cNvSpPr>
          <p:nvPr>
            <p:ph idx="1"/>
          </p:nvPr>
        </p:nvSpPr>
        <p:spPr>
          <a:xfrm>
            <a:off x="914400" y="1447800"/>
            <a:ext cx="8077200" cy="5410200"/>
          </a:xfrm>
        </p:spPr>
        <p:txBody>
          <a:bodyPr>
            <a:normAutofit fontScale="92500" lnSpcReduction="10000"/>
          </a:bodyPr>
          <a:lstStyle/>
          <a:p>
            <a:pPr lvl="0" algn="just"/>
            <a:r>
              <a:rPr lang="en-US" dirty="0" smtClean="0"/>
              <a:t>Visual examination of the trachea, </a:t>
            </a:r>
            <a:r>
              <a:rPr lang="en-US" dirty="0" err="1" smtClean="0"/>
              <a:t>mainstem</a:t>
            </a:r>
            <a:r>
              <a:rPr lang="en-US" dirty="0" smtClean="0"/>
              <a:t> bronchi, and segmental bronchi was a cardinal component of every </a:t>
            </a:r>
            <a:r>
              <a:rPr lang="en-US" dirty="0" err="1" smtClean="0"/>
              <a:t>bronchoscopy</a:t>
            </a:r>
            <a:r>
              <a:rPr lang="en-US" dirty="0" smtClean="0"/>
              <a:t>, except when the patient is hypoxemic and the procedure needs to be terminated.</a:t>
            </a:r>
          </a:p>
          <a:p>
            <a:pPr algn="just"/>
            <a:r>
              <a:rPr lang="en-US" dirty="0" smtClean="0"/>
              <a:t>Optimal site: The aim was to perform the </a:t>
            </a:r>
            <a:r>
              <a:rPr lang="en-US" dirty="0" err="1" smtClean="0"/>
              <a:t>lavage</a:t>
            </a:r>
            <a:r>
              <a:rPr lang="en-US" dirty="0" smtClean="0"/>
              <a:t> where the disease is most prominent clinically and </a:t>
            </a:r>
            <a:r>
              <a:rPr lang="en-US" dirty="0" err="1" smtClean="0"/>
              <a:t>radiographically</a:t>
            </a:r>
            <a:r>
              <a:rPr lang="en-US" dirty="0" smtClean="0"/>
              <a:t>. </a:t>
            </a:r>
            <a:r>
              <a:rPr lang="en-US" dirty="0" err="1" smtClean="0"/>
              <a:t>Lavage</a:t>
            </a:r>
            <a:r>
              <a:rPr lang="en-US" dirty="0" smtClean="0"/>
              <a:t> in one site is usually adequate, especially if a cumulative volume of 100 </a:t>
            </a:r>
            <a:r>
              <a:rPr lang="en-US" dirty="0" err="1" smtClean="0"/>
              <a:t>mL</a:t>
            </a:r>
            <a:r>
              <a:rPr lang="en-US" dirty="0" smtClean="0"/>
              <a:t> or greater is instilled. However, most of the patients had consolidation in more than a site.</a:t>
            </a:r>
          </a:p>
          <a:p>
            <a:pPr lvl="0" algn="just">
              <a:buNone/>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Cont’d</a:t>
            </a:r>
            <a:endParaRPr lang="en-US" dirty="0"/>
          </a:p>
        </p:txBody>
      </p:sp>
      <p:sp>
        <p:nvSpPr>
          <p:cNvPr id="3" name="Content Placeholder 2"/>
          <p:cNvSpPr>
            <a:spLocks noGrp="1"/>
          </p:cNvSpPr>
          <p:nvPr>
            <p:ph idx="1"/>
          </p:nvPr>
        </p:nvSpPr>
        <p:spPr>
          <a:xfrm>
            <a:off x="914400" y="1447800"/>
            <a:ext cx="8077200" cy="5410200"/>
          </a:xfrm>
        </p:spPr>
        <p:txBody>
          <a:bodyPr>
            <a:normAutofit fontScale="92500"/>
          </a:bodyPr>
          <a:lstStyle/>
          <a:p>
            <a:pPr lvl="0" algn="just"/>
            <a:r>
              <a:rPr lang="en-US" dirty="0" smtClean="0"/>
              <a:t>Once the </a:t>
            </a:r>
            <a:r>
              <a:rPr lang="en-US" dirty="0" err="1" smtClean="0"/>
              <a:t>lavage</a:t>
            </a:r>
            <a:r>
              <a:rPr lang="en-US" dirty="0" smtClean="0"/>
              <a:t> site has been chosen, the bronchoscope is advanced into a </a:t>
            </a:r>
            <a:r>
              <a:rPr lang="en-US" dirty="0" err="1" smtClean="0"/>
              <a:t>subsegmental</a:t>
            </a:r>
            <a:r>
              <a:rPr lang="en-US" dirty="0" smtClean="0"/>
              <a:t> bronchus until the lumen is occluded; this is referred to as the "wedged" position. A good wedge position is confirmed by noting slight airway collapse when gentle suction is applied. </a:t>
            </a:r>
          </a:p>
          <a:p>
            <a:pPr algn="just"/>
            <a:r>
              <a:rPr lang="en-US" dirty="0" smtClean="0"/>
              <a:t>BAL was performed with aliquots of 20 - 60 ml of normal saline at room temperature. The volume of fluid to be instilled was a total of 100 to 240 </a:t>
            </a:r>
            <a:r>
              <a:rPr lang="en-US" dirty="0" err="1" smtClean="0"/>
              <a:t>mL</a:t>
            </a:r>
            <a:r>
              <a:rPr lang="en-US" dirty="0" smtClean="0"/>
              <a:t> of fluid in 20 to 60 </a:t>
            </a:r>
            <a:r>
              <a:rPr lang="en-US" dirty="0" err="1" smtClean="0"/>
              <a:t>mL</a:t>
            </a:r>
            <a:r>
              <a:rPr lang="en-US" dirty="0" smtClean="0"/>
              <a:t> aliquots. Fluid is then recovered by gentle suction.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
            <a:ext cx="8153400" cy="2895600"/>
          </a:xfrm>
        </p:spPr>
        <p:txBody>
          <a:bodyPr>
            <a:normAutofit/>
          </a:bodyPr>
          <a:lstStyle/>
          <a:p>
            <a:pPr algn="ctr"/>
            <a:r>
              <a:rPr lang="en-US" sz="3600" b="1" dirty="0" err="1" smtClean="0"/>
              <a:t>Neutrophil</a:t>
            </a:r>
            <a:r>
              <a:rPr lang="en-US" sz="3600" b="1" dirty="0" smtClean="0"/>
              <a:t> count in </a:t>
            </a:r>
            <a:r>
              <a:rPr lang="en-US" sz="3600" b="1" dirty="0" err="1" smtClean="0"/>
              <a:t>bronchoalveolar</a:t>
            </a:r>
            <a:r>
              <a:rPr lang="en-US" sz="3600" b="1" dirty="0" smtClean="0"/>
              <a:t> </a:t>
            </a:r>
            <a:r>
              <a:rPr lang="en-US" sz="3600" b="1" dirty="0" err="1" smtClean="0"/>
              <a:t>lavage</a:t>
            </a:r>
            <a:r>
              <a:rPr lang="en-US" sz="3600" b="1" dirty="0" smtClean="0"/>
              <a:t> fluid versus Pneumonia severity index as a predictor of mortality in ventilator-associated pneumonia</a:t>
            </a:r>
            <a:endParaRPr lang="en-US" sz="3600" dirty="0"/>
          </a:p>
        </p:txBody>
      </p:sp>
      <p:sp>
        <p:nvSpPr>
          <p:cNvPr id="3" name="Subtitle 2"/>
          <p:cNvSpPr>
            <a:spLocks noGrp="1"/>
          </p:cNvSpPr>
          <p:nvPr>
            <p:ph type="subTitle" idx="1"/>
          </p:nvPr>
        </p:nvSpPr>
        <p:spPr>
          <a:xfrm>
            <a:off x="1295400" y="3352800"/>
            <a:ext cx="7406640" cy="3048000"/>
          </a:xfrm>
        </p:spPr>
        <p:txBody>
          <a:bodyPr>
            <a:normAutofit fontScale="92500" lnSpcReduction="20000"/>
          </a:bodyPr>
          <a:lstStyle/>
          <a:p>
            <a:pPr algn="ctr"/>
            <a:r>
              <a:rPr lang="en-US" b="1" dirty="0" smtClean="0"/>
              <a:t>Thesis submitted by</a:t>
            </a:r>
          </a:p>
          <a:p>
            <a:pPr algn="ctr"/>
            <a:r>
              <a:rPr lang="en-US" b="1" dirty="0" smtClean="0">
                <a:solidFill>
                  <a:srgbClr val="FF0000"/>
                </a:solidFill>
              </a:rPr>
              <a:t>Ahmad Fayed</a:t>
            </a:r>
          </a:p>
          <a:p>
            <a:pPr algn="ctr"/>
            <a:endParaRPr lang="en-US" b="1" dirty="0" smtClean="0"/>
          </a:p>
          <a:p>
            <a:pPr algn="ctr"/>
            <a:r>
              <a:rPr lang="en-US" b="1" dirty="0" smtClean="0"/>
              <a:t>In partial fulfillment of Master Degree</a:t>
            </a:r>
          </a:p>
          <a:p>
            <a:pPr algn="ctr"/>
            <a:r>
              <a:rPr lang="en-US" b="1" dirty="0" smtClean="0"/>
              <a:t>in Critical Care Medicine</a:t>
            </a:r>
          </a:p>
          <a:p>
            <a:pPr algn="ctr"/>
            <a:endParaRPr lang="en-US" b="1" dirty="0" smtClean="0"/>
          </a:p>
          <a:p>
            <a:pPr algn="ctr"/>
            <a:r>
              <a:rPr lang="en-US" b="1" cap="small" dirty="0" smtClean="0"/>
              <a:t>Faculty of medicine - </a:t>
            </a:r>
            <a:r>
              <a:rPr lang="en-US" b="1" cap="small" dirty="0" err="1" smtClean="0"/>
              <a:t>cairo</a:t>
            </a:r>
            <a:r>
              <a:rPr lang="en-US" b="1" cap="small" dirty="0" smtClean="0"/>
              <a:t> university</a:t>
            </a:r>
          </a:p>
          <a:p>
            <a:pPr algn="ctr"/>
            <a:r>
              <a:rPr lang="en-US" b="1" cap="small" dirty="0" smtClean="0"/>
              <a:t>2020</a:t>
            </a:r>
            <a:endParaRPr lang="en-US"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Cont’d</a:t>
            </a:r>
            <a:endParaRPr lang="en-US" dirty="0"/>
          </a:p>
        </p:txBody>
      </p:sp>
      <p:sp>
        <p:nvSpPr>
          <p:cNvPr id="3" name="Content Placeholder 2"/>
          <p:cNvSpPr>
            <a:spLocks noGrp="1"/>
          </p:cNvSpPr>
          <p:nvPr>
            <p:ph idx="1"/>
          </p:nvPr>
        </p:nvSpPr>
        <p:spPr/>
        <p:txBody>
          <a:bodyPr/>
          <a:lstStyle/>
          <a:p>
            <a:r>
              <a:rPr lang="en-US" dirty="0" smtClean="0"/>
              <a:t>The used bronchoscope is </a:t>
            </a:r>
            <a:r>
              <a:rPr lang="en-US" b="1" dirty="0" err="1" smtClean="0"/>
              <a:t>Pentax</a:t>
            </a:r>
            <a:r>
              <a:rPr lang="en-US" b="1" dirty="0" smtClean="0"/>
              <a:t> FB-18V fiber-optic bronchoscope</a:t>
            </a:r>
            <a:endParaRPr lang="en-US" dirty="0"/>
          </a:p>
        </p:txBody>
      </p:sp>
      <p:pic>
        <p:nvPicPr>
          <p:cNvPr id="4" name="Picture 3" descr="2268461_3.jpg"/>
          <p:cNvPicPr/>
          <p:nvPr/>
        </p:nvPicPr>
        <p:blipFill>
          <a:blip r:embed="rId2"/>
          <a:stretch>
            <a:fillRect/>
          </a:stretch>
        </p:blipFill>
        <p:spPr>
          <a:xfrm>
            <a:off x="1885950" y="5029200"/>
            <a:ext cx="2152650" cy="1447800"/>
          </a:xfrm>
          <a:prstGeom prst="rect">
            <a:avLst/>
          </a:prstGeom>
        </p:spPr>
      </p:pic>
      <p:pic>
        <p:nvPicPr>
          <p:cNvPr id="5" name="Picture 4" descr="70880-9389189.jpg"/>
          <p:cNvPicPr/>
          <p:nvPr/>
        </p:nvPicPr>
        <p:blipFill>
          <a:blip r:embed="rId3"/>
          <a:stretch>
            <a:fillRect/>
          </a:stretch>
        </p:blipFill>
        <p:spPr>
          <a:xfrm>
            <a:off x="5410200" y="2895600"/>
            <a:ext cx="2295525" cy="1466850"/>
          </a:xfrm>
          <a:prstGeom prst="rect">
            <a:avLst/>
          </a:prstGeom>
        </p:spPr>
      </p:pic>
      <p:pic>
        <p:nvPicPr>
          <p:cNvPr id="6" name="Picture 5" descr="3037510_2.jpg"/>
          <p:cNvPicPr/>
          <p:nvPr/>
        </p:nvPicPr>
        <p:blipFill>
          <a:blip r:embed="rId4"/>
          <a:srcRect l="32404" t="12332" r="31456" b="14106"/>
          <a:stretch>
            <a:fillRect/>
          </a:stretch>
        </p:blipFill>
        <p:spPr>
          <a:xfrm>
            <a:off x="2133600" y="2847975"/>
            <a:ext cx="1562100" cy="1724025"/>
          </a:xfrm>
          <a:prstGeom prst="rect">
            <a:avLst/>
          </a:prstGeom>
        </p:spPr>
      </p:pic>
      <p:pic>
        <p:nvPicPr>
          <p:cNvPr id="7" name="Picture 6" descr="20180830_145222.jpg"/>
          <p:cNvPicPr/>
          <p:nvPr/>
        </p:nvPicPr>
        <p:blipFill>
          <a:blip r:embed="rId5"/>
          <a:stretch>
            <a:fillRect/>
          </a:stretch>
        </p:blipFill>
        <p:spPr>
          <a:xfrm>
            <a:off x="5334000" y="4876800"/>
            <a:ext cx="2200275" cy="16573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Cont’d</a:t>
            </a:r>
            <a:endParaRPr lang="en-US" dirty="0"/>
          </a:p>
        </p:txBody>
      </p:sp>
      <p:sp>
        <p:nvSpPr>
          <p:cNvPr id="3" name="Content Placeholder 2"/>
          <p:cNvSpPr>
            <a:spLocks noGrp="1"/>
          </p:cNvSpPr>
          <p:nvPr>
            <p:ph idx="1"/>
          </p:nvPr>
        </p:nvSpPr>
        <p:spPr/>
        <p:txBody>
          <a:bodyPr>
            <a:normAutofit/>
          </a:bodyPr>
          <a:lstStyle/>
          <a:p>
            <a:r>
              <a:rPr lang="en-US" sz="4000" dirty="0" smtClean="0"/>
              <a:t>BALF </a:t>
            </a:r>
            <a:r>
              <a:rPr lang="en-US" sz="4000" dirty="0" err="1" smtClean="0"/>
              <a:t>retreived</a:t>
            </a:r>
            <a:r>
              <a:rPr lang="en-US" sz="4000" dirty="0" smtClean="0"/>
              <a:t> was sent for</a:t>
            </a:r>
          </a:p>
          <a:p>
            <a:pPr lvl="1"/>
            <a:r>
              <a:rPr lang="en-US" sz="3600" dirty="0" smtClean="0"/>
              <a:t>culture and sensitivity.</a:t>
            </a:r>
          </a:p>
          <a:p>
            <a:pPr lvl="1"/>
            <a:r>
              <a:rPr lang="en-US" sz="3600" dirty="0" smtClean="0"/>
              <a:t>Differential cell count.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Differential cell count:</a:t>
            </a:r>
            <a:endParaRPr lang="en-US" dirty="0"/>
          </a:p>
        </p:txBody>
      </p:sp>
      <p:sp>
        <p:nvSpPr>
          <p:cNvPr id="3" name="Content Placeholder 2"/>
          <p:cNvSpPr>
            <a:spLocks noGrp="1"/>
          </p:cNvSpPr>
          <p:nvPr>
            <p:ph idx="1"/>
          </p:nvPr>
        </p:nvSpPr>
        <p:spPr/>
        <p:txBody>
          <a:bodyPr>
            <a:normAutofit/>
          </a:bodyPr>
          <a:lstStyle/>
          <a:p>
            <a:r>
              <a:rPr lang="en-US" dirty="0" smtClean="0"/>
              <a:t>The sample was harvested into a non-reagent tube, then centrifuged in no-longer than 120 minutes for 10-15 minutes using "</a:t>
            </a:r>
            <a:r>
              <a:rPr lang="en-US" b="1" dirty="0" err="1" smtClean="0"/>
              <a:t>cence</a:t>
            </a:r>
            <a:r>
              <a:rPr lang="en-US" b="1" dirty="0" smtClean="0"/>
              <a:t> centrifuge TD3</a:t>
            </a:r>
            <a:r>
              <a:rPr lang="en-US" dirty="0" smtClean="0"/>
              <a:t>". The deposit is then examined under light microscopy "</a:t>
            </a:r>
            <a:r>
              <a:rPr lang="en-US" b="1" dirty="0" smtClean="0"/>
              <a:t>OLYMPUS CX 21</a:t>
            </a:r>
            <a:r>
              <a:rPr lang="en-US" dirty="0" smtClean="0"/>
              <a:t>", after being left  to air-dry and fixation. </a:t>
            </a:r>
            <a:r>
              <a:rPr lang="en-US" dirty="0" err="1" smtClean="0"/>
              <a:t>Leishman</a:t>
            </a:r>
            <a:r>
              <a:rPr lang="en-US" dirty="0" smtClean="0"/>
              <a:t> stain is applied and manual count is anticipated.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IMG_20200223_131901.jpg"/>
          <p:cNvPicPr/>
          <p:nvPr/>
        </p:nvPicPr>
        <p:blipFill>
          <a:blip r:embed="rId2" cstate="print"/>
          <a:srcRect t="6309" r="6606"/>
          <a:stretch>
            <a:fillRect/>
          </a:stretch>
        </p:blipFill>
        <p:spPr>
          <a:xfrm>
            <a:off x="5562600" y="1447800"/>
            <a:ext cx="3124200" cy="4114800"/>
          </a:xfrm>
          <a:prstGeom prst="rect">
            <a:avLst/>
          </a:prstGeom>
        </p:spPr>
      </p:pic>
      <p:pic>
        <p:nvPicPr>
          <p:cNvPr id="5" name="Picture 4" descr="IMG_20200223_131833.jpg"/>
          <p:cNvPicPr/>
          <p:nvPr/>
        </p:nvPicPr>
        <p:blipFill>
          <a:blip r:embed="rId3" cstate="print"/>
          <a:srcRect l="5581" b="4234"/>
          <a:stretch>
            <a:fillRect/>
          </a:stretch>
        </p:blipFill>
        <p:spPr>
          <a:xfrm>
            <a:off x="1295400" y="1600200"/>
            <a:ext cx="3352800" cy="365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All patients initially received empirical antimicrobial treatment, and the regimen was adjusted according to microbiological results. In case of negative microbiological findings antimicrobial treatment was not stopped.</a:t>
            </a:r>
          </a:p>
          <a:p>
            <a:endParaRPr lang="en-US" dirty="0"/>
          </a:p>
        </p:txBody>
      </p:sp>
      <p:sp>
        <p:nvSpPr>
          <p:cNvPr id="4" name="Title 1"/>
          <p:cNvSpPr>
            <a:spLocks noGrp="1"/>
          </p:cNvSpPr>
          <p:nvPr>
            <p:ph type="title"/>
          </p:nvPr>
        </p:nvSpPr>
        <p:spPr>
          <a:xfrm>
            <a:off x="1435608" y="274638"/>
            <a:ext cx="7498080" cy="1143000"/>
          </a:xfrm>
        </p:spPr>
        <p:txBody>
          <a:bodyPr>
            <a:normAutofit fontScale="90000"/>
          </a:bodyPr>
          <a:lstStyle/>
          <a:p>
            <a:r>
              <a:rPr lang="en-US" dirty="0" smtClean="0"/>
              <a:t>Clinical management &amp; Follow-up</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All patient were followed up probable hypoxia, </a:t>
            </a:r>
            <a:r>
              <a:rPr lang="en-US" dirty="0" err="1" smtClean="0"/>
              <a:t>arrythmias</a:t>
            </a:r>
            <a:r>
              <a:rPr lang="en-US" dirty="0" smtClean="0"/>
              <a:t> or bleeding just in the first two hours after </a:t>
            </a:r>
            <a:r>
              <a:rPr lang="en-US" dirty="0" err="1" smtClean="0"/>
              <a:t>bronchocopy</a:t>
            </a:r>
            <a:r>
              <a:rPr lang="en-US" dirty="0" smtClean="0"/>
              <a:t>. Complications of </a:t>
            </a:r>
            <a:r>
              <a:rPr lang="en-US" dirty="0" err="1" smtClean="0"/>
              <a:t>bronchoscopy</a:t>
            </a:r>
            <a:r>
              <a:rPr lang="en-US" dirty="0" smtClean="0"/>
              <a:t> are in general rare to happen.</a:t>
            </a:r>
          </a:p>
          <a:p>
            <a:r>
              <a:rPr lang="en-US" dirty="0" smtClean="0"/>
              <a:t>Chest clinical examination and chest radiology whether chest X-ray or CT Chest. Follow up sepsis markers.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Response to BALF culture and sensitivity results.</a:t>
            </a:r>
          </a:p>
          <a:p>
            <a:r>
              <a:rPr lang="en-US" dirty="0" smtClean="0"/>
              <a:t>Follow up clinical, radiological and laboratory wise after modification of antibiotics, for improvement and weaning of mechanical ventilation up to discharge out of ICU  or worsening and failure of weaning.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7498080" cy="1143000"/>
          </a:xfrm>
        </p:spPr>
        <p:txBody>
          <a:bodyPr>
            <a:normAutofit/>
          </a:bodyPr>
          <a:lstStyle/>
          <a:p>
            <a:pPr algn="ctr"/>
            <a:r>
              <a:rPr lang="en-US" sz="4800" dirty="0" smtClean="0"/>
              <a:t>Results</a:t>
            </a:r>
            <a:endParaRPr lang="en-US" sz="4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76200" y="0"/>
            <a:ext cx="9067800" cy="6858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u="sng" dirty="0" smtClean="0"/>
              <a:t>Mechanical ventilation cause:</a:t>
            </a:r>
            <a:r>
              <a:rPr lang="en-US" dirty="0" smtClean="0"/>
              <a:t> More than half (55%) of the population of the study were ventilated for actual or impending respiratory failure. While 45% were </a:t>
            </a:r>
            <a:r>
              <a:rPr lang="en-US" dirty="0" err="1" smtClean="0"/>
              <a:t>intubated</a:t>
            </a:r>
            <a:r>
              <a:rPr lang="en-US" dirty="0" smtClean="0"/>
              <a:t> for shock state or to secure airway (Disturbed consciousness). The cause of mechanical ventilation did not have statistical relation with survival (P value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Supervisors</a:t>
            </a:r>
            <a:endParaRPr lang="en-US" dirty="0"/>
          </a:p>
        </p:txBody>
      </p:sp>
      <p:sp>
        <p:nvSpPr>
          <p:cNvPr id="3" name="Content Placeholder 2"/>
          <p:cNvSpPr>
            <a:spLocks noGrp="1"/>
          </p:cNvSpPr>
          <p:nvPr>
            <p:ph idx="1"/>
          </p:nvPr>
        </p:nvSpPr>
        <p:spPr>
          <a:xfrm>
            <a:off x="1219200" y="1447800"/>
            <a:ext cx="7714488" cy="4800600"/>
          </a:xfrm>
        </p:spPr>
        <p:txBody>
          <a:bodyPr/>
          <a:lstStyle/>
          <a:p>
            <a:pPr algn="ctr">
              <a:buNone/>
            </a:pPr>
            <a:r>
              <a:rPr lang="en-US" b="1" dirty="0" smtClean="0">
                <a:solidFill>
                  <a:srgbClr val="FF0000"/>
                </a:solidFill>
              </a:rPr>
              <a:t>Prof. Dr.  Ashraf Wadie Andraos</a:t>
            </a:r>
          </a:p>
          <a:p>
            <a:pPr algn="ctr">
              <a:buNone/>
            </a:pPr>
            <a:r>
              <a:rPr lang="en-US" dirty="0" smtClean="0"/>
              <a:t>Professor of Critical Care – Cairo University</a:t>
            </a:r>
          </a:p>
          <a:p>
            <a:pPr algn="ctr">
              <a:buNone/>
            </a:pPr>
            <a:endParaRPr lang="en-US" b="1" dirty="0" smtClean="0">
              <a:solidFill>
                <a:srgbClr val="FF0000"/>
              </a:solidFill>
            </a:endParaRPr>
          </a:p>
          <a:p>
            <a:pPr algn="ctr">
              <a:buNone/>
            </a:pPr>
            <a:r>
              <a:rPr lang="en-US" b="1" dirty="0" smtClean="0">
                <a:solidFill>
                  <a:srgbClr val="FF0000"/>
                </a:solidFill>
              </a:rPr>
              <a:t>Prof. Dr. Raef Hosny </a:t>
            </a:r>
            <a:r>
              <a:rPr lang="en-US" b="1" dirty="0" smtClean="0">
                <a:solidFill>
                  <a:srgbClr val="FF0000"/>
                </a:solidFill>
              </a:rPr>
              <a:t>Emam</a:t>
            </a:r>
            <a:endParaRPr lang="en-US" b="1" dirty="0" smtClean="0">
              <a:solidFill>
                <a:srgbClr val="FF0000"/>
              </a:solidFill>
            </a:endParaRPr>
          </a:p>
          <a:p>
            <a:pPr algn="ctr">
              <a:buNone/>
            </a:pPr>
            <a:r>
              <a:rPr lang="en-US" dirty="0" smtClean="0"/>
              <a:t>Professor of </a:t>
            </a:r>
            <a:r>
              <a:rPr lang="en-US" dirty="0" err="1" smtClean="0"/>
              <a:t>Pulmonology</a:t>
            </a:r>
            <a:r>
              <a:rPr lang="en-US" dirty="0" smtClean="0"/>
              <a:t> – Cairo University</a:t>
            </a:r>
          </a:p>
          <a:p>
            <a:pPr algn="ctr">
              <a:buNone/>
            </a:pPr>
            <a:endParaRPr lang="en-US" dirty="0" smtClean="0"/>
          </a:p>
          <a:p>
            <a:pPr algn="ctr">
              <a:buNone/>
            </a:pPr>
            <a:r>
              <a:rPr lang="en-US" b="1" dirty="0" smtClean="0">
                <a:solidFill>
                  <a:srgbClr val="FF0000"/>
                </a:solidFill>
              </a:rPr>
              <a:t>Dr. Waleed Kamel Mohamed</a:t>
            </a:r>
          </a:p>
          <a:p>
            <a:pPr algn="ctr">
              <a:buNone/>
            </a:pPr>
            <a:r>
              <a:rPr lang="en-US" dirty="0" smtClean="0"/>
              <a:t>Lecturer of Critical Care – Cairo University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0" y="309913"/>
            <a:ext cx="9144000" cy="2509487"/>
          </a:xfrm>
        </p:spPr>
      </p:pic>
      <p:pic>
        <p:nvPicPr>
          <p:cNvPr id="5" name="Picture 4" descr="Capture.PNG"/>
          <p:cNvPicPr>
            <a:picLocks noChangeAspect="1"/>
          </p:cNvPicPr>
          <p:nvPr/>
        </p:nvPicPr>
        <p:blipFill>
          <a:blip r:embed="rId3"/>
          <a:stretch>
            <a:fillRect/>
          </a:stretch>
        </p:blipFill>
        <p:spPr>
          <a:xfrm>
            <a:off x="0" y="3505200"/>
            <a:ext cx="9144000" cy="2667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0" y="381000"/>
            <a:ext cx="9144000" cy="61722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0" y="1371600"/>
            <a:ext cx="9144000" cy="4449383"/>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a:stretch>
            <a:fillRect/>
          </a:stretch>
        </p:blipFill>
        <p:spPr>
          <a:xfrm>
            <a:off x="1295400" y="0"/>
            <a:ext cx="7467600" cy="6858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l="11865" r="12603"/>
          <a:stretch>
            <a:fillRect/>
          </a:stretch>
        </p:blipFill>
        <p:spPr bwMode="auto">
          <a:xfrm>
            <a:off x="0" y="0"/>
            <a:ext cx="9144000" cy="4572000"/>
          </a:xfrm>
          <a:prstGeom prst="rect">
            <a:avLst/>
          </a:prstGeom>
          <a:noFill/>
          <a:ln>
            <a:noFill/>
          </a:ln>
        </p:spPr>
      </p:pic>
      <p:pic>
        <p:nvPicPr>
          <p:cNvPr id="5" name="Picture 4" descr="Capture.PNG"/>
          <p:cNvPicPr>
            <a:picLocks noChangeAspect="1"/>
          </p:cNvPicPr>
          <p:nvPr/>
        </p:nvPicPr>
        <p:blipFill>
          <a:blip r:embed="rId3"/>
          <a:stretch>
            <a:fillRect/>
          </a:stretch>
        </p:blipFill>
        <p:spPr>
          <a:xfrm>
            <a:off x="0" y="4209680"/>
            <a:ext cx="9144000" cy="26483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b="7833"/>
          <a:stretch>
            <a:fillRect/>
          </a:stretch>
        </p:blipFill>
        <p:spPr bwMode="auto">
          <a:xfrm>
            <a:off x="0" y="1"/>
            <a:ext cx="9144000" cy="4648200"/>
          </a:xfrm>
          <a:prstGeom prst="rect">
            <a:avLst/>
          </a:prstGeom>
          <a:noFill/>
          <a:ln>
            <a:noFill/>
          </a:ln>
        </p:spPr>
      </p:pic>
      <p:pic>
        <p:nvPicPr>
          <p:cNvPr id="5" name="Picture 4" descr="Capture.PNG"/>
          <p:cNvPicPr>
            <a:picLocks noChangeAspect="1"/>
          </p:cNvPicPr>
          <p:nvPr/>
        </p:nvPicPr>
        <p:blipFill>
          <a:blip r:embed="rId3"/>
          <a:stretch>
            <a:fillRect/>
          </a:stretch>
        </p:blipFill>
        <p:spPr>
          <a:xfrm>
            <a:off x="0" y="4666944"/>
            <a:ext cx="9144000" cy="219105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5000"/>
            <a:ext cx="8382000" cy="1143000"/>
          </a:xfrm>
        </p:spPr>
        <p:txBody>
          <a:bodyPr>
            <a:normAutofit fontScale="62500" lnSpcReduction="20000"/>
          </a:bodyPr>
          <a:lstStyle/>
          <a:p>
            <a:pPr>
              <a:buNone/>
            </a:pPr>
            <a:r>
              <a:rPr lang="en-US" b="1" dirty="0" smtClean="0"/>
              <a:t>Kaplan-Meier analysis was done where patients were divided into two groups according to lymphocyte percentage in BALF (either more than 15% or less). Log-rank test showed no significant difference.</a:t>
            </a:r>
            <a:endParaRPr lang="en-US" dirty="0" smtClean="0"/>
          </a:p>
          <a:p>
            <a:endParaRPr lang="en-US"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0" y="0"/>
            <a:ext cx="9144000" cy="548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7498080" cy="1143000"/>
          </a:xfrm>
        </p:spPr>
        <p:txBody>
          <a:bodyPr>
            <a:normAutofit/>
          </a:bodyPr>
          <a:lstStyle/>
          <a:p>
            <a:pPr algn="ctr"/>
            <a:r>
              <a:rPr lang="en-US" sz="4800" dirty="0" smtClean="0"/>
              <a:t>Conclusion</a:t>
            </a:r>
            <a:endParaRPr lang="en-US" sz="4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066800"/>
            <a:ext cx="7848600" cy="4572000"/>
          </a:xfrm>
        </p:spPr>
        <p:txBody>
          <a:bodyPr>
            <a:normAutofit/>
          </a:bodyPr>
          <a:lstStyle/>
          <a:p>
            <a:pPr algn="just"/>
            <a:r>
              <a:rPr lang="en-US" sz="3600" dirty="0" smtClean="0"/>
              <a:t>Unlike Pneumonia severity index and APACHE II scores, PIRO and IBMP-10 scores were good predictors for mortality in patients with ventilator-associated pneumonia. Where high PIRO and IBMP-10 were associated with higher mortality.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498080" cy="5562600"/>
          </a:xfrm>
        </p:spPr>
        <p:txBody>
          <a:bodyPr>
            <a:normAutofit/>
          </a:bodyPr>
          <a:lstStyle/>
          <a:p>
            <a:pPr algn="just"/>
            <a:r>
              <a:rPr lang="en-US" sz="3600" dirty="0" smtClean="0"/>
              <a:t>Higher lymphocyte percentage in BALF was associated with higher mortality.  Also, macrophages in BALF were associated with high mortality.</a:t>
            </a:r>
          </a:p>
          <a:p>
            <a:pPr algn="just"/>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7498080" cy="1143000"/>
          </a:xfrm>
        </p:spPr>
        <p:txBody>
          <a:bodyPr>
            <a:normAutofit/>
          </a:bodyPr>
          <a:lstStyle/>
          <a:p>
            <a:pPr algn="ctr"/>
            <a:r>
              <a:rPr lang="en-US" sz="4800" dirty="0" smtClean="0"/>
              <a:t>Introduction</a:t>
            </a:r>
            <a:endParaRPr lang="en-US" sz="4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ahmad\AppData\Local\Microsoft\Windows\Temporary Internet Files\Content.IE5\3KIOM8VN\thank-you[1].jpg"/>
          <p:cNvPicPr>
            <a:picLocks noGrp="1" noChangeAspect="1" noChangeArrowheads="1"/>
          </p:cNvPicPr>
          <p:nvPr>
            <p:ph idx="1"/>
          </p:nvPr>
        </p:nvPicPr>
        <p:blipFill>
          <a:blip r:embed="rId2"/>
          <a:srcRect/>
          <a:stretch>
            <a:fillRect/>
          </a:stretch>
        </p:blipFill>
        <p:spPr bwMode="auto">
          <a:xfrm>
            <a:off x="1"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066800"/>
            <a:ext cx="7498080" cy="5791200"/>
          </a:xfrm>
        </p:spPr>
        <p:txBody>
          <a:bodyPr>
            <a:normAutofit/>
          </a:bodyPr>
          <a:lstStyle/>
          <a:p>
            <a:pPr algn="just">
              <a:buNone/>
            </a:pPr>
            <a:r>
              <a:rPr lang="en-US" sz="3600" dirty="0" smtClean="0"/>
              <a:t>Ventilator-associated pneumonia (VAP) is one of the most frequent infections with high mortality rates in intensive care units (ICUs) and the prediction of outcome is important in the decision-making process</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Pneumonia that shows up </a:t>
            </a:r>
            <a:r>
              <a:rPr lang="en-US" u="sng" dirty="0" smtClean="0"/>
              <a:t>&gt;</a:t>
            </a:r>
            <a:r>
              <a:rPr lang="en-US" dirty="0" smtClean="0"/>
              <a:t> 48 hours of intubation and mechanical ventilation. Ventilator associated pneumonia (VAP) is a clinical diagnosis based upon the identification of a new or progressive lung infiltrate on imaging with clinical evidence that the infiltrate is of infectious origin (</a:t>
            </a:r>
            <a:r>
              <a:rPr lang="en-US" dirty="0" err="1" smtClean="0"/>
              <a:t>eg</a:t>
            </a:r>
            <a:r>
              <a:rPr lang="en-US" dirty="0" smtClean="0"/>
              <a:t>, fever, purulent sputum, </a:t>
            </a:r>
            <a:r>
              <a:rPr lang="en-US" dirty="0" err="1" smtClean="0"/>
              <a:t>leukocytosis</a:t>
            </a:r>
            <a:r>
              <a:rPr lang="en-US" dirty="0" smtClean="0"/>
              <a:t>, and decline in oxygenation), together with a positive pathogen identified on microbiologic respiratory sample.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lgn="just">
              <a:buNone/>
            </a:pPr>
            <a:r>
              <a:rPr lang="en-US" sz="3600" dirty="0" err="1" smtClean="0"/>
              <a:t>Bronchoalveolar</a:t>
            </a:r>
            <a:r>
              <a:rPr lang="en-US" sz="3600" dirty="0" smtClean="0"/>
              <a:t> </a:t>
            </a:r>
            <a:r>
              <a:rPr lang="en-US" sz="3600" dirty="0" err="1" smtClean="0"/>
              <a:t>lavage</a:t>
            </a:r>
            <a:r>
              <a:rPr lang="en-US" sz="3600" dirty="0" smtClean="0"/>
              <a:t> is the sampling of the lower respiratory tract by the instillation and subsequent aspiration of fluid. The technique recovers cells, soluble proteins, lipids, and other chemical constituents from the epithelial surface of the lungs.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Autofit/>
          </a:bodyPr>
          <a:lstStyle/>
          <a:p>
            <a:pPr algn="just">
              <a:buNone/>
            </a:pPr>
            <a:r>
              <a:rPr lang="en-US" sz="3600" dirty="0" smtClean="0"/>
              <a:t>Clinically, BAL has been helpful in the diagnosis and differentiation of various types of lung diseases including interstitial lung diseases, malignancies, and pulmonary infections. It also has been used in defining the stages of disease, its progression, and response to therapy. As a research tool, it is useful in the investigation of the cellular and </a:t>
            </a:r>
            <a:r>
              <a:rPr lang="en-US" sz="3600" dirty="0" err="1" smtClean="0"/>
              <a:t>humoral</a:t>
            </a:r>
            <a:r>
              <a:rPr lang="en-US" sz="3600" dirty="0" smtClean="0"/>
              <a:t> events occurring in lungs.</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7498080" cy="1143000"/>
          </a:xfrm>
        </p:spPr>
        <p:txBody>
          <a:bodyPr>
            <a:normAutofit/>
          </a:bodyPr>
          <a:lstStyle/>
          <a:p>
            <a:pPr algn="ctr"/>
            <a:r>
              <a:rPr lang="en-US" sz="4800" dirty="0" smtClean="0"/>
              <a:t>Aim of the study</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15035</TotalTime>
  <Words>1172</Words>
  <Application>Microsoft Office PowerPoint</Application>
  <PresentationFormat>On-screen Show (4:3)</PresentationFormat>
  <Paragraphs>81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Slide 1</vt:lpstr>
      <vt:lpstr>Neutrophil count in bronchoalveolar lavage fluid versus Pneumonia severity index as a predictor of mortality in ventilator-associated pneumonia</vt:lpstr>
      <vt:lpstr>Supervisors</vt:lpstr>
      <vt:lpstr>Introduction</vt:lpstr>
      <vt:lpstr>Slide 5</vt:lpstr>
      <vt:lpstr>Definition</vt:lpstr>
      <vt:lpstr>Slide 7</vt:lpstr>
      <vt:lpstr>Slide 8</vt:lpstr>
      <vt:lpstr>Aim of the study</vt:lpstr>
      <vt:lpstr>Slide 10</vt:lpstr>
      <vt:lpstr>Patients &amp; Methods</vt:lpstr>
      <vt:lpstr>Slide 12</vt:lpstr>
      <vt:lpstr>Inclusion criteria</vt:lpstr>
      <vt:lpstr>Exclusion criteria</vt:lpstr>
      <vt:lpstr>Methods</vt:lpstr>
      <vt:lpstr>Methods – Cont’d</vt:lpstr>
      <vt:lpstr>Methods – Cont’d</vt:lpstr>
      <vt:lpstr>Methods – Cont’d</vt:lpstr>
      <vt:lpstr>Methods – Cont’d</vt:lpstr>
      <vt:lpstr>Methods – Cont’d</vt:lpstr>
      <vt:lpstr>Methods – Cont’d</vt:lpstr>
      <vt:lpstr>Differential cell count:</vt:lpstr>
      <vt:lpstr>Slide 23</vt:lpstr>
      <vt:lpstr>Clinical management &amp; Follow-up</vt:lpstr>
      <vt:lpstr>Slide 25</vt:lpstr>
      <vt:lpstr>Slide 26</vt:lpstr>
      <vt:lpstr>Results</vt:lpstr>
      <vt:lpstr>Slide 28</vt:lpstr>
      <vt:lpstr>Slide 29</vt:lpstr>
      <vt:lpstr>Slide 30</vt:lpstr>
      <vt:lpstr>Slide 31</vt:lpstr>
      <vt:lpstr>Slide 32</vt:lpstr>
      <vt:lpstr>Slide 33</vt:lpstr>
      <vt:lpstr>Slide 34</vt:lpstr>
      <vt:lpstr>Slide 35</vt:lpstr>
      <vt:lpstr>Slide 36</vt:lpstr>
      <vt:lpstr>Conclusion</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Degree Thesis Discussion</dc:title>
  <dc:creator>ahmad</dc:creator>
  <cp:lastModifiedBy>ahmad</cp:lastModifiedBy>
  <cp:revision>101</cp:revision>
  <dcterms:created xsi:type="dcterms:W3CDTF">2020-04-01T09:49:04Z</dcterms:created>
  <dcterms:modified xsi:type="dcterms:W3CDTF">2020-06-18T11:34:54Z</dcterms:modified>
</cp:coreProperties>
</file>