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175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cap="rnd" w="27305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eed18e">
                  <a:alpha val="60000"/>
                </a:srgbClr>
              </a:gs>
              <a:gs pos="100000">
                <a:srgbClr val="fefaf6">
                  <a:alpha val="70196"/>
                </a:srgbClr>
              </a:gs>
            </a:gsLst>
            <a:lin ang="13500000"/>
          </a:gradFill>
          <a:ln cap="rnd" w="735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B378D75-6F8C-4D45-9EA9-29446281EB3B}" type="datetime">
              <a:rPr b="0" lang="en-US" sz="1200" spc="-1" strike="noStrike">
                <a:solidFill>
                  <a:srgbClr val="b5a989"/>
                </a:solidFill>
                <a:latin typeface="Gill Sans MT"/>
              </a:rPr>
              <a:t>4/2/21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C7B0C31-66A7-4C38-99C9-88A27E5C0747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175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cap="rnd" w="27305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eed18e">
                  <a:alpha val="60000"/>
                </a:srgbClr>
              </a:gs>
              <a:gs pos="100000">
                <a:srgbClr val="fefaf6">
                  <a:alpha val="70196"/>
                </a:srgbClr>
              </a:gs>
            </a:gsLst>
            <a:lin ang="13500000"/>
          </a:gradFill>
          <a:ln cap="rnd" w="735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1A7D54C-2BA6-47A2-A45E-3558FC8487E6}" type="datetime">
              <a:rPr b="0" lang="en-US" sz="1200" spc="-1" strike="noStrike">
                <a:solidFill>
                  <a:srgbClr val="b5a989"/>
                </a:solidFill>
                <a:latin typeface="Gill Sans MT"/>
              </a:rPr>
              <a:t>4/2/21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CB13FD8-B59D-4228-9657-1C7766A4EDEB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rgbClr val="daf5fe">
                  <a:alpha val="95294"/>
                </a:srgbClr>
              </a:gs>
              <a:gs pos="100000">
                <a:srgbClr val="00aad4">
                  <a:alpha val="85098"/>
                </a:srgbClr>
              </a:gs>
            </a:gsLst>
            <a:path path="circle">
              <a:fillToRect l="25000" t="12000" r="75000" b="88000"/>
            </a:path>
          </a:gradFill>
          <a:ln cap="rnd" w="2000">
            <a:solidFill>
              <a:schemeClr val="accent1">
                <a:shade val="90000"/>
                <a:satMod val="110000"/>
                <a:alpha val="6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CustomShape 11"/>
          <p:cNvSpPr/>
          <p:nvPr/>
        </p:nvSpPr>
        <p:spPr>
          <a:xfrm>
            <a:off x="1157040" y="1344960"/>
            <a:ext cx="63720" cy="63720"/>
          </a:xfrm>
          <a:prstGeom prst="ellipse">
            <a:avLst/>
          </a:prstGeom>
          <a:noFill/>
          <a:ln cap="rnd" w="12700">
            <a:solidFill>
              <a:schemeClr val="accent1">
                <a:shade val="75000"/>
                <a:alpha val="6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Content Placeholder 4" descr="تفسير-حلم-بسم-الله-الرحمن-الرحيم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Inclusion criteria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9144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Times new roman"/>
              </a:rPr>
              <a:t>Patients undergoing elective OPCAB.</a:t>
            </a:r>
            <a:endParaRPr b="0" lang="en-GB" sz="2400" spc="-1" strike="noStrike">
              <a:latin typeface="Times new roman"/>
            </a:endParaRPr>
          </a:p>
          <a:p>
            <a:pPr marL="9144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Times New Roman"/>
              </a:rPr>
              <a:t>Age group between 18 and 80 years old.</a:t>
            </a:r>
            <a:endParaRPr b="0" lang="en-GB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Exclusion criteria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 marL="9144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Patients with signicant valvular heart disease, dilated or hypertophic cardiomyopathy, NYHA III or IV, EF &lt; 40 %,  need for inotropic support or intra-aortic balloon pump before surgery</a:t>
            </a:r>
            <a:endParaRPr b="0" lang="en-GB" sz="2000" spc="-1" strike="noStrike">
              <a:latin typeface="Times new roman"/>
            </a:endParaRPr>
          </a:p>
          <a:p>
            <a:pPr marL="9144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preoperative atrial fibrillation</a:t>
            </a:r>
            <a:endParaRPr b="0" lang="en-GB" sz="2000" spc="-1" strike="noStrike">
              <a:latin typeface="Times new roman"/>
            </a:endParaRPr>
          </a:p>
          <a:p>
            <a:pPr marL="9144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creatinine clearance &lt; 60 ml/min/1.73 m2</a:t>
            </a:r>
            <a:endParaRPr b="0" lang="en-GB" sz="2000" spc="-1" strike="noStrike">
              <a:latin typeface="Times new roman"/>
            </a:endParaRPr>
          </a:p>
          <a:p>
            <a:pPr marL="9144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hyperthyoidism and hypothyroidism (serum TSH levels above or below reference ranges respectively.  It was measured only upon clinical suspicion.)</a:t>
            </a:r>
            <a:endParaRPr b="0" lang="en-GB" sz="2000" spc="-1" strike="noStrike">
              <a:latin typeface="Times new roman"/>
            </a:endParaRPr>
          </a:p>
          <a:p>
            <a:pPr marL="9144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moderate to severe COPD (Shortness of breath at own pace on the level, FEV1 &lt; 80% of predicted, or continuous use of bronchodilators for &gt; 2 weeks).</a:t>
            </a:r>
            <a:endParaRPr b="0" lang="en-GB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2314"/>
                </a:solidFill>
                <a:latin typeface="Gill Sans MT"/>
                <a:ea typeface="FreeSans"/>
              </a:rPr>
              <a:t>Study’s Procedure and Data Collection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914400" y="1447920"/>
            <a:ext cx="8076960" cy="540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 fontScale="27000"/>
          </a:bodyPr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Beta-blocking agents and statins were given to all patients until the morning of surgery.</a:t>
            </a:r>
            <a:endParaRPr b="0" lang="en-GB" sz="32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Oral antiplatelets were stopped 5-7 days before surgery</a:t>
            </a:r>
            <a:endParaRPr b="0" lang="en-GB" sz="32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Euroscore II was calculated.</a:t>
            </a:r>
            <a:endParaRPr b="0" lang="en-GB" sz="32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Anesthetic and surgical management was not standardized.</a:t>
            </a:r>
            <a:endParaRPr b="0" lang="en-GB" sz="32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All patients were transferred to the intensive care unit ICU, after conclusion of surgery; intubated and mechanically ventilated.  </a:t>
            </a:r>
            <a:endParaRPr b="0" lang="en-GB" sz="32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The patients were assessed for extubation within 4-8 hours of arrival in the ICU.</a:t>
            </a:r>
            <a:endParaRPr b="0" lang="en-GB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2314"/>
                </a:solidFill>
                <a:latin typeface="Gill Sans MT"/>
                <a:ea typeface="FreeSans"/>
              </a:rPr>
              <a:t>Study’s Procedure and Data Collection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914400" y="1447920"/>
            <a:ext cx="8076960" cy="540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 fontScale="82000"/>
          </a:bodyPr>
          <a:p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The following data were collected :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marL="9144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Full history taking and clinical examination.</a:t>
            </a:r>
            <a:endParaRPr b="0" lang="en-GB" sz="1600" spc="-1" strike="noStrike">
              <a:latin typeface="Times new roman"/>
            </a:endParaRPr>
          </a:p>
          <a:p>
            <a:pPr marL="9144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Echocardiography pre-operative.</a:t>
            </a:r>
            <a:endParaRPr b="0" lang="en-GB" sz="1600" spc="-1" strike="noStrike">
              <a:latin typeface="Times new roman"/>
            </a:endParaRPr>
          </a:p>
          <a:p>
            <a:pPr marL="9144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Labs:</a:t>
            </a:r>
            <a:endParaRPr b="0" lang="en-GB" sz="1600" spc="-1" strike="noStrike">
              <a:latin typeface="Times new roman"/>
            </a:endParaRPr>
          </a:p>
          <a:p>
            <a:pPr marL="13716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routine pre-operative labs:  CBC, coagulation profile, liver and kidney functions test</a:t>
            </a:r>
            <a:endParaRPr b="0" lang="en-GB" sz="1600" spc="-1" strike="noStrike">
              <a:latin typeface="Times new roman"/>
            </a:endParaRPr>
          </a:p>
          <a:p>
            <a:pPr marL="13716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specific: pre-operative NTproBNP</a:t>
            </a:r>
            <a:endParaRPr b="0" lang="en-GB" sz="1600" spc="-1" strike="noStrike">
              <a:latin typeface="Times new roman"/>
            </a:endParaRPr>
          </a:p>
          <a:p>
            <a:pPr marL="9144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Calculated of EUROSCORE II</a:t>
            </a:r>
            <a:endParaRPr b="0" lang="en-GB" sz="1600" spc="-1" strike="noStrike">
              <a:latin typeface="Times new roman"/>
            </a:endParaRPr>
          </a:p>
          <a:p>
            <a:pPr marL="9144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Data collection to evaluate incidence of complications postoperative ICU stay and till discharge from hospital including</a:t>
            </a:r>
            <a:r>
              <a:rPr b="0" lang="en-GB" sz="1600" spc="-1" strike="noStrike">
                <a:latin typeface="Times new roman"/>
                <a:ea typeface="Times New Roman"/>
              </a:rPr>
              <a:t>:</a:t>
            </a:r>
            <a:endParaRPr b="0" lang="en-GB" sz="1600" spc="-1" strike="noStrike">
              <a:latin typeface="Times new roman"/>
            </a:endParaRPr>
          </a:p>
          <a:p>
            <a:pPr marL="13716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prolonged intubation</a:t>
            </a:r>
            <a:endParaRPr b="0" lang="en-GB" sz="1600" spc="-1" strike="noStrike">
              <a:latin typeface="Times New Roman"/>
            </a:endParaRPr>
          </a:p>
          <a:p>
            <a:pPr marL="13716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ischemic stroke</a:t>
            </a:r>
            <a:endParaRPr b="0" lang="en-GB" sz="1600" spc="-1" strike="noStrike">
              <a:latin typeface="Times New Roman"/>
            </a:endParaRPr>
          </a:p>
          <a:p>
            <a:pPr marL="13716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timing, duration and dose of inotropic support</a:t>
            </a:r>
            <a:endParaRPr b="0" lang="en-GB" sz="1600" spc="-1" strike="noStrike">
              <a:latin typeface="Times New Roman"/>
            </a:endParaRPr>
          </a:p>
          <a:p>
            <a:pPr marL="13716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use of intra-aortic ballon pump </a:t>
            </a:r>
            <a:endParaRPr b="0" lang="en-GB" sz="1600" spc="-1" strike="noStrike">
              <a:latin typeface="Times New Roman"/>
            </a:endParaRPr>
          </a:p>
          <a:p>
            <a:pPr marL="13716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myocardial infarction</a:t>
            </a:r>
            <a:endParaRPr b="0" lang="en-GB" sz="1600" spc="-1" strike="noStrike">
              <a:latin typeface="Times New Roman"/>
            </a:endParaRPr>
          </a:p>
          <a:p>
            <a:pPr marL="13716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arrhythmias</a:t>
            </a:r>
            <a:endParaRPr b="0" lang="en-GB" sz="1600" spc="-1" strike="noStrike">
              <a:latin typeface="Times New Roman"/>
            </a:endParaRPr>
          </a:p>
          <a:p>
            <a:pPr marL="13716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Length of postoperative ICU and hospital stay</a:t>
            </a:r>
            <a:endParaRPr b="0" lang="en-GB" sz="1600" spc="-1" strike="noStrike">
              <a:latin typeface="Times New Roman"/>
            </a:endParaRPr>
          </a:p>
          <a:p>
            <a:pPr marL="13716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Times New Roman"/>
              </a:rPr>
              <a:t>death</a:t>
            </a:r>
            <a:endParaRPr b="0" lang="en-GB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2314"/>
                </a:solidFill>
                <a:latin typeface="Gill Sans MT"/>
                <a:ea typeface="FreeSans"/>
              </a:rPr>
              <a:t>Study’s Procedure and Data Collection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914400" y="1447920"/>
            <a:ext cx="8076960" cy="540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low output heart failure (inotropic support at second post-operative day, adrenaline &gt; 50ng/kg/min or dobutamine &gt; 10mcg/kg/min at any time and/or need for intra-aortic balloon pump)</a:t>
            </a:r>
            <a:r>
              <a:rPr b="0" lang="en-GB" sz="1800" spc="-1" strike="noStrike">
                <a:latin typeface="Times new roman"/>
                <a:ea typeface="Times New Roman"/>
              </a:rPr>
              <a:t> </a:t>
            </a:r>
            <a:endParaRPr b="0" lang="en-GB" sz="1800" spc="-1" strike="noStrike"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mortality</a:t>
            </a:r>
            <a:endParaRPr b="0" lang="en-GB" sz="1800" spc="-1" strike="noStrike"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arrhythmias</a:t>
            </a:r>
            <a:endParaRPr b="0" lang="en-GB" sz="1800" spc="-1" strike="noStrike"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perioperative myocardial Infarction</a:t>
            </a:r>
            <a:endParaRPr b="0" lang="en-GB" sz="1800" spc="-1" strike="noStrike"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length of ICU </a:t>
            </a:r>
            <a:endParaRPr b="0" lang="en-GB" sz="1800" spc="-1" strike="noStrike"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length of postoperative hospital stay</a:t>
            </a:r>
            <a:endParaRPr b="0" lang="en-GB" sz="1800" spc="-1" strike="noStrike"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prolonged intubation (Intubation more than 24 hours postoperatively and/or reintubation following planned extubation)</a:t>
            </a:r>
            <a:r>
              <a:rPr b="0" lang="en-GB" sz="1800" spc="-1" strike="noStrike">
                <a:latin typeface="Times new roman"/>
                <a:ea typeface="Times New Roman"/>
              </a:rPr>
              <a:t>.</a:t>
            </a:r>
            <a:endParaRPr b="0" lang="en-GB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2314"/>
                </a:solidFill>
                <a:latin typeface="Gill Sans MT"/>
                <a:ea typeface="FreeSans"/>
              </a:rPr>
              <a:t>Lab and sample analysis methods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914400" y="1447920"/>
            <a:ext cx="8076960" cy="540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Venous samples for measuring NT-proBNP were collected on the day of surgery before induction. </a:t>
            </a:r>
            <a:endParaRPr b="0" lang="en-GB" sz="18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Samples were sent for analysis in at critical care department laboratories, Cairo University hospitals.</a:t>
            </a:r>
            <a:endParaRPr b="0" lang="en-GB" sz="18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EDTA samples were collected and plasma samples were stored in deep freezer till measured once.</a:t>
            </a:r>
            <a:endParaRPr b="0" lang="en-GB" sz="18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Lab staff were blinded to the clinical conditions </a:t>
            </a:r>
            <a:endParaRPr b="0" lang="en-GB" sz="18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and clinicians were blinded to the preoperative NTproBNP sample results.</a:t>
            </a:r>
            <a:endParaRPr b="0" lang="en-GB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2314"/>
                </a:solidFill>
                <a:latin typeface="Gill Sans MT"/>
                <a:ea typeface="FreeSans"/>
              </a:rPr>
              <a:t>Lab and sample analysis methods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914400" y="1447920"/>
            <a:ext cx="8076960" cy="540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We used ELISA immunoassay technique that allows in vitro quantitative determination of human NTproBNP concentrations in serum, plasma and biological fluids.</a:t>
            </a:r>
            <a:endParaRPr b="0" lang="en-GB" sz="18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ELISA (Enzyme-Linked Imuunosorbent Assay) is based on the competitive binding enzyme immunoassay technique.  The microtiter plate provided in the kit has been pre-coated with an antibody specific to NTproBNP.  During the reaction, NTproBNP in the sample or standard competes with a fixed amount of biotin-labeled for sites on a precoated monoclonal antibody (Ab) specific to NTproBNP.</a:t>
            </a:r>
            <a:endParaRPr b="0" lang="en-GB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2314"/>
                </a:solidFill>
                <a:latin typeface="Gill Sans MT"/>
                <a:ea typeface="FreeSans"/>
              </a:rPr>
              <a:t>Lab and sample analysis methods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914400" y="3240000"/>
            <a:ext cx="8076960" cy="361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Standard was reconstituted with 1 ml of sample diluent.  This produces a stock standard of 20ng/mL.</a:t>
            </a:r>
            <a:endParaRPr b="0" lang="en-GB" sz="18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The undiluted standard serves as  high standard concentration (20ng/mL)  and the sample diluent serves as zero standard concentration.</a:t>
            </a:r>
            <a:endParaRPr b="0" lang="en-GB" sz="18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Times new roman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980000" y="1260000"/>
            <a:ext cx="6314760" cy="18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2314"/>
                </a:solidFill>
                <a:latin typeface="Gill Sans MT"/>
                <a:ea typeface="FreeSans"/>
              </a:rPr>
              <a:t>Lab and sample analysis methods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64000" y="3798000"/>
            <a:ext cx="8280000" cy="30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16000" indent="-216000">
              <a:lnSpc>
                <a:spcPct val="150000"/>
              </a:lnSpc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A curve is plotted with serial standard dilutions log graph, plotting the mean absorbance for each standard on the X-axis against the concentration on the Y-axis and draw a best fit curve through the points on the graph.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16000" indent="-216000">
              <a:lnSpc>
                <a:spcPct val="150000"/>
              </a:lnSpc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The concentration of NTproBNP in the samples is then determined by plotting the OD (optical density) of the samples on the standard curve.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700000" y="1027800"/>
            <a:ext cx="4821840" cy="31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2314"/>
                </a:solidFill>
                <a:latin typeface="Gill Sans MT"/>
                <a:ea typeface="FreeSans"/>
              </a:rPr>
              <a:t>Lab and sample analysis methods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914400" y="1447920"/>
            <a:ext cx="8076960" cy="540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We used ELISA immunoassay technique that allows in vitro quantitative determination of human NTproBNP concentrations in serum, plasma and biological fluids.</a:t>
            </a:r>
            <a:endParaRPr b="0" lang="en-GB" sz="18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imes new roman"/>
              </a:rPr>
              <a:t>ELISA (Enzyme-Linked Imuunosorbent Assay) is based on the competitive binding enzyme immunoassay technique.  The microtiter plate provided in the kit has been pre-coated with an antibody specific to NTproBNP.  During the reaction, NTproBNP in the sample or standard competes with a fixed amount of biotin-labeled for sites on a precoated monoclonal antibody (Ab) specific to NTproBNP.</a:t>
            </a:r>
            <a:endParaRPr b="0" lang="en-GB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90720" y="228600"/>
            <a:ext cx="8152920" cy="28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/>
            <a:r>
              <a:rPr b="1" lang="en-US" sz="3600" spc="-1" strike="noStrike">
                <a:solidFill>
                  <a:srgbClr val="572314"/>
                </a:solidFill>
                <a:latin typeface="Gill Sans MT"/>
                <a:ea typeface="Bitstream Vera Sans"/>
              </a:rPr>
              <a:t>Predictive value of NT-proBNP on Postoperative Outcome of Isolated Coronary Artery Bypass Patients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295280" y="3352680"/>
            <a:ext cx="7406280" cy="30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>
            <a:normAutofit fontScale="66000"/>
          </a:bodyPr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361309"/>
                </a:solidFill>
                <a:latin typeface="Gill Sans MT"/>
              </a:rPr>
              <a:t>Thesis submitted by</a:t>
            </a:r>
            <a:endParaRPr b="0" lang="en-GB" sz="2600" spc="-1" strike="noStrike">
              <a:latin typeface="Arial"/>
            </a:endParaRPr>
          </a:p>
          <a:p>
            <a:pPr algn="ctr"/>
            <a:r>
              <a:rPr b="1" lang="en-US" sz="2600" spc="-1" strike="noStrike">
                <a:solidFill>
                  <a:srgbClr val="ff0000"/>
                </a:solidFill>
                <a:latin typeface="Gill Sans MT"/>
                <a:ea typeface="Bitstream Vera Sans"/>
              </a:rPr>
              <a:t>Ibrahim AbuBakr Elsedeeq</a:t>
            </a:r>
            <a:endParaRPr b="0" lang="en-GB" sz="2600" spc="-1" strike="noStrike">
              <a:latin typeface="Times new roman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361309"/>
                </a:solidFill>
                <a:latin typeface="Gill Sans MT"/>
              </a:rPr>
              <a:t>In partial fulfillment of MD</a:t>
            </a:r>
            <a:endParaRPr b="0" lang="en-GB" sz="26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361309"/>
                </a:solidFill>
                <a:latin typeface="Gill Sans MT"/>
              </a:rPr>
              <a:t>in Critical Care Medicine</a:t>
            </a:r>
            <a:endParaRPr b="0" lang="en-GB" sz="26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600" spc="-1" strike="noStrike" cap="small">
                <a:solidFill>
                  <a:srgbClr val="361309"/>
                </a:solidFill>
                <a:latin typeface="Gill Sans MT"/>
              </a:rPr>
              <a:t>Faculty of medicine - cairo university</a:t>
            </a:r>
            <a:endParaRPr b="0" lang="en-GB" sz="26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600" spc="-1" strike="noStrike" cap="small">
                <a:solidFill>
                  <a:srgbClr val="361309"/>
                </a:solidFill>
                <a:latin typeface="Gill Sans MT"/>
              </a:rPr>
              <a:t>2021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219320" y="297180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572314"/>
                </a:solidFill>
                <a:latin typeface="Gill Sans MT"/>
              </a:rPr>
              <a:t>Results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3200" spc="-1" strike="noStrike">
                <a:solidFill>
                  <a:srgbClr val="8d281e"/>
                </a:solidFill>
                <a:latin typeface="Gill Sans MT"/>
              </a:rPr>
              <a:t>Demographics and Risk Factors</a:t>
            </a:r>
            <a:endParaRPr b="0" lang="en-US" sz="3200" spc="-1" strike="noStrike">
              <a:solidFill>
                <a:srgbClr val="8d281e"/>
              </a:solidFill>
              <a:latin typeface="Gill Sans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914400" y="1447920"/>
            <a:ext cx="8076960" cy="540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200" spc="-1" strike="noStrike">
                <a:latin typeface="Times new roman"/>
              </a:rPr>
              <a:t>Sixty-five patients were recruited</a:t>
            </a:r>
            <a:endParaRPr b="0" lang="en-GB" sz="22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200" spc="-1" strike="noStrike">
                <a:latin typeface="Times new roman"/>
              </a:rPr>
              <a:t>The average age was 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57.62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 ±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7.21</a:t>
            </a:r>
            <a:endParaRPr b="0" lang="en-GB" sz="22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56 (86.15%)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were males</a:t>
            </a:r>
            <a:r>
              <a:rPr b="0" lang="en-GB" sz="2200" spc="-1" strike="noStrike">
                <a:latin typeface="Times new roman"/>
              </a:rPr>
              <a:t>  </a:t>
            </a:r>
            <a:endParaRPr b="0" lang="en-GB" sz="22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10</a:t>
            </a:r>
            <a:r>
              <a:rPr b="0" lang="en-GB" sz="2200" spc="-1" strike="noStrike">
                <a:latin typeface="Times new roman"/>
              </a:rPr>
              <a:t> (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15.38%) had diabetes mellitus</a:t>
            </a:r>
            <a:endParaRPr b="0" lang="en-GB" sz="22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42 (64.62%) were hypertensive</a:t>
            </a:r>
            <a:endParaRPr b="0" lang="en-GB" sz="22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only one had peripheral vascular disease</a:t>
            </a:r>
            <a:endParaRPr b="0" lang="en-GB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914400" y="3780000"/>
            <a:ext cx="8076960" cy="307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200" spc="-1" strike="noStrike">
                <a:solidFill>
                  <a:srgbClr val="000000"/>
                </a:solidFill>
                <a:latin typeface="Times new roman"/>
              </a:rPr>
              <a:t>preoperative ejection fraction averaged 50.91±8.13</a:t>
            </a:r>
            <a:endParaRPr b="0" lang="en-GB" sz="22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200" spc="-1" strike="noStrike">
                <a:solidFill>
                  <a:srgbClr val="000000"/>
                </a:solidFill>
                <a:latin typeface="Times new roman"/>
              </a:rPr>
              <a:t>EuroscoreII averaged 0.76±0.34. Its median was </a:t>
            </a:r>
            <a:r>
              <a:rPr b="0" i="1" lang="en-GB" sz="2200" spc="-1" strike="noStrike">
                <a:solidFill>
                  <a:srgbClr val="000000"/>
                </a:solidFill>
                <a:latin typeface="Times new roman"/>
              </a:rPr>
              <a:t>0.68</a:t>
            </a:r>
            <a:r>
              <a:rPr b="0" i="1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i="1" lang="en-GB" sz="2200" spc="-1" strike="noStrike">
                <a:solidFill>
                  <a:srgbClr val="000000"/>
                </a:solidFill>
                <a:latin typeface="Times new roman"/>
              </a:rPr>
              <a:t>0.50-2.94</a:t>
            </a:r>
            <a:r>
              <a:rPr b="0" i="1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b="0" i="1" lang="en-GB" sz="2200" spc="-1" strike="noStrike">
                <a:solidFill>
                  <a:srgbClr val="000000"/>
                </a:solidFill>
                <a:latin typeface="Times new roman"/>
              </a:rPr>
              <a:t> with IQR [0.55-0.82]</a:t>
            </a:r>
            <a:endParaRPr b="0" lang="en-GB" sz="2200" spc="-1" strike="noStrike">
              <a:latin typeface="Times new roman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969840" y="444240"/>
            <a:ext cx="7560000" cy="447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3200" spc="-1" strike="noStrike">
                <a:solidFill>
                  <a:srgbClr val="8d281e"/>
                </a:solidFill>
                <a:latin typeface="Gill Sans MT"/>
              </a:rPr>
              <a:t>Preoperative NTproBNP Levels</a:t>
            </a:r>
            <a:endParaRPr b="0" lang="en-US" sz="3200" spc="-1" strike="noStrike">
              <a:solidFill>
                <a:srgbClr val="8d281e"/>
              </a:solidFill>
              <a:latin typeface="Gill Sans M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914400" y="1447920"/>
            <a:ext cx="8076960" cy="540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066680" y="5538960"/>
            <a:ext cx="8064000" cy="14810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135440" y="1246680"/>
            <a:ext cx="8076960" cy="429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3200" spc="-1" strike="noStrike">
                <a:solidFill>
                  <a:srgbClr val="8d281e"/>
                </a:solidFill>
                <a:latin typeface="Gill Sans MT"/>
              </a:rPr>
              <a:t>Postoperative Outcome</a:t>
            </a:r>
            <a:endParaRPr b="0" lang="en-US" sz="3200" spc="-1" strike="noStrike">
              <a:solidFill>
                <a:srgbClr val="8d281e"/>
              </a:solidFill>
              <a:latin typeface="Gill Sans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914400" y="1447920"/>
            <a:ext cx="8076960" cy="540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i="1" lang="en-GB" sz="24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i="1" lang="en-GB" sz="24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i="1" lang="en-GB" sz="24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i="1" lang="en-GB" sz="24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400" spc="-1" strike="noStrike">
                <a:latin typeface="Times new roman"/>
              </a:rPr>
              <a:t>mean ICU stay was 3.37±0.84 days</a:t>
            </a:r>
            <a:endParaRPr b="0" i="1" lang="en-GB" sz="24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400" spc="-1" strike="noStrike">
                <a:latin typeface="Times new roman"/>
              </a:rPr>
              <a:t>mean hospital stay was 6.38±1.3 ( 3-12) days</a:t>
            </a:r>
            <a:endParaRPr b="0" i="1" lang="en-GB" sz="2400" spc="-1" strike="noStrike">
              <a:latin typeface="Times new roman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260000" y="1417320"/>
            <a:ext cx="6660000" cy="362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8d281e"/>
                </a:solidFill>
                <a:latin typeface="Gill Sans MT"/>
              </a:rPr>
              <a:t>Relation between NTproBNP and Outcome</a:t>
            </a:r>
            <a:endParaRPr b="0" lang="en-US" sz="3200" spc="-1" strike="noStrike">
              <a:solidFill>
                <a:srgbClr val="8d281e"/>
              </a:solidFill>
              <a:latin typeface="Gill Sans MT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052280" y="2074680"/>
            <a:ext cx="7920000" cy="45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d281e"/>
                </a:solidFill>
                <a:latin typeface="Gill Sans MT"/>
              </a:rPr>
              <a:t>Relation between NTproBNP and Outcome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260000" y="2446920"/>
            <a:ext cx="7740000" cy="277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219320" y="297180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572314"/>
                </a:solidFill>
                <a:latin typeface="Gill Sans MT"/>
              </a:rPr>
              <a:t>Conclusion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143000" y="1066680"/>
            <a:ext cx="784836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Times new roman"/>
              </a:rPr>
              <a:t>Our study didn’t show significant correlation between pre-operative NTproBNP and  post-operative heart failure, arrhythmias, perioperative myocardial infarction, length of ICU stay, prolonged intubation, hospital stay or mortality.  </a:t>
            </a:r>
            <a:endParaRPr b="0" lang="en-GB" sz="2400" spc="-1" strike="noStrike">
              <a:latin typeface="Times new roman"/>
            </a:endParaRPr>
          </a:p>
          <a:p>
            <a:pPr marL="216000" indent="-216000"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Times new roman"/>
              </a:rPr>
              <a:t>This is likely due to the low incidence of complications and low NTproBNP levels secondary to favorable outcomes in our patients given that they had very low risk factor.</a:t>
            </a:r>
            <a:endParaRPr b="0" lang="en-GB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435680" y="274680"/>
            <a:ext cx="74977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000" spc="-1" strike="noStrike">
                <a:solidFill>
                  <a:srgbClr val="8d281e"/>
                </a:solidFill>
                <a:latin typeface="Arial"/>
              </a:rPr>
              <a:t>Thank You</a:t>
            </a:r>
            <a:endParaRPr b="0" lang="en-GB" sz="4000" spc="-1" strike="noStrike">
              <a:solidFill>
                <a:srgbClr val="8d28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Supervisors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219320" y="1447920"/>
            <a:ext cx="7714080" cy="503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365760" indent="-2829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ff0000"/>
                </a:solidFill>
                <a:latin typeface="Gill Sans MT"/>
              </a:rPr>
              <a:t>Prof. Dr.  </a:t>
            </a:r>
            <a:r>
              <a:rPr b="1" lang="en-US" sz="3200" spc="-1" strike="noStrike">
                <a:solidFill>
                  <a:srgbClr val="ff0000"/>
                </a:solidFill>
                <a:latin typeface="Gill Sans MT"/>
                <a:ea typeface="Bitstream Vera Sans"/>
              </a:rPr>
              <a:t>Gamal Hamid Ahmed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Professor of Critical Care Medicine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ff0000"/>
                </a:solidFill>
                <a:latin typeface="Gill Sans MT"/>
              </a:rPr>
              <a:t>Prof. Dr. </a:t>
            </a:r>
            <a:r>
              <a:rPr b="1" lang="en-US" sz="3200" spc="-1" strike="noStrike">
                <a:solidFill>
                  <a:srgbClr val="ff0000"/>
                </a:solidFill>
                <a:latin typeface="Gill Sans MT"/>
                <a:ea typeface="Bitstream Vera Sans"/>
              </a:rPr>
              <a:t>Tarek El Tawil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Bitstream Vera Sans"/>
              </a:rPr>
              <a:t>Professor of Cardiothoracic Surgery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ctr">
              <a:spcBef>
                <a:spcPts val="1417"/>
              </a:spcBef>
            </a:pPr>
            <a:r>
              <a:rPr b="1" lang="en-US" sz="3200" spc="-1" strike="noStrike">
                <a:solidFill>
                  <a:srgbClr val="ff0000"/>
                </a:solidFill>
                <a:latin typeface="Gill Sans MT"/>
                <a:ea typeface="Bitstream Vera Sans"/>
              </a:rPr>
              <a:t>Prof. Dr. Amal Rizk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Consultant of Clinical Pathology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Critical Care Department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spcBef>
                <a:spcPts val="1417"/>
              </a:spcBef>
            </a:pPr>
            <a:r>
              <a:rPr b="1" lang="en-US" sz="3200" spc="-1" strike="noStrike">
                <a:solidFill>
                  <a:srgbClr val="ff0000"/>
                </a:solidFill>
                <a:latin typeface="Times new roman"/>
                <a:ea typeface="Bitstream Vera Sans"/>
              </a:rPr>
              <a:t>Dr. Mohamed Fawzy Abdel-Aleem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Bitstream Vera Sans"/>
              </a:rPr>
              <a:t>Assistant Professor of Critical Care Medicine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19320" y="297180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572314"/>
                </a:solidFill>
                <a:latin typeface="Gill Sans MT"/>
              </a:rPr>
              <a:t>Introduction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95280" y="1066680"/>
            <a:ext cx="749772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19320" y="297180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572314"/>
                </a:solidFill>
                <a:latin typeface="Gill Sans MT"/>
              </a:rPr>
              <a:t>Aim of the study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35680" y="457200"/>
            <a:ext cx="732708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432000" indent="-324000">
              <a:lnSpc>
                <a:spcPct val="150000"/>
              </a:lnSpc>
              <a:spcBef>
                <a:spcPts val="1511"/>
              </a:spcBef>
              <a:spcAft>
                <a:spcPts val="151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to investigate whether preoperative NTproBNP levels are associated with in-hospital mortality and post-operative outcome variables in patients undergoing elective offpump coronary artery bypass grafting.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219320" y="297180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572314"/>
                </a:solidFill>
                <a:latin typeface="Gill Sans MT"/>
              </a:rPr>
              <a:t>Patients &amp; Methods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371600" y="152280"/>
            <a:ext cx="7497720" cy="579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r>
              <a:rPr b="0" lang="en-GB" sz="2200" spc="-1" strike="noStrike">
                <a:latin typeface="Times new roman"/>
              </a:rPr>
              <a:t>65</a:t>
            </a:r>
            <a:r>
              <a:rPr b="0" lang="en-GB" sz="2200" spc="-1" strike="noStrike">
                <a:latin typeface="Times new roman"/>
                <a:ea typeface="Times New Roman"/>
              </a:rPr>
              <a:t> </a:t>
            </a:r>
            <a:r>
              <a:rPr b="0" lang="en-GB" sz="2200" spc="-1" strike="noStrike">
                <a:latin typeface="Times new roman"/>
              </a:rPr>
              <a:t>consecutive cases registered for elective off-pump coronary artery bypass grafting OPCAB were recruited from 3 cardiothoracic surgery centers in this study constrained by the following inclusion and exclusion criteria</a:t>
            </a:r>
            <a:endParaRPr b="0" lang="en-GB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15116</TotalTime>
  <Application>LibreOffice/7.0.4.2$Linux_X86_64 LibreOffice_project/00$Build-2</Application>
  <AppVersion>15.0000</AppVersion>
  <Words>1172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2020-04-01T09:49:04Z</dcterms:created>
  <dc:creator>ahmad</dc:creator>
  <dc:description/>
  <dc:language>ar-EG</dc:language>
  <cp:lastModifiedBy/>
  <dcterms:modified xsi:type="dcterms:W3CDTF">2021-04-02T10:27:15Z</dcterms:modified>
  <cp:revision>107</cp:revision>
  <dc:subject/>
  <dc:title>Master Degree Thesis Discussion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40</vt:i4>
  </property>
</Properties>
</file>