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3.png" ContentType="image/png"/>
  <Override PartName="/ppt/media/image2.png" ContentType="image/png"/>
  <Override PartName="/ppt/media/image4.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175">
            <a:solidFill>
              <a:schemeClr val="bg2">
                <a:shade val="70000"/>
                <a:satMod val="200000"/>
                <a:alpha val="100000"/>
              </a:schemeClr>
            </a:solidFill>
            <a:round/>
          </a:ln>
          <a:effectLst>
            <a:outerShdw blurRad="6350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168840" y="21240"/>
            <a:ext cx="1701360" cy="1701360"/>
          </a:xfrm>
          <a:prstGeom prst="ellipse">
            <a:avLst/>
          </a:prstGeom>
          <a:noFill/>
          <a:ln cap="rnd" w="27305">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440"/>
            <a:ext cx="1125000" cy="110196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240" cy="6857280"/>
          </a:xfrm>
          <a:prstGeom prst="rect">
            <a:avLst/>
          </a:prstGeom>
          <a:solidFill>
            <a:schemeClr val="bg1"/>
          </a:solidFill>
          <a:ln>
            <a:noFill/>
          </a:ln>
          <a:effectLst>
            <a:outerShdw blurRad="6350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3" name="CustomShape 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175">
            <a:solidFill>
              <a:schemeClr val="bg2">
                <a:shade val="70000"/>
                <a:satMod val="200000"/>
                <a:alpha val="100000"/>
              </a:schemeClr>
            </a:solidFill>
            <a:round/>
          </a:ln>
          <a:effectLst>
            <a:outerShdw blurRad="6350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44" name="CustomShape 2"/>
          <p:cNvSpPr/>
          <p:nvPr/>
        </p:nvSpPr>
        <p:spPr>
          <a:xfrm>
            <a:off x="168840" y="21240"/>
            <a:ext cx="1701360" cy="1701360"/>
          </a:xfrm>
          <a:prstGeom prst="ellipse">
            <a:avLst/>
          </a:prstGeom>
          <a:noFill/>
          <a:ln cap="rnd" w="27305">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45" name="CustomShape 3"/>
          <p:cNvSpPr/>
          <p:nvPr/>
        </p:nvSpPr>
        <p:spPr>
          <a:xfrm rot="2315400">
            <a:off x="182880" y="1054440"/>
            <a:ext cx="1125000" cy="110196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46" name="CustomShape 4"/>
          <p:cNvSpPr/>
          <p:nvPr/>
        </p:nvSpPr>
        <p:spPr>
          <a:xfrm>
            <a:off x="1013040" y="0"/>
            <a:ext cx="8130240" cy="6857280"/>
          </a:xfrm>
          <a:prstGeom prst="rect">
            <a:avLst/>
          </a:prstGeom>
          <a:solidFill>
            <a:schemeClr val="bg1"/>
          </a:solidFill>
          <a:ln>
            <a:noFill/>
          </a:ln>
          <a:effectLst>
            <a:outerShdw blurRad="6350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47" name="CustomShape 5"/>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48" name="CustomShape 6"/>
          <p:cNvSpPr/>
          <p:nvPr/>
        </p:nvSpPr>
        <p:spPr>
          <a:xfrm>
            <a:off x="921600" y="1413720"/>
            <a:ext cx="209520" cy="20952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cap="rnd" w="2000">
            <a:solidFill>
              <a:schemeClr val="accent1">
                <a:shade val="90000"/>
                <a:satMod val="110000"/>
                <a:alpha val="60000"/>
              </a:schemeClr>
            </a:solidFill>
            <a:round/>
          </a:ln>
          <a:effectLst>
            <a:outerShdw blurRad="63500" dir="5400000" dist="2556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49" name="CustomShape 7"/>
          <p:cNvSpPr/>
          <p:nvPr/>
        </p:nvSpPr>
        <p:spPr>
          <a:xfrm>
            <a:off x="1157040" y="1344960"/>
            <a:ext cx="63360" cy="63360"/>
          </a:xfrm>
          <a:prstGeom prst="ellipse">
            <a:avLst/>
          </a:prstGeom>
          <a:noFill/>
          <a:ln cap="rnd" w="12700">
            <a:solidFill>
              <a:schemeClr val="accent1">
                <a:shade val="75000"/>
                <a:alpha val="60000"/>
              </a:schemeClr>
            </a:solidFill>
            <a:round/>
          </a:ln>
          <a:effectLst>
            <a:outerShdw blurRad="63500" dir="5400000" dist="2556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50" name="PlaceHolder 8"/>
          <p:cNvSpPr>
            <a:spLocks noGrp="1"/>
          </p:cNvSpPr>
          <p:nvPr>
            <p:ph type="title"/>
          </p:nvPr>
        </p:nvSpPr>
        <p:spPr>
          <a:xfrm>
            <a:off x="1435680" y="274680"/>
            <a:ext cx="7497360" cy="1142280"/>
          </a:xfrm>
          <a:prstGeom prst="rect">
            <a:avLst/>
          </a:prstGeom>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51"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88" name="CustomShape 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175">
            <a:solidFill>
              <a:schemeClr val="bg2">
                <a:shade val="70000"/>
                <a:satMod val="200000"/>
                <a:alpha val="100000"/>
              </a:schemeClr>
            </a:solidFill>
            <a:round/>
          </a:ln>
          <a:effectLst>
            <a:outerShdw blurRad="6350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89" name="CustomShape 2"/>
          <p:cNvSpPr/>
          <p:nvPr/>
        </p:nvSpPr>
        <p:spPr>
          <a:xfrm>
            <a:off x="168840" y="21240"/>
            <a:ext cx="1701360" cy="1701360"/>
          </a:xfrm>
          <a:prstGeom prst="ellipse">
            <a:avLst/>
          </a:prstGeom>
          <a:noFill/>
          <a:ln cap="rnd" w="27305">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90" name="CustomShape 3"/>
          <p:cNvSpPr/>
          <p:nvPr/>
        </p:nvSpPr>
        <p:spPr>
          <a:xfrm rot="2315400">
            <a:off x="182880" y="1054440"/>
            <a:ext cx="1125000" cy="110196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91" name="CustomShape 4"/>
          <p:cNvSpPr/>
          <p:nvPr/>
        </p:nvSpPr>
        <p:spPr>
          <a:xfrm>
            <a:off x="1013040" y="0"/>
            <a:ext cx="8130240" cy="6857280"/>
          </a:xfrm>
          <a:prstGeom prst="rect">
            <a:avLst/>
          </a:prstGeom>
          <a:solidFill>
            <a:schemeClr val="bg1"/>
          </a:solidFill>
          <a:ln>
            <a:noFill/>
          </a:ln>
          <a:effectLst>
            <a:outerShdw blurRad="6350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92" name="CustomShape 5"/>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93"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94"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Content Placeholder 4" descr="تفسير-حلم-بسم-الله-الرحمن-الرحيم.jpg"/>
          <p:cNvPicPr/>
          <p:nvPr/>
        </p:nvPicPr>
        <p:blipFill>
          <a:blip r:embed="rId1"/>
          <a:stretch/>
        </p:blipFill>
        <p:spPr>
          <a:xfrm>
            <a:off x="0" y="0"/>
            <a:ext cx="9143280" cy="6857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219320" y="2971800"/>
            <a:ext cx="749736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800" spc="-1" strike="noStrike">
                <a:solidFill>
                  <a:srgbClr val="572314"/>
                </a:solidFill>
                <a:latin typeface="Gill Sans MT"/>
              </a:rPr>
              <a:t>Aim of the study</a:t>
            </a:r>
            <a:endParaRPr b="0" lang="en-GB" sz="4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435680" y="457200"/>
            <a:ext cx="7326720" cy="3976920"/>
          </a:xfrm>
          <a:prstGeom prst="rect">
            <a:avLst/>
          </a:prstGeom>
          <a:noFill/>
          <a:ln w="0">
            <a:noFill/>
          </a:ln>
        </p:spPr>
        <p:style>
          <a:lnRef idx="0"/>
          <a:fillRef idx="0"/>
          <a:effectRef idx="0"/>
          <a:fontRef idx="minor"/>
        </p:style>
        <p:txBody>
          <a:bodyPr lIns="90000" rIns="90000" tIns="45000" bIns="45000" anchor="ctr">
            <a:normAutofit/>
          </a:bodyPr>
          <a:p>
            <a:pPr marL="432000" indent="-323640">
              <a:lnSpc>
                <a:spcPct val="150000"/>
              </a:lnSpc>
              <a:spcBef>
                <a:spcPts val="1511"/>
              </a:spcBef>
              <a:spcAft>
                <a:spcPts val="1511"/>
              </a:spcAft>
              <a:buClr>
                <a:srgbClr val="000000"/>
              </a:buClr>
              <a:buSzPct val="45000"/>
              <a:buFont typeface="Wingdings" charset="2"/>
              <a:buChar char=""/>
            </a:pPr>
            <a:r>
              <a:rPr b="0" lang="en-GB" sz="2000" spc="-1" strike="noStrike">
                <a:solidFill>
                  <a:srgbClr val="000000"/>
                </a:solidFill>
                <a:latin typeface="Times new roman"/>
              </a:rPr>
              <a:t>to investigate whether preoperative NTproBNP levels are associated with in-hospital mortality and post-operative outcome variables in patients undergoing elective offpump coronary artery bypass grafting.</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219320" y="2971800"/>
            <a:ext cx="749736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800" spc="-1" strike="noStrike">
                <a:solidFill>
                  <a:srgbClr val="572314"/>
                </a:solidFill>
                <a:latin typeface="Gill Sans MT"/>
              </a:rPr>
              <a:t>Patients &amp; Methods</a:t>
            </a:r>
            <a:endParaRPr b="0" lang="en-GB" sz="4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371600" y="152280"/>
            <a:ext cx="7497360" cy="57906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0" lang="en-GB" sz="2200" spc="-1" strike="noStrike">
                <a:latin typeface="Times new roman"/>
              </a:rPr>
              <a:t>65</a:t>
            </a:r>
            <a:r>
              <a:rPr b="0" lang="en-GB" sz="2200" spc="-1" strike="noStrike">
                <a:latin typeface="Times new roman"/>
                <a:ea typeface="Times New Roman"/>
              </a:rPr>
              <a:t> consecutive cases registered for elective off-pump coronary artery bypass grafting OPCAB were recruited from 3 cardiothoracic surgery centers in this study constrained by the following inclusion and exclusion criteria</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4300" spc="-1" strike="noStrike">
                <a:solidFill>
                  <a:srgbClr val="572314"/>
                </a:solidFill>
                <a:latin typeface="Gill Sans MT"/>
              </a:rPr>
              <a:t>Inclusion criteria</a:t>
            </a:r>
            <a:endParaRPr b="0" lang="en-GB" sz="4300" spc="-1" strike="noStrike">
              <a:latin typeface="Arial"/>
            </a:endParaRPr>
          </a:p>
        </p:txBody>
      </p:sp>
      <p:sp>
        <p:nvSpPr>
          <p:cNvPr id="155" name="CustomShape 2"/>
          <p:cNvSpPr/>
          <p:nvPr/>
        </p:nvSpPr>
        <p:spPr>
          <a:xfrm>
            <a:off x="1435680" y="1447920"/>
            <a:ext cx="7497360" cy="4799880"/>
          </a:xfrm>
          <a:prstGeom prst="rect">
            <a:avLst/>
          </a:prstGeom>
          <a:noFill/>
          <a:ln w="0">
            <a:noFill/>
          </a:ln>
        </p:spPr>
        <p:style>
          <a:lnRef idx="0"/>
          <a:fillRef idx="0"/>
          <a:effectRef idx="0"/>
          <a:fontRef idx="minor"/>
        </p:style>
        <p:txBody>
          <a:bodyPr lIns="90000" rIns="90000" tIns="45000" bIns="45000">
            <a:normAutofit/>
          </a:bodyPr>
          <a:p>
            <a:pPr marL="914400" indent="-228240">
              <a:lnSpc>
                <a:spcPct val="100000"/>
              </a:lnSpc>
              <a:buClr>
                <a:srgbClr val="000000"/>
              </a:buClr>
              <a:buSzPct val="45000"/>
              <a:buFont typeface="Wingdings" charset="2"/>
              <a:buChar char=""/>
            </a:pPr>
            <a:r>
              <a:rPr b="0" lang="en-GB" sz="2400" spc="-1" strike="noStrike">
                <a:latin typeface="Times new roman"/>
              </a:rPr>
              <a:t>Patients undergoing elective OPCAB.</a:t>
            </a:r>
            <a:endParaRPr b="0" lang="en-GB" sz="2400" spc="-1" strike="noStrike">
              <a:latin typeface="Arial"/>
            </a:endParaRPr>
          </a:p>
          <a:p>
            <a:pPr marL="914400" indent="-228240">
              <a:lnSpc>
                <a:spcPct val="100000"/>
              </a:lnSpc>
              <a:buClr>
                <a:srgbClr val="000000"/>
              </a:buClr>
              <a:buSzPct val="45000"/>
              <a:buFont typeface="Wingdings" charset="2"/>
              <a:buChar char=""/>
            </a:pPr>
            <a:r>
              <a:rPr b="0" lang="en-GB" sz="2400" spc="-1" strike="noStrike">
                <a:latin typeface="Times New Roman"/>
              </a:rPr>
              <a:t>Age group between 18 and 80 years old.</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4300" spc="-1" strike="noStrike">
                <a:solidFill>
                  <a:srgbClr val="572314"/>
                </a:solidFill>
                <a:latin typeface="Gill Sans MT"/>
              </a:rPr>
              <a:t>Exclusion criteria</a:t>
            </a:r>
            <a:endParaRPr b="0" lang="en-GB" sz="4300" spc="-1" strike="noStrike">
              <a:latin typeface="Arial"/>
            </a:endParaRPr>
          </a:p>
        </p:txBody>
      </p:sp>
      <p:sp>
        <p:nvSpPr>
          <p:cNvPr id="157" name="CustomShape 2"/>
          <p:cNvSpPr/>
          <p:nvPr/>
        </p:nvSpPr>
        <p:spPr>
          <a:xfrm>
            <a:off x="1435680" y="1447920"/>
            <a:ext cx="7497360" cy="4799880"/>
          </a:xfrm>
          <a:prstGeom prst="rect">
            <a:avLst/>
          </a:prstGeom>
          <a:noFill/>
          <a:ln w="0">
            <a:noFill/>
          </a:ln>
        </p:spPr>
        <p:style>
          <a:lnRef idx="0"/>
          <a:fillRef idx="0"/>
          <a:effectRef idx="0"/>
          <a:fontRef idx="minor"/>
        </p:style>
        <p:txBody>
          <a:bodyPr lIns="90000" rIns="90000" tIns="45000" bIns="45000" anchor="ctr">
            <a:normAutofit/>
          </a:bodyPr>
          <a:p>
            <a:pPr marL="914400" indent="-228240">
              <a:lnSpc>
                <a:spcPct val="100000"/>
              </a:lnSpc>
              <a:buClr>
                <a:srgbClr val="000000"/>
              </a:buClr>
              <a:buSzPct val="45000"/>
              <a:buFont typeface="Wingdings" charset="2"/>
              <a:buChar char=""/>
            </a:pPr>
            <a:r>
              <a:rPr b="0" lang="en-GB" sz="2000" spc="-1" strike="noStrike">
                <a:latin typeface="Times new roman"/>
              </a:rPr>
              <a:t>Patients with signicant valvular heart disease, dilated or hypertophic cardiomyopathy, NYHA III or IV, EF &lt; 40 %,  need for inotropic support or intra-aortic balloon pump before surgery</a:t>
            </a:r>
            <a:endParaRPr b="0" lang="en-GB" sz="2000" spc="-1" strike="noStrike">
              <a:latin typeface="Arial"/>
            </a:endParaRPr>
          </a:p>
          <a:p>
            <a:pPr marL="914400" indent="-228240">
              <a:lnSpc>
                <a:spcPct val="100000"/>
              </a:lnSpc>
              <a:buClr>
                <a:srgbClr val="000000"/>
              </a:buClr>
              <a:buSzPct val="45000"/>
              <a:buFont typeface="Wingdings" charset="2"/>
              <a:buChar char=""/>
            </a:pPr>
            <a:r>
              <a:rPr b="0" lang="en-GB" sz="2000" spc="-1" strike="noStrike">
                <a:latin typeface="Times new roman"/>
              </a:rPr>
              <a:t>preoperative atrial fibrillation</a:t>
            </a:r>
            <a:endParaRPr b="0" lang="en-GB" sz="2000" spc="-1" strike="noStrike">
              <a:latin typeface="Arial"/>
            </a:endParaRPr>
          </a:p>
          <a:p>
            <a:pPr marL="914400" indent="-228240">
              <a:lnSpc>
                <a:spcPct val="100000"/>
              </a:lnSpc>
              <a:buClr>
                <a:srgbClr val="000000"/>
              </a:buClr>
              <a:buSzPct val="45000"/>
              <a:buFont typeface="Wingdings" charset="2"/>
              <a:buChar char=""/>
            </a:pPr>
            <a:r>
              <a:rPr b="0" lang="en-GB" sz="2000" spc="-1" strike="noStrike">
                <a:latin typeface="Times new roman"/>
              </a:rPr>
              <a:t>creatinine clearance &lt; 60 ml/min/1.73 m2</a:t>
            </a:r>
            <a:endParaRPr b="0" lang="en-GB" sz="2000" spc="-1" strike="noStrike">
              <a:latin typeface="Arial"/>
            </a:endParaRPr>
          </a:p>
          <a:p>
            <a:pPr marL="914400" indent="-228240">
              <a:lnSpc>
                <a:spcPct val="100000"/>
              </a:lnSpc>
              <a:buClr>
                <a:srgbClr val="000000"/>
              </a:buClr>
              <a:buSzPct val="45000"/>
              <a:buFont typeface="Wingdings" charset="2"/>
              <a:buChar char=""/>
            </a:pPr>
            <a:r>
              <a:rPr b="0" lang="en-GB" sz="2000" spc="-1" strike="noStrike">
                <a:latin typeface="Times new roman"/>
              </a:rPr>
              <a:t>hyperthyoidism and hypothyroidism (serum TSH levels above or below reference ranges respectively.  It was measured only upon clinical suspicion.)</a:t>
            </a:r>
            <a:endParaRPr b="0" lang="en-GB" sz="2000" spc="-1" strike="noStrike">
              <a:latin typeface="Arial"/>
            </a:endParaRPr>
          </a:p>
          <a:p>
            <a:pPr marL="914400" indent="-228240">
              <a:lnSpc>
                <a:spcPct val="100000"/>
              </a:lnSpc>
              <a:buClr>
                <a:srgbClr val="000000"/>
              </a:buClr>
              <a:buSzPct val="45000"/>
              <a:buFont typeface="Wingdings" charset="2"/>
              <a:buChar char=""/>
            </a:pPr>
            <a:r>
              <a:rPr b="0" lang="en-GB" sz="2000" spc="-1" strike="noStrike">
                <a:latin typeface="Times new roman"/>
              </a:rPr>
              <a:t>moderate to severe COPD (Shortness of breath at own pace on the level, FEV1 &lt; 80% of predicted, or continuous use of bronchodilators for &gt; 2 weeks).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Study’s Procedure and Data Collection</a:t>
            </a:r>
            <a:endParaRPr b="0" lang="en-GB" sz="3200" spc="-1" strike="noStrike">
              <a:latin typeface="Arial"/>
            </a:endParaRPr>
          </a:p>
        </p:txBody>
      </p:sp>
      <p:sp>
        <p:nvSpPr>
          <p:cNvPr id="159"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ormAutofit fontScale="44000"/>
          </a:bodyPr>
          <a:p>
            <a:pPr marL="216000" indent="-215640">
              <a:lnSpc>
                <a:spcPct val="100000"/>
              </a:lnSpc>
              <a:spcBef>
                <a:spcPts val="1511"/>
              </a:spcBef>
              <a:spcAft>
                <a:spcPts val="1511"/>
              </a:spcAft>
              <a:buClr>
                <a:srgbClr val="000000"/>
              </a:buClr>
              <a:buSzPct val="45000"/>
              <a:buFont typeface="Wingdings" charset="2"/>
              <a:buChar char=""/>
            </a:pPr>
            <a:r>
              <a:rPr b="0" lang="en-US" sz="3200" spc="-1" strike="noStrike">
                <a:solidFill>
                  <a:srgbClr val="000000"/>
                </a:solidFill>
                <a:latin typeface="Gill Sans MT"/>
              </a:rPr>
              <a:t>Beta-blocking agents and statins were given to all patients until the morning of surgery.</a:t>
            </a:r>
            <a:endParaRPr b="0" lang="en-GB" sz="3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US" sz="3200" spc="-1" strike="noStrike">
                <a:solidFill>
                  <a:srgbClr val="000000"/>
                </a:solidFill>
                <a:latin typeface="Gill Sans MT"/>
              </a:rPr>
              <a:t>Oral antiplatelets were stopped 5-7 days before surgery</a:t>
            </a:r>
            <a:endParaRPr b="0" lang="en-GB" sz="3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US" sz="3200" spc="-1" strike="noStrike">
                <a:solidFill>
                  <a:srgbClr val="000000"/>
                </a:solidFill>
                <a:latin typeface="Gill Sans MT"/>
              </a:rPr>
              <a:t>Euroscore II was calculated.</a:t>
            </a:r>
            <a:endParaRPr b="0" lang="en-GB" sz="3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US" sz="3200" spc="-1" strike="noStrike">
                <a:solidFill>
                  <a:srgbClr val="000000"/>
                </a:solidFill>
                <a:latin typeface="Gill Sans MT"/>
              </a:rPr>
              <a:t>Anesthetic and surgical management was not standardized.</a:t>
            </a:r>
            <a:endParaRPr b="0" lang="en-GB" sz="3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US" sz="3200" spc="-1" strike="noStrike">
                <a:solidFill>
                  <a:srgbClr val="000000"/>
                </a:solidFill>
                <a:latin typeface="Gill Sans MT"/>
              </a:rPr>
              <a:t>All patients were transferred to the intensive care unit ICU, after conclusion of surgery; intubated and mechanically ventilated.  </a:t>
            </a:r>
            <a:endParaRPr b="0" lang="en-GB" sz="3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US" sz="3200" spc="-1" strike="noStrike">
                <a:solidFill>
                  <a:srgbClr val="000000"/>
                </a:solidFill>
                <a:latin typeface="Gill Sans MT"/>
              </a:rPr>
              <a:t>The patients were assessed for extubation within 4-8 hours of arrival in the ICU.</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Study’s Procedure and Data Collection</a:t>
            </a:r>
            <a:endParaRPr b="0" lang="en-GB" sz="3200" spc="-1" strike="noStrike">
              <a:latin typeface="Arial"/>
            </a:endParaRPr>
          </a:p>
        </p:txBody>
      </p:sp>
      <p:sp>
        <p:nvSpPr>
          <p:cNvPr id="161"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en-US" sz="1600" spc="-1" strike="noStrike">
                <a:solidFill>
                  <a:srgbClr val="000000"/>
                </a:solidFill>
                <a:latin typeface="Gill Sans MT"/>
              </a:rPr>
              <a:t>The following data were collected :</a:t>
            </a:r>
            <a:endParaRPr b="0" lang="en-GB" sz="1600" spc="-1" strike="noStrike">
              <a:latin typeface="Arial"/>
            </a:endParaRPr>
          </a:p>
          <a:p>
            <a:pPr marL="914400" indent="-228240">
              <a:lnSpc>
                <a:spcPct val="100000"/>
              </a:lnSpc>
              <a:buClr>
                <a:srgbClr val="000000"/>
              </a:buClr>
              <a:buSzPct val="45000"/>
              <a:buFont typeface="Wingdings" charset="2"/>
              <a:buChar char=""/>
            </a:pPr>
            <a:r>
              <a:rPr b="0" lang="en-GB" sz="1600" spc="-1" strike="noStrike">
                <a:solidFill>
                  <a:srgbClr val="000000"/>
                </a:solidFill>
                <a:latin typeface="Times new roman"/>
              </a:rPr>
              <a:t>Full history taking and clinical examination.</a:t>
            </a:r>
            <a:endParaRPr b="0" lang="en-GB" sz="1600" spc="-1" strike="noStrike">
              <a:latin typeface="Arial"/>
            </a:endParaRPr>
          </a:p>
          <a:p>
            <a:pPr marL="914400" indent="-228240">
              <a:lnSpc>
                <a:spcPct val="100000"/>
              </a:lnSpc>
              <a:buClr>
                <a:srgbClr val="000000"/>
              </a:buClr>
              <a:buSzPct val="45000"/>
              <a:buFont typeface="Wingdings" charset="2"/>
              <a:buChar char=""/>
            </a:pPr>
            <a:r>
              <a:rPr b="0" lang="en-GB" sz="1600" spc="-1" strike="noStrike">
                <a:solidFill>
                  <a:srgbClr val="000000"/>
                </a:solidFill>
                <a:latin typeface="Times new roman"/>
              </a:rPr>
              <a:t>Echocardiography pre-operative.</a:t>
            </a:r>
            <a:endParaRPr b="0" lang="en-GB" sz="1600" spc="-1" strike="noStrike">
              <a:latin typeface="Arial"/>
            </a:endParaRPr>
          </a:p>
          <a:p>
            <a:pPr marL="914400" indent="-228240">
              <a:lnSpc>
                <a:spcPct val="100000"/>
              </a:lnSpc>
              <a:buClr>
                <a:srgbClr val="000000"/>
              </a:buClr>
              <a:buSzPct val="45000"/>
              <a:buFont typeface="Wingdings" charset="2"/>
              <a:buChar char=""/>
            </a:pPr>
            <a:r>
              <a:rPr b="0" lang="en-GB" sz="1600" spc="-1" strike="noStrike">
                <a:solidFill>
                  <a:srgbClr val="000000"/>
                </a:solidFill>
                <a:latin typeface="Times new roman"/>
              </a:rPr>
              <a:t>Labs:</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rPr>
              <a:t>routine pre-operative labs:  CBC, coagulation profile, liver and kidney functions test</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rPr>
              <a:t>specific: pre-operative NTproBNP</a:t>
            </a:r>
            <a:endParaRPr b="0" lang="en-GB" sz="1600" spc="-1" strike="noStrike">
              <a:latin typeface="Arial"/>
            </a:endParaRPr>
          </a:p>
          <a:p>
            <a:pPr marL="914400" indent="-228240">
              <a:lnSpc>
                <a:spcPct val="100000"/>
              </a:lnSpc>
              <a:buClr>
                <a:srgbClr val="000000"/>
              </a:buClr>
              <a:buSzPct val="45000"/>
              <a:buFont typeface="Wingdings" charset="2"/>
              <a:buChar char=""/>
            </a:pPr>
            <a:r>
              <a:rPr b="0" lang="en-GB" sz="1600" spc="-1" strike="noStrike">
                <a:solidFill>
                  <a:srgbClr val="000000"/>
                </a:solidFill>
                <a:latin typeface="Times new roman"/>
              </a:rPr>
              <a:t>Calculated of EUROSCORE II</a:t>
            </a:r>
            <a:endParaRPr b="0" lang="en-GB" sz="1600" spc="-1" strike="noStrike">
              <a:latin typeface="Arial"/>
            </a:endParaRPr>
          </a:p>
          <a:p>
            <a:pPr marL="914400" indent="-228240">
              <a:lnSpc>
                <a:spcPct val="100000"/>
              </a:lnSpc>
              <a:buClr>
                <a:srgbClr val="000000"/>
              </a:buClr>
              <a:buSzPct val="45000"/>
              <a:buFont typeface="Wingdings" charset="2"/>
              <a:buChar char=""/>
            </a:pPr>
            <a:r>
              <a:rPr b="0" lang="en-GB" sz="1600" spc="-1" strike="noStrike">
                <a:solidFill>
                  <a:srgbClr val="000000"/>
                </a:solidFill>
                <a:latin typeface="Times new roman"/>
              </a:rPr>
              <a:t>Data collection to evaluate incidence of complications postoperative ICU stay and till discharge from hospital including</a:t>
            </a:r>
            <a:r>
              <a:rPr b="0" lang="en-GB" sz="1600" spc="-1" strike="noStrike">
                <a:solidFill>
                  <a:srgbClr val="000000"/>
                </a:solidFill>
                <a:latin typeface="Times new roman"/>
                <a:ea typeface="Times New Roman"/>
              </a:rPr>
              <a:t>:</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prolonged intubation</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ischemic stroke</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timing, duration and dose of inotropic support</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use of intra-aortic ballon pump </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myocardial infarction</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arrhythmias</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Length of postoperative ICU and hospital stay</a:t>
            </a:r>
            <a:endParaRPr b="0" lang="en-GB" sz="1600" spc="-1" strike="noStrike">
              <a:latin typeface="Arial"/>
            </a:endParaRPr>
          </a:p>
          <a:p>
            <a:pPr marL="1371600" indent="-228240">
              <a:lnSpc>
                <a:spcPct val="100000"/>
              </a:lnSpc>
              <a:buClr>
                <a:srgbClr val="000000"/>
              </a:buClr>
              <a:buSzPct val="45000"/>
              <a:buFont typeface="Wingdings" charset="2"/>
              <a:buChar char=""/>
            </a:pPr>
            <a:r>
              <a:rPr b="0" lang="en-GB" sz="1600" spc="-1" strike="noStrike">
                <a:solidFill>
                  <a:srgbClr val="000000"/>
                </a:solidFill>
                <a:latin typeface="Times New Roman"/>
                <a:ea typeface="Times New Roman"/>
              </a:rPr>
              <a:t>death</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Study’s Procedure and Data Collection</a:t>
            </a:r>
            <a:endParaRPr b="0" lang="en-GB" sz="3200" spc="-1" strike="noStrike">
              <a:latin typeface="Arial"/>
            </a:endParaRPr>
          </a:p>
        </p:txBody>
      </p:sp>
      <p:sp>
        <p:nvSpPr>
          <p:cNvPr id="163"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chor="ctr">
            <a:normAutofit/>
          </a:bodyPr>
          <a:p>
            <a:pPr marL="457200" indent="-228240">
              <a:lnSpc>
                <a:spcPct val="100000"/>
              </a:lnSpc>
              <a:buClr>
                <a:srgbClr val="000000"/>
              </a:buClr>
              <a:buSzPct val="45000"/>
              <a:buFont typeface="Wingdings" charset="2"/>
              <a:buChar char=""/>
            </a:pPr>
            <a:r>
              <a:rPr b="0" lang="en-GB" sz="2400" spc="-1" strike="noStrike">
                <a:solidFill>
                  <a:srgbClr val="8d281e"/>
                </a:solidFill>
                <a:latin typeface="Times new roman"/>
              </a:rPr>
              <a:t>Clinical end points</a:t>
            </a:r>
            <a:endParaRPr b="0" lang="en-GB" sz="2400" spc="-1" strike="noStrike">
              <a:latin typeface="Arial"/>
            </a:endParaRPr>
          </a:p>
          <a:p>
            <a:pPr marL="457200" indent="-228240">
              <a:lnSpc>
                <a:spcPct val="100000"/>
              </a:lnSpc>
              <a:buClr>
                <a:srgbClr val="000000"/>
              </a:buClr>
              <a:buSzPct val="45000"/>
              <a:buFont typeface="Wingdings" charset="2"/>
              <a:buChar char=""/>
            </a:pPr>
            <a:endParaRPr b="0" lang="en-GB" sz="24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rPr>
              <a:t>low output heart failure (inotropic support at second post-operative day, adrenaline &gt; 50ng/kg/min or dobutamine &gt; 10mcg/kg/min at any time and/or need for intra-aortic balloon pump)</a:t>
            </a:r>
            <a:r>
              <a:rPr b="0" lang="en-GB" sz="1800" spc="-1" strike="noStrike">
                <a:latin typeface="Times new roman"/>
                <a:ea typeface="Times New Roman"/>
              </a:rPr>
              <a:t> </a:t>
            </a:r>
            <a:endParaRPr b="0" lang="en-GB" sz="18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ea typeface="Times New Roman"/>
              </a:rPr>
              <a:t>mortality</a:t>
            </a:r>
            <a:endParaRPr b="0" lang="en-GB" sz="18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ea typeface="Times New Roman"/>
              </a:rPr>
              <a:t>arrhythmias</a:t>
            </a:r>
            <a:endParaRPr b="0" lang="en-GB" sz="18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ea typeface="Times New Roman"/>
              </a:rPr>
              <a:t>perioperative myocardial Infarction</a:t>
            </a:r>
            <a:endParaRPr b="0" lang="en-GB" sz="18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ea typeface="Times New Roman"/>
              </a:rPr>
              <a:t>length of ICU </a:t>
            </a:r>
            <a:endParaRPr b="0" lang="en-GB" sz="18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ea typeface="Times New Roman"/>
              </a:rPr>
              <a:t>length of postoperative hospital stay</a:t>
            </a:r>
            <a:endParaRPr b="0" lang="en-GB" sz="1800" spc="-1" strike="noStrike">
              <a:latin typeface="Arial"/>
            </a:endParaRPr>
          </a:p>
          <a:p>
            <a:pPr marL="457200" indent="-228240">
              <a:lnSpc>
                <a:spcPct val="100000"/>
              </a:lnSpc>
              <a:buClr>
                <a:srgbClr val="000000"/>
              </a:buClr>
              <a:buSzPct val="45000"/>
              <a:buFont typeface="Wingdings" charset="2"/>
              <a:buChar char=""/>
            </a:pPr>
            <a:r>
              <a:rPr b="0" lang="en-GB" sz="1800" spc="-1" strike="noStrike">
                <a:latin typeface="Times new roman"/>
                <a:ea typeface="Times New Roman"/>
              </a:rPr>
              <a:t>prolonged intubation (Intubation more than 24 hours postoperatively and/or reintubation following planned extubation).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Lab and sample analysis methods</a:t>
            </a:r>
            <a:endParaRPr b="0" lang="en-GB" sz="3200" spc="-1" strike="noStrike">
              <a:latin typeface="Arial"/>
            </a:endParaRPr>
          </a:p>
        </p:txBody>
      </p:sp>
      <p:sp>
        <p:nvSpPr>
          <p:cNvPr id="165"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chor="ctr">
            <a:normAutofit/>
          </a:bodyPr>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Venous samples for measuring NT-proBNP were collected on the day of surgery before induction. </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Samples were sent for analysis  at critical care department laboratories, Cairo University hospitals.</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EDTA samples were collected and plasma samples were stored in deep freezer till measured once.</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Lab staff were blinded to the clinical conditions </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and clinicians were blinded to the preoperative NTproBNP sample results.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990720" y="228600"/>
            <a:ext cx="8152560" cy="289476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1" lang="en-US" sz="3600" spc="-1" strike="noStrike">
                <a:solidFill>
                  <a:srgbClr val="572314"/>
                </a:solidFill>
                <a:latin typeface="Gill Sans MT"/>
                <a:ea typeface="Bitstream Vera Sans"/>
              </a:rPr>
              <a:t>Predictive value of NT-proBNP on Postoperative Outcome of Isolated Coronary Artery Bypass Patients</a:t>
            </a:r>
            <a:endParaRPr b="0" lang="en-GB" sz="3600" spc="-1" strike="noStrike">
              <a:latin typeface="Arial"/>
            </a:endParaRPr>
          </a:p>
        </p:txBody>
      </p:sp>
      <p:sp>
        <p:nvSpPr>
          <p:cNvPr id="133" name="CustomShape 2"/>
          <p:cNvSpPr/>
          <p:nvPr/>
        </p:nvSpPr>
        <p:spPr>
          <a:xfrm>
            <a:off x="1295280" y="3352680"/>
            <a:ext cx="7405920" cy="3047400"/>
          </a:xfrm>
          <a:prstGeom prst="rect">
            <a:avLst/>
          </a:prstGeom>
          <a:noFill/>
          <a:ln w="0">
            <a:noFill/>
          </a:ln>
        </p:spPr>
        <p:style>
          <a:lnRef idx="0"/>
          <a:fillRef idx="0"/>
          <a:effectRef idx="0"/>
          <a:fontRef idx="minor"/>
        </p:style>
        <p:txBody>
          <a:bodyPr lIns="90000" rIns="90000" tIns="0" bIns="45000">
            <a:normAutofit fontScale="66000"/>
          </a:bodyPr>
          <a:p>
            <a:pPr marL="27360" algn="ctr">
              <a:lnSpc>
                <a:spcPct val="100000"/>
              </a:lnSpc>
              <a:spcBef>
                <a:spcPts val="601"/>
              </a:spcBef>
              <a:tabLst>
                <a:tab algn="l" pos="0"/>
              </a:tabLst>
            </a:pPr>
            <a:r>
              <a:rPr b="1" lang="en-US" sz="2600" spc="-1" strike="noStrike">
                <a:solidFill>
                  <a:srgbClr val="361309"/>
                </a:solidFill>
                <a:latin typeface="Gill Sans MT"/>
              </a:rPr>
              <a:t>Thesis submitted by</a:t>
            </a:r>
            <a:endParaRPr b="0" lang="en-GB" sz="2600" spc="-1" strike="noStrike">
              <a:latin typeface="Arial"/>
            </a:endParaRPr>
          </a:p>
          <a:p>
            <a:pPr marL="27360" algn="ctr">
              <a:lnSpc>
                <a:spcPct val="100000"/>
              </a:lnSpc>
              <a:tabLst>
                <a:tab algn="l" pos="0"/>
              </a:tabLst>
            </a:pPr>
            <a:r>
              <a:rPr b="1" lang="en-US" sz="2600" spc="-1" strike="noStrike">
                <a:solidFill>
                  <a:srgbClr val="ff0000"/>
                </a:solidFill>
                <a:latin typeface="Gill Sans MT"/>
                <a:ea typeface="Bitstream Vera Sans"/>
              </a:rPr>
              <a:t>Ibrahim AbuBakr Elsedeeq</a:t>
            </a:r>
            <a:endParaRPr b="0" lang="en-GB" sz="2600" spc="-1" strike="noStrike">
              <a:latin typeface="Arial"/>
            </a:endParaRPr>
          </a:p>
          <a:p>
            <a:pPr marL="27360" algn="ctr">
              <a:lnSpc>
                <a:spcPct val="100000"/>
              </a:lnSpc>
              <a:spcBef>
                <a:spcPts val="601"/>
              </a:spcBef>
              <a:tabLst>
                <a:tab algn="l" pos="0"/>
              </a:tabLst>
            </a:pPr>
            <a:endParaRPr b="0" lang="en-GB" sz="2600" spc="-1" strike="noStrike">
              <a:latin typeface="Arial"/>
            </a:endParaRPr>
          </a:p>
          <a:p>
            <a:pPr marL="27360" algn="ctr">
              <a:lnSpc>
                <a:spcPct val="100000"/>
              </a:lnSpc>
              <a:spcBef>
                <a:spcPts val="601"/>
              </a:spcBef>
              <a:tabLst>
                <a:tab algn="l" pos="0"/>
              </a:tabLst>
            </a:pPr>
            <a:r>
              <a:rPr b="1" lang="en-US" sz="2600" spc="-1" strike="noStrike">
                <a:solidFill>
                  <a:srgbClr val="361309"/>
                </a:solidFill>
                <a:latin typeface="Gill Sans MT"/>
                <a:ea typeface="Bitstream Vera Sans"/>
              </a:rPr>
              <a:t>In partial fulfillment of MD</a:t>
            </a:r>
            <a:endParaRPr b="0" lang="en-GB" sz="2600" spc="-1" strike="noStrike">
              <a:latin typeface="Arial"/>
            </a:endParaRPr>
          </a:p>
          <a:p>
            <a:pPr marL="27360" algn="ctr">
              <a:lnSpc>
                <a:spcPct val="100000"/>
              </a:lnSpc>
              <a:spcBef>
                <a:spcPts val="601"/>
              </a:spcBef>
              <a:tabLst>
                <a:tab algn="l" pos="0"/>
              </a:tabLst>
            </a:pPr>
            <a:r>
              <a:rPr b="1" lang="en-US" sz="2600" spc="-1" strike="noStrike">
                <a:solidFill>
                  <a:srgbClr val="361309"/>
                </a:solidFill>
                <a:latin typeface="Gill Sans MT"/>
                <a:ea typeface="Bitstream Vera Sans"/>
              </a:rPr>
              <a:t>in Critical Care Medicine</a:t>
            </a:r>
            <a:endParaRPr b="0" lang="en-GB" sz="2600" spc="-1" strike="noStrike">
              <a:latin typeface="Arial"/>
            </a:endParaRPr>
          </a:p>
          <a:p>
            <a:pPr marL="27360" algn="ctr">
              <a:lnSpc>
                <a:spcPct val="100000"/>
              </a:lnSpc>
              <a:spcBef>
                <a:spcPts val="601"/>
              </a:spcBef>
              <a:tabLst>
                <a:tab algn="l" pos="0"/>
              </a:tabLst>
            </a:pPr>
            <a:endParaRPr b="0" lang="en-GB" sz="2600" spc="-1" strike="noStrike">
              <a:latin typeface="Arial"/>
            </a:endParaRPr>
          </a:p>
          <a:p>
            <a:pPr marL="27360" algn="ctr">
              <a:lnSpc>
                <a:spcPct val="100000"/>
              </a:lnSpc>
              <a:spcBef>
                <a:spcPts val="601"/>
              </a:spcBef>
              <a:tabLst>
                <a:tab algn="l" pos="0"/>
              </a:tabLst>
            </a:pPr>
            <a:r>
              <a:rPr b="1" lang="en-US" sz="2600" spc="-1" strike="noStrike" cap="small">
                <a:solidFill>
                  <a:srgbClr val="361309"/>
                </a:solidFill>
                <a:latin typeface="Gill Sans MT"/>
                <a:ea typeface="Bitstream Vera Sans"/>
              </a:rPr>
              <a:t>Faculty of medicine - cairo university</a:t>
            </a:r>
            <a:endParaRPr b="0" lang="en-GB" sz="2600" spc="-1" strike="noStrike">
              <a:latin typeface="Arial"/>
            </a:endParaRPr>
          </a:p>
          <a:p>
            <a:pPr marL="27360" algn="ctr">
              <a:lnSpc>
                <a:spcPct val="100000"/>
              </a:lnSpc>
              <a:spcBef>
                <a:spcPts val="601"/>
              </a:spcBef>
              <a:tabLst>
                <a:tab algn="l" pos="0"/>
              </a:tabLst>
            </a:pPr>
            <a:r>
              <a:rPr b="1" lang="en-US" sz="2600" spc="-1" strike="noStrike" cap="small">
                <a:solidFill>
                  <a:srgbClr val="361309"/>
                </a:solidFill>
                <a:latin typeface="Gill Sans MT"/>
                <a:ea typeface="Bitstream Vera Sans"/>
              </a:rPr>
              <a:t>2021</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Lab and sample analysis methods</a:t>
            </a:r>
            <a:endParaRPr b="0" lang="en-GB" sz="3200" spc="-1" strike="noStrike">
              <a:latin typeface="Arial"/>
            </a:endParaRPr>
          </a:p>
        </p:txBody>
      </p:sp>
      <p:sp>
        <p:nvSpPr>
          <p:cNvPr id="167"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chor="ctr">
            <a:normAutofit/>
          </a:bodyPr>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We used ELISA immunoassay technique that allows in vitro quantitative determination of human NTproBNP concentrations in serum, plasma and biological fluids.</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ELISA (Enzyme-Linked Imuunosorbent Assay) is based on the competitive binding enzyme immunoassay technique.  The microtiter plate provided in the kit has been pre-coated with an antibody specific to NTproBNP.  During the reaction, NTproBNP in the sample or standard competes with a fixed amount of biotin-labeled for sites on a precoated monoclonal antibody (Ab) specific to NTproBNP.</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Lab and sample analysis methods</a:t>
            </a:r>
            <a:endParaRPr b="0" lang="en-GB" sz="3200" spc="-1" strike="noStrike">
              <a:latin typeface="Arial"/>
            </a:endParaRPr>
          </a:p>
        </p:txBody>
      </p:sp>
      <p:sp>
        <p:nvSpPr>
          <p:cNvPr id="169" name="CustomShape 2"/>
          <p:cNvSpPr/>
          <p:nvPr/>
        </p:nvSpPr>
        <p:spPr>
          <a:xfrm>
            <a:off x="914400" y="3240000"/>
            <a:ext cx="8076600" cy="3617280"/>
          </a:xfrm>
          <a:prstGeom prst="rect">
            <a:avLst/>
          </a:prstGeom>
          <a:noFill/>
          <a:ln w="0">
            <a:noFill/>
          </a:ln>
        </p:spPr>
        <p:style>
          <a:lnRef idx="0"/>
          <a:fillRef idx="0"/>
          <a:effectRef idx="0"/>
          <a:fontRef idx="minor"/>
        </p:style>
        <p:txBody>
          <a:bodyPr lIns="90000" rIns="90000" tIns="45000" bIns="45000" anchor="ctr">
            <a:normAutofit/>
          </a:bodyPr>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Standard was reconstituted with 1 ml of sample diluent.  This produces a stock standard of 20ng/mL.</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The undiluted standard serves as  high standard concentration (20ng/mL)  and the sample diluent serves as zero standard concentration.</a:t>
            </a:r>
            <a:endParaRPr b="0" lang="en-GB" sz="1800" spc="-1" strike="noStrike">
              <a:latin typeface="Arial"/>
            </a:endParaRPr>
          </a:p>
          <a:p>
            <a:pPr>
              <a:lnSpc>
                <a:spcPct val="100000"/>
              </a:lnSpc>
              <a:spcBef>
                <a:spcPts val="1511"/>
              </a:spcBef>
              <a:spcAft>
                <a:spcPts val="1511"/>
              </a:spcAft>
            </a:pPr>
            <a:endParaRPr b="0" lang="en-GB" sz="1800" spc="-1" strike="noStrike">
              <a:latin typeface="Arial"/>
            </a:endParaRPr>
          </a:p>
        </p:txBody>
      </p:sp>
      <p:pic>
        <p:nvPicPr>
          <p:cNvPr id="170" name="" descr=""/>
          <p:cNvPicPr/>
          <p:nvPr/>
        </p:nvPicPr>
        <p:blipFill>
          <a:blip r:embed="rId1"/>
          <a:stretch/>
        </p:blipFill>
        <p:spPr>
          <a:xfrm>
            <a:off x="1980000" y="1260000"/>
            <a:ext cx="6314400" cy="18374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Lab and sample analysis methods</a:t>
            </a:r>
            <a:endParaRPr b="0" lang="en-GB" sz="3200" spc="-1" strike="noStrike">
              <a:latin typeface="Arial"/>
            </a:endParaRPr>
          </a:p>
        </p:txBody>
      </p:sp>
      <p:sp>
        <p:nvSpPr>
          <p:cNvPr id="172" name="CustomShape 2"/>
          <p:cNvSpPr/>
          <p:nvPr/>
        </p:nvSpPr>
        <p:spPr>
          <a:xfrm>
            <a:off x="864000" y="3798000"/>
            <a:ext cx="8279640" cy="3059640"/>
          </a:xfrm>
          <a:prstGeom prst="rect">
            <a:avLst/>
          </a:prstGeom>
          <a:noFill/>
          <a:ln w="0">
            <a:noFill/>
          </a:ln>
        </p:spPr>
        <p:style>
          <a:lnRef idx="0"/>
          <a:fillRef idx="0"/>
          <a:effectRef idx="0"/>
          <a:fontRef idx="minor"/>
        </p:style>
        <p:txBody>
          <a:bodyPr lIns="90000" rIns="90000" tIns="45000" bIns="45000" anchor="ctr">
            <a:normAutofit/>
          </a:bodyPr>
          <a:p>
            <a:pPr marL="216000" indent="-215640">
              <a:lnSpc>
                <a:spcPct val="150000"/>
              </a:lnSpc>
              <a:buClr>
                <a:srgbClr val="000000"/>
              </a:buClr>
              <a:buSzPct val="45000"/>
              <a:buFont typeface="Wingdings" charset="2"/>
              <a:buChar char=""/>
            </a:pPr>
            <a:r>
              <a:rPr b="0" lang="en-GB" sz="1800" spc="-1" strike="noStrike">
                <a:solidFill>
                  <a:srgbClr val="000000"/>
                </a:solidFill>
                <a:latin typeface="Times new roman"/>
              </a:rPr>
              <a:t>A curve is plotted with serial standard dilutions log graph, plotting the mean absorbance for each standard on the X-axis against the concentration on the Y-axis and draw a best fit curve through the points on the graph.</a:t>
            </a:r>
            <a:endParaRPr b="0" lang="en-GB" sz="1800" spc="-1" strike="noStrike">
              <a:latin typeface="Arial"/>
              <a:ea typeface="Bitstream Vera Sans"/>
            </a:endParaRPr>
          </a:p>
          <a:p>
            <a:pPr marL="216000" indent="-215640">
              <a:lnSpc>
                <a:spcPct val="150000"/>
              </a:lnSpc>
              <a:buClr>
                <a:srgbClr val="000000"/>
              </a:buClr>
              <a:buSzPct val="45000"/>
              <a:buFont typeface="Wingdings" charset="2"/>
              <a:buChar char=""/>
            </a:pPr>
            <a:r>
              <a:rPr b="0" lang="en-GB" sz="1800" spc="-1" strike="noStrike">
                <a:solidFill>
                  <a:srgbClr val="000000"/>
                </a:solidFill>
                <a:latin typeface="Times new roman"/>
              </a:rPr>
              <a:t>The concentration of NTproBNP in the samples is then determined by plotting the OD (optical density) of the samples on the standard curve.</a:t>
            </a:r>
            <a:endParaRPr b="0" lang="en-GB" sz="1800" spc="-1" strike="noStrike">
              <a:latin typeface="Arial"/>
              <a:ea typeface="Bitstream Vera Sans"/>
            </a:endParaRPr>
          </a:p>
        </p:txBody>
      </p:sp>
      <p:pic>
        <p:nvPicPr>
          <p:cNvPr id="173" name="" descr=""/>
          <p:cNvPicPr/>
          <p:nvPr/>
        </p:nvPicPr>
        <p:blipFill>
          <a:blip r:embed="rId1"/>
          <a:stretch/>
        </p:blipFill>
        <p:spPr>
          <a:xfrm rot="1800">
            <a:off x="1367640" y="625320"/>
            <a:ext cx="6312240" cy="40730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marL="216000" indent="-215640">
              <a:lnSpc>
                <a:spcPct val="100000"/>
              </a:lnSpc>
              <a:buClr>
                <a:srgbClr val="000000"/>
              </a:buClr>
              <a:buSzPct val="45000"/>
              <a:buFont typeface="Wingdings" charset="2"/>
              <a:buChar char=""/>
            </a:pPr>
            <a:r>
              <a:rPr b="0" lang="en-US" sz="3200" spc="-1" strike="noStrike">
                <a:solidFill>
                  <a:srgbClr val="572314"/>
                </a:solidFill>
                <a:latin typeface="Gill Sans MT"/>
                <a:ea typeface="FreeSans"/>
              </a:rPr>
              <a:t>Lab and sample analysis methods</a:t>
            </a:r>
            <a:endParaRPr b="0" lang="en-GB" sz="3200" spc="-1" strike="noStrike">
              <a:latin typeface="Arial"/>
            </a:endParaRPr>
          </a:p>
        </p:txBody>
      </p:sp>
      <p:sp>
        <p:nvSpPr>
          <p:cNvPr id="175"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chor="ctr">
            <a:normAutofit/>
          </a:bodyPr>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We used ELISA immunoassay technique that allows in vitro quantitative determination of human NTproBNP concentrations in serum, plasma and biological fluids.</a:t>
            </a: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1800" spc="-1" strike="noStrike">
                <a:latin typeface="Times new roman"/>
              </a:rPr>
              <a:t>ELISA (Enzyme-Linked Imuunosorbent Assay) is based on the competitive binding enzyme immunoassay technique.  The microtiter plate provided in the kit has been pre-coated with an antibody specific to NTproBNP.  During the reaction, NTproBNP in the sample or standard competes with a fixed amount of biotin-labeled for sites on a precoated monoclonal antibody (Ab) specific to NTproBNP.</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219320" y="2971800"/>
            <a:ext cx="749736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800" spc="-1" strike="noStrike">
                <a:solidFill>
                  <a:srgbClr val="572314"/>
                </a:solidFill>
                <a:latin typeface="Gill Sans MT"/>
              </a:rPr>
              <a:t>Results</a:t>
            </a:r>
            <a:endParaRPr b="0" lang="en-GB" sz="4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3200" spc="-1" strike="noStrike">
                <a:solidFill>
                  <a:srgbClr val="8d281e"/>
                </a:solidFill>
                <a:latin typeface="Gill Sans MT"/>
              </a:rPr>
              <a:t>Demographics and Risk Factors</a:t>
            </a:r>
            <a:endParaRPr b="0" lang="en-GB" sz="3200" spc="-1" strike="noStrike">
              <a:latin typeface="Arial"/>
            </a:endParaRPr>
          </a:p>
        </p:txBody>
      </p:sp>
      <p:sp>
        <p:nvSpPr>
          <p:cNvPr id="178"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chor="ctr">
            <a:normAutofit/>
          </a:bodyPr>
          <a:p>
            <a:pPr marL="216000" indent="-215640">
              <a:lnSpc>
                <a:spcPct val="100000"/>
              </a:lnSpc>
              <a:spcBef>
                <a:spcPts val="1511"/>
              </a:spcBef>
              <a:spcAft>
                <a:spcPts val="1511"/>
              </a:spcAft>
              <a:buClr>
                <a:srgbClr val="000000"/>
              </a:buClr>
              <a:buSzPct val="45000"/>
              <a:buFont typeface="Wingdings" charset="2"/>
              <a:buChar char=""/>
            </a:pPr>
            <a:r>
              <a:rPr b="0" i="1" lang="en-GB" sz="2200" spc="-1" strike="noStrike">
                <a:latin typeface="Times new roman"/>
              </a:rPr>
              <a:t>Sixty-five patients were recruited</a:t>
            </a:r>
            <a:endParaRPr b="0" lang="en-GB" sz="2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i="1" lang="en-GB" sz="2200" spc="-1" strike="noStrike">
                <a:latin typeface="Times new roman"/>
              </a:rPr>
              <a:t>The average age was </a:t>
            </a:r>
            <a:r>
              <a:rPr b="0" lang="en-GB" sz="2200" spc="-1" strike="noStrike">
                <a:solidFill>
                  <a:srgbClr val="000000"/>
                </a:solidFill>
                <a:latin typeface="Times new roman"/>
              </a:rPr>
              <a:t>57.62 ±7.21</a:t>
            </a:r>
            <a:endParaRPr b="0" lang="en-GB" sz="2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2200" spc="-1" strike="noStrike">
                <a:solidFill>
                  <a:srgbClr val="000000"/>
                </a:solidFill>
                <a:latin typeface="Times new roman"/>
              </a:rPr>
              <a:t> </a:t>
            </a:r>
            <a:r>
              <a:rPr b="0" lang="en-GB" sz="2200" spc="-1" strike="noStrike">
                <a:solidFill>
                  <a:srgbClr val="000000"/>
                </a:solidFill>
                <a:latin typeface="Times new roman"/>
              </a:rPr>
              <a:t>56 (86.15%)were males  </a:t>
            </a:r>
            <a:endParaRPr b="0" lang="en-GB" sz="2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2200" spc="-1" strike="noStrike">
                <a:solidFill>
                  <a:srgbClr val="000000"/>
                </a:solidFill>
                <a:latin typeface="Times new roman"/>
              </a:rPr>
              <a:t>10 (15.38%) had diabetes mellitus</a:t>
            </a:r>
            <a:endParaRPr b="0" lang="en-GB" sz="2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2200" spc="-1" strike="noStrike">
                <a:solidFill>
                  <a:srgbClr val="000000"/>
                </a:solidFill>
                <a:latin typeface="Times new roman"/>
              </a:rPr>
              <a:t>42 (64.62%) were hypertensive</a:t>
            </a:r>
            <a:endParaRPr b="0" lang="en-GB" sz="2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2200" spc="-1" strike="noStrike">
                <a:solidFill>
                  <a:srgbClr val="000000"/>
                </a:solidFill>
                <a:latin typeface="Times new roman"/>
              </a:rPr>
              <a:t>only one had peripheral vascular disease</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435680" y="274680"/>
            <a:ext cx="7497360" cy="1142280"/>
          </a:xfrm>
          <a:prstGeom prst="rect">
            <a:avLst/>
          </a:prstGeom>
          <a:noFill/>
          <a:ln w="0">
            <a:noFill/>
          </a:ln>
        </p:spPr>
        <p:style>
          <a:lnRef idx="0"/>
          <a:fillRef idx="0"/>
          <a:effectRef idx="0"/>
          <a:fontRef idx="minor"/>
        </p:style>
      </p:sp>
      <p:sp>
        <p:nvSpPr>
          <p:cNvPr id="180" name="CustomShape 2"/>
          <p:cNvSpPr/>
          <p:nvPr/>
        </p:nvSpPr>
        <p:spPr>
          <a:xfrm>
            <a:off x="914400" y="3780000"/>
            <a:ext cx="8076600" cy="3077280"/>
          </a:xfrm>
          <a:prstGeom prst="rect">
            <a:avLst/>
          </a:prstGeom>
          <a:noFill/>
          <a:ln w="0">
            <a:noFill/>
          </a:ln>
        </p:spPr>
        <p:style>
          <a:lnRef idx="0"/>
          <a:fillRef idx="0"/>
          <a:effectRef idx="0"/>
          <a:fontRef idx="minor"/>
        </p:style>
        <p:txBody>
          <a:bodyPr lIns="90000" rIns="90000" tIns="45000" bIns="45000" anchor="b">
            <a:normAutofit/>
          </a:bodyPr>
          <a:p>
            <a:pPr marL="216000" indent="-215640">
              <a:lnSpc>
                <a:spcPct val="100000"/>
              </a:lnSpc>
              <a:spcBef>
                <a:spcPts val="1511"/>
              </a:spcBef>
              <a:spcAft>
                <a:spcPts val="1511"/>
              </a:spcAft>
              <a:buClr>
                <a:srgbClr val="000000"/>
              </a:buClr>
              <a:buSzPct val="45000"/>
              <a:buFont typeface="Wingdings" charset="2"/>
              <a:buChar char=""/>
            </a:pPr>
            <a:r>
              <a:rPr b="0" i="1" lang="en-GB" sz="2200" spc="-1" strike="noStrike">
                <a:solidFill>
                  <a:srgbClr val="000000"/>
                </a:solidFill>
                <a:latin typeface="Times new roman"/>
              </a:rPr>
              <a:t>preoperative ejection fraction averaged 50.91±8.13</a:t>
            </a:r>
            <a:endParaRPr b="0" lang="en-GB" sz="22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i="1" lang="en-GB" sz="2200" spc="-1" strike="noStrike">
                <a:solidFill>
                  <a:srgbClr val="000000"/>
                </a:solidFill>
                <a:latin typeface="Times new roman"/>
              </a:rPr>
              <a:t>EuroscoreII averaged 0.76±0.34. Its median was 0.68</a:t>
            </a:r>
            <a:r>
              <a:rPr b="0" i="1" lang="en-GB" sz="2200" spc="-1" strike="noStrike">
                <a:solidFill>
                  <a:srgbClr val="000000"/>
                </a:solidFill>
                <a:latin typeface="Times new roman"/>
                <a:ea typeface="Times New Roman"/>
              </a:rPr>
              <a:t>(0.50-2.94) with IQR [0.55-0.82]</a:t>
            </a:r>
            <a:endParaRPr b="0" lang="en-GB" sz="2200" spc="-1" strike="noStrike">
              <a:latin typeface="Arial"/>
            </a:endParaRPr>
          </a:p>
        </p:txBody>
      </p:sp>
      <p:pic>
        <p:nvPicPr>
          <p:cNvPr id="181" name="" descr=""/>
          <p:cNvPicPr/>
          <p:nvPr/>
        </p:nvPicPr>
        <p:blipFill>
          <a:blip r:embed="rId1"/>
          <a:stretch/>
        </p:blipFill>
        <p:spPr>
          <a:xfrm>
            <a:off x="969840" y="444240"/>
            <a:ext cx="7559640" cy="44719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3200" spc="-1" strike="noStrike">
                <a:solidFill>
                  <a:srgbClr val="8d281e"/>
                </a:solidFill>
                <a:latin typeface="Gill Sans MT"/>
              </a:rPr>
              <a:t>Preoperative NTproBNP Levels</a:t>
            </a:r>
            <a:endParaRPr b="0" lang="en-GB" sz="3200" spc="-1" strike="noStrike">
              <a:latin typeface="Arial"/>
            </a:endParaRPr>
          </a:p>
        </p:txBody>
      </p:sp>
      <p:sp>
        <p:nvSpPr>
          <p:cNvPr id="183" name="CustomShape 2"/>
          <p:cNvSpPr/>
          <p:nvPr/>
        </p:nvSpPr>
        <p:spPr>
          <a:xfrm>
            <a:off x="914400" y="1447920"/>
            <a:ext cx="8076600" cy="5409360"/>
          </a:xfrm>
          <a:prstGeom prst="rect">
            <a:avLst/>
          </a:prstGeom>
          <a:noFill/>
          <a:ln w="0">
            <a:noFill/>
          </a:ln>
        </p:spPr>
        <p:style>
          <a:lnRef idx="0"/>
          <a:fillRef idx="0"/>
          <a:effectRef idx="0"/>
          <a:fontRef idx="minor"/>
        </p:style>
      </p:sp>
      <p:pic>
        <p:nvPicPr>
          <p:cNvPr id="184" name="" descr=""/>
          <p:cNvPicPr/>
          <p:nvPr/>
        </p:nvPicPr>
        <p:blipFill>
          <a:blip r:embed="rId1"/>
          <a:stretch/>
        </p:blipFill>
        <p:spPr>
          <a:xfrm>
            <a:off x="1066680" y="5538960"/>
            <a:ext cx="8063640" cy="1480680"/>
          </a:xfrm>
          <a:prstGeom prst="rect">
            <a:avLst/>
          </a:prstGeom>
          <a:ln w="0">
            <a:noFill/>
          </a:ln>
        </p:spPr>
      </p:pic>
      <p:pic>
        <p:nvPicPr>
          <p:cNvPr id="185" name="" descr=""/>
          <p:cNvPicPr/>
          <p:nvPr/>
        </p:nvPicPr>
        <p:blipFill>
          <a:blip r:embed="rId2"/>
          <a:stretch/>
        </p:blipFill>
        <p:spPr>
          <a:xfrm>
            <a:off x="1135440" y="1246680"/>
            <a:ext cx="8076600" cy="42919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3200" spc="-1" strike="noStrike">
                <a:solidFill>
                  <a:srgbClr val="8d281e"/>
                </a:solidFill>
                <a:latin typeface="Gill Sans MT"/>
              </a:rPr>
              <a:t>Postoperative Outcome</a:t>
            </a:r>
            <a:endParaRPr b="0" lang="en-GB" sz="3200" spc="-1" strike="noStrike">
              <a:latin typeface="Arial"/>
            </a:endParaRPr>
          </a:p>
        </p:txBody>
      </p:sp>
      <p:sp>
        <p:nvSpPr>
          <p:cNvPr id="187" name="CustomShape 2"/>
          <p:cNvSpPr/>
          <p:nvPr/>
        </p:nvSpPr>
        <p:spPr>
          <a:xfrm>
            <a:off x="914400" y="1447920"/>
            <a:ext cx="8076600" cy="54093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spcBef>
                <a:spcPts val="1511"/>
              </a:spcBef>
              <a:spcAft>
                <a:spcPts val="1511"/>
              </a:spcAft>
            </a:pPr>
            <a:endParaRPr b="0" lang="en-GB" sz="1800" spc="-1" strike="noStrike">
              <a:latin typeface="Arial"/>
            </a:endParaRPr>
          </a:p>
          <a:p>
            <a:pPr>
              <a:lnSpc>
                <a:spcPct val="100000"/>
              </a:lnSpc>
              <a:spcBef>
                <a:spcPts val="1511"/>
              </a:spcBef>
              <a:spcAft>
                <a:spcPts val="1511"/>
              </a:spcAft>
            </a:pPr>
            <a:endParaRPr b="0" lang="en-GB" sz="1800" spc="-1" strike="noStrike">
              <a:latin typeface="Arial"/>
            </a:endParaRPr>
          </a:p>
          <a:p>
            <a:pPr>
              <a:lnSpc>
                <a:spcPct val="100000"/>
              </a:lnSpc>
              <a:spcBef>
                <a:spcPts val="1511"/>
              </a:spcBef>
              <a:spcAft>
                <a:spcPts val="1511"/>
              </a:spcAft>
            </a:pPr>
            <a:endParaRPr b="0" lang="en-GB" sz="1800" spc="-1" strike="noStrike">
              <a:latin typeface="Arial"/>
            </a:endParaRPr>
          </a:p>
          <a:p>
            <a:pPr>
              <a:lnSpc>
                <a:spcPct val="100000"/>
              </a:lnSpc>
              <a:spcBef>
                <a:spcPts val="1511"/>
              </a:spcBef>
              <a:spcAft>
                <a:spcPts val="1511"/>
              </a:spcAft>
            </a:pPr>
            <a:endParaRPr b="0" lang="en-GB" sz="18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i="1" lang="en-GB" sz="2400" spc="-1" strike="noStrike">
                <a:latin typeface="Times new roman"/>
              </a:rPr>
              <a:t>mean ICU stay was 3.37±0.84 days</a:t>
            </a:r>
            <a:endParaRPr b="0" lang="en-GB" sz="24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i="1" lang="en-GB" sz="2400" spc="-1" strike="noStrike">
                <a:latin typeface="Times new roman"/>
              </a:rPr>
              <a:t>mean hospital stay was 6.38±1.3 ( 3-12) days</a:t>
            </a:r>
            <a:endParaRPr b="0" lang="en-GB" sz="2400" spc="-1" strike="noStrike">
              <a:latin typeface="Arial"/>
            </a:endParaRPr>
          </a:p>
        </p:txBody>
      </p:sp>
      <p:pic>
        <p:nvPicPr>
          <p:cNvPr id="188" name="" descr=""/>
          <p:cNvPicPr/>
          <p:nvPr/>
        </p:nvPicPr>
        <p:blipFill>
          <a:blip r:embed="rId1"/>
          <a:stretch/>
        </p:blipFill>
        <p:spPr>
          <a:xfrm>
            <a:off x="1260000" y="1417320"/>
            <a:ext cx="6659640" cy="36223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435680" y="274680"/>
            <a:ext cx="749736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8d281e"/>
                </a:solidFill>
                <a:latin typeface="Gill Sans MT"/>
              </a:rPr>
              <a:t>Relation between NTproBNP and Outcome</a:t>
            </a:r>
            <a:endParaRPr b="0" lang="en-GB" sz="3200" spc="-1" strike="noStrike">
              <a:latin typeface="Arial"/>
            </a:endParaRPr>
          </a:p>
        </p:txBody>
      </p:sp>
      <p:pic>
        <p:nvPicPr>
          <p:cNvPr id="190" name="" descr=""/>
          <p:cNvPicPr/>
          <p:nvPr/>
        </p:nvPicPr>
        <p:blipFill>
          <a:blip r:embed="rId1"/>
          <a:stretch/>
        </p:blipFill>
        <p:spPr>
          <a:xfrm>
            <a:off x="1052280" y="2074680"/>
            <a:ext cx="7919640" cy="4551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435680" y="274680"/>
            <a:ext cx="749736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72314"/>
                </a:solidFill>
                <a:latin typeface="Gill Sans MT"/>
              </a:rPr>
              <a:t>Supervisors</a:t>
            </a:r>
            <a:endParaRPr b="0" lang="en-GB" sz="4300" spc="-1" strike="noStrike">
              <a:latin typeface="Arial"/>
            </a:endParaRPr>
          </a:p>
        </p:txBody>
      </p:sp>
      <p:sp>
        <p:nvSpPr>
          <p:cNvPr id="135" name="CustomShape 2"/>
          <p:cNvSpPr/>
          <p:nvPr/>
        </p:nvSpPr>
        <p:spPr>
          <a:xfrm>
            <a:off x="1219320" y="1447920"/>
            <a:ext cx="7713720" cy="5031720"/>
          </a:xfrm>
          <a:prstGeom prst="rect">
            <a:avLst/>
          </a:prstGeom>
          <a:noFill/>
          <a:ln w="0">
            <a:noFill/>
          </a:ln>
        </p:spPr>
        <p:style>
          <a:lnRef idx="0"/>
          <a:fillRef idx="0"/>
          <a:effectRef idx="0"/>
          <a:fontRef idx="minor"/>
        </p:style>
        <p:txBody>
          <a:bodyPr lIns="90000" rIns="90000" tIns="45000" bIns="45000">
            <a:noAutofit/>
          </a:bodyPr>
          <a:p>
            <a:pPr marL="365760" indent="-282600" algn="ctr">
              <a:lnSpc>
                <a:spcPct val="100000"/>
              </a:lnSpc>
              <a:spcBef>
                <a:spcPts val="34"/>
              </a:spcBef>
              <a:tabLst>
                <a:tab algn="l" pos="0"/>
              </a:tabLst>
            </a:pPr>
            <a:r>
              <a:rPr b="1" lang="en-US" sz="2400" spc="-1" strike="noStrike">
                <a:solidFill>
                  <a:srgbClr val="ff0000"/>
                </a:solidFill>
                <a:latin typeface="Gill Sans MT"/>
              </a:rPr>
              <a:t>Prof. Dr.  </a:t>
            </a:r>
            <a:r>
              <a:rPr b="1" lang="en-US" sz="2400" spc="-1" strike="noStrike">
                <a:solidFill>
                  <a:srgbClr val="ff0000"/>
                </a:solidFill>
                <a:latin typeface="Gill Sans MT"/>
                <a:ea typeface="Bitstream Vera Sans"/>
              </a:rPr>
              <a:t>Gamal Hamid Ahmed</a:t>
            </a:r>
            <a:endParaRPr b="0" lang="en-GB" sz="2400" spc="-1" strike="noStrike">
              <a:latin typeface="Arial"/>
              <a:ea typeface="Bitstream Vera Sans"/>
            </a:endParaRPr>
          </a:p>
          <a:p>
            <a:pPr marL="365760" indent="-282600" algn="ctr">
              <a:lnSpc>
                <a:spcPct val="100000"/>
              </a:lnSpc>
              <a:spcBef>
                <a:spcPts val="34"/>
              </a:spcBef>
              <a:tabLst>
                <a:tab algn="l" pos="0"/>
              </a:tabLst>
            </a:pPr>
            <a:r>
              <a:rPr b="0" lang="en-US" sz="2400" spc="-1" strike="noStrike">
                <a:solidFill>
                  <a:srgbClr val="000000"/>
                </a:solidFill>
                <a:latin typeface="Gill Sans MT"/>
                <a:ea typeface="Bitstream Vera Sans"/>
              </a:rPr>
              <a:t>Professor of Critical Care Medicine</a:t>
            </a:r>
            <a:endParaRPr b="0" lang="en-GB" sz="2400" spc="-1" strike="noStrike">
              <a:latin typeface="Arial"/>
              <a:ea typeface="Bitstream Vera Sans"/>
            </a:endParaRPr>
          </a:p>
          <a:p>
            <a:pPr marL="365760" indent="-282600" algn="ctr">
              <a:lnSpc>
                <a:spcPct val="100000"/>
              </a:lnSpc>
              <a:spcBef>
                <a:spcPts val="34"/>
              </a:spcBef>
              <a:tabLst>
                <a:tab algn="l" pos="0"/>
              </a:tabLst>
            </a:pPr>
            <a:endParaRPr b="0" lang="en-GB" sz="2400" spc="-1" strike="noStrike">
              <a:latin typeface="Arial"/>
              <a:ea typeface="Bitstream Vera Sans"/>
            </a:endParaRPr>
          </a:p>
          <a:p>
            <a:pPr marL="365760" indent="-282600" algn="ctr">
              <a:lnSpc>
                <a:spcPct val="100000"/>
              </a:lnSpc>
              <a:spcBef>
                <a:spcPts val="34"/>
              </a:spcBef>
              <a:tabLst>
                <a:tab algn="l" pos="0"/>
              </a:tabLst>
            </a:pPr>
            <a:r>
              <a:rPr b="1" lang="en-US" sz="2400" spc="-1" strike="noStrike">
                <a:solidFill>
                  <a:srgbClr val="ff0000"/>
                </a:solidFill>
                <a:latin typeface="Gill Sans MT"/>
                <a:ea typeface="Bitstream Vera Sans"/>
              </a:rPr>
              <a:t>Prof. Dr. Tarek El Tawil</a:t>
            </a:r>
            <a:endParaRPr b="0" lang="en-GB" sz="2400" spc="-1" strike="noStrike">
              <a:latin typeface="Arial"/>
              <a:ea typeface="Bitstream Vera Sans"/>
            </a:endParaRPr>
          </a:p>
          <a:p>
            <a:pPr marL="365760" indent="-282600" algn="ctr">
              <a:lnSpc>
                <a:spcPct val="100000"/>
              </a:lnSpc>
              <a:tabLst>
                <a:tab algn="l" pos="0"/>
              </a:tabLst>
            </a:pPr>
            <a:r>
              <a:rPr b="0" lang="en-US" sz="2400" spc="-1" strike="noStrike">
                <a:solidFill>
                  <a:srgbClr val="000000"/>
                </a:solidFill>
                <a:latin typeface="Gill Sans MT"/>
                <a:ea typeface="Bitstream Vera Sans"/>
              </a:rPr>
              <a:t>Professor of Cardiothoracic Surgery</a:t>
            </a:r>
            <a:endParaRPr b="0" lang="en-GB" sz="2400" spc="-1" strike="noStrike">
              <a:latin typeface="Arial"/>
              <a:ea typeface="Bitstream Vera Sans"/>
            </a:endParaRPr>
          </a:p>
          <a:p>
            <a:pPr marL="365760" indent="-282600" algn="ctr">
              <a:lnSpc>
                <a:spcPct val="100000"/>
              </a:lnSpc>
              <a:spcBef>
                <a:spcPts val="34"/>
              </a:spcBef>
              <a:tabLst>
                <a:tab algn="l" pos="0"/>
              </a:tabLst>
            </a:pPr>
            <a:endParaRPr b="0" lang="en-GB" sz="2400" spc="-1" strike="noStrike">
              <a:latin typeface="Arial"/>
              <a:ea typeface="Bitstream Vera Sans"/>
            </a:endParaRPr>
          </a:p>
          <a:p>
            <a:pPr marL="365760" indent="-282600" algn="ctr">
              <a:lnSpc>
                <a:spcPct val="100000"/>
              </a:lnSpc>
              <a:spcBef>
                <a:spcPts val="850"/>
              </a:spcBef>
              <a:tabLst>
                <a:tab algn="l" pos="0"/>
              </a:tabLst>
            </a:pPr>
            <a:r>
              <a:rPr b="1" lang="en-US" sz="2400" spc="-1" strike="noStrike">
                <a:solidFill>
                  <a:srgbClr val="ff0000"/>
                </a:solidFill>
                <a:latin typeface="Gill Sans MT"/>
                <a:ea typeface="Bitstream Vera Sans"/>
              </a:rPr>
              <a:t>Prof. Dr. Amal Rizk</a:t>
            </a:r>
            <a:endParaRPr b="0" lang="en-GB" sz="2400" spc="-1" strike="noStrike">
              <a:latin typeface="Arial"/>
              <a:ea typeface="Bitstream Vera Sans"/>
            </a:endParaRPr>
          </a:p>
          <a:p>
            <a:pPr marL="365760" indent="-282600" algn="ctr">
              <a:lnSpc>
                <a:spcPct val="100000"/>
              </a:lnSpc>
              <a:spcBef>
                <a:spcPts val="850"/>
              </a:spcBef>
              <a:tabLst>
                <a:tab algn="l" pos="0"/>
              </a:tabLst>
            </a:pPr>
            <a:r>
              <a:rPr b="0" lang="en-US" sz="2400" spc="-1" strike="noStrike">
                <a:solidFill>
                  <a:srgbClr val="000000"/>
                </a:solidFill>
                <a:latin typeface="Gill Sans MT"/>
                <a:ea typeface="Bitstream Vera Sans"/>
              </a:rPr>
              <a:t>Consultant of Clinical Pathology</a:t>
            </a:r>
            <a:endParaRPr b="0" lang="en-GB" sz="2400" spc="-1" strike="noStrike">
              <a:latin typeface="Arial"/>
              <a:ea typeface="Bitstream Vera Sans"/>
            </a:endParaRPr>
          </a:p>
          <a:p>
            <a:pPr marL="365760" indent="-282600" algn="ctr">
              <a:lnSpc>
                <a:spcPct val="100000"/>
              </a:lnSpc>
              <a:spcBef>
                <a:spcPts val="850"/>
              </a:spcBef>
              <a:tabLst>
                <a:tab algn="l" pos="0"/>
              </a:tabLst>
            </a:pPr>
            <a:r>
              <a:rPr b="0" lang="en-US" sz="2400" spc="-1" strike="noStrike">
                <a:solidFill>
                  <a:srgbClr val="000000"/>
                </a:solidFill>
                <a:latin typeface="Gill Sans MT"/>
                <a:ea typeface="Bitstream Vera Sans"/>
              </a:rPr>
              <a:t>Critical Care Department</a:t>
            </a:r>
            <a:endParaRPr b="0" lang="en-GB" sz="2400" spc="-1" strike="noStrike">
              <a:latin typeface="Arial"/>
              <a:ea typeface="Bitstream Vera Sans"/>
            </a:endParaRPr>
          </a:p>
          <a:p>
            <a:pPr marL="365760" indent="-282600" algn="ctr">
              <a:lnSpc>
                <a:spcPct val="100000"/>
              </a:lnSpc>
              <a:spcBef>
                <a:spcPts val="850"/>
              </a:spcBef>
              <a:tabLst>
                <a:tab algn="l" pos="0"/>
              </a:tabLst>
            </a:pPr>
            <a:endParaRPr b="0" lang="en-GB" sz="2400" spc="-1" strike="noStrike">
              <a:latin typeface="Arial"/>
              <a:ea typeface="Bitstream Vera Sans"/>
            </a:endParaRPr>
          </a:p>
          <a:p>
            <a:pPr marL="365760" indent="-282600" algn="ctr">
              <a:lnSpc>
                <a:spcPct val="100000"/>
              </a:lnSpc>
              <a:spcBef>
                <a:spcPts val="850"/>
              </a:spcBef>
              <a:tabLst>
                <a:tab algn="l" pos="0"/>
              </a:tabLst>
            </a:pPr>
            <a:r>
              <a:rPr b="1" lang="en-US" sz="2400" spc="-1" strike="noStrike">
                <a:solidFill>
                  <a:srgbClr val="ff0000"/>
                </a:solidFill>
                <a:latin typeface="Times new roman"/>
                <a:ea typeface="Bitstream Vera Sans"/>
              </a:rPr>
              <a:t>Dr. Mohamed Fawzy Abdel-Aleem</a:t>
            </a:r>
            <a:endParaRPr b="0" lang="en-GB" sz="2400" spc="-1" strike="noStrike">
              <a:latin typeface="Arial"/>
              <a:ea typeface="Bitstream Vera Sans"/>
            </a:endParaRPr>
          </a:p>
          <a:p>
            <a:pPr marL="365760" indent="-282600" algn="ctr">
              <a:lnSpc>
                <a:spcPct val="100000"/>
              </a:lnSpc>
              <a:spcBef>
                <a:spcPts val="850"/>
              </a:spcBef>
              <a:tabLst>
                <a:tab algn="l" pos="0"/>
              </a:tabLst>
            </a:pPr>
            <a:r>
              <a:rPr b="0" lang="en-US" sz="2400" spc="-1" strike="noStrike">
                <a:solidFill>
                  <a:srgbClr val="000000"/>
                </a:solidFill>
                <a:latin typeface="Times new roman"/>
                <a:ea typeface="Bitstream Vera Sans"/>
              </a:rPr>
              <a:t>Assistant Professor of Critical Care Medicine</a:t>
            </a:r>
            <a:endParaRPr b="0" lang="en-GB" sz="2400" spc="-1" strike="noStrike">
              <a:latin typeface="Arial"/>
              <a:ea typeface="Bitstream Vera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435680" y="274680"/>
            <a:ext cx="749736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8d281e"/>
                </a:solidFill>
                <a:latin typeface="Gill Sans MT"/>
              </a:rPr>
              <a:t>Relation between NTproBNP and Outcome</a:t>
            </a:r>
            <a:endParaRPr b="0" lang="en-GB" sz="3200" spc="-1" strike="noStrike">
              <a:latin typeface="Arial"/>
            </a:endParaRPr>
          </a:p>
        </p:txBody>
      </p:sp>
      <p:pic>
        <p:nvPicPr>
          <p:cNvPr id="192" name="" descr=""/>
          <p:cNvPicPr/>
          <p:nvPr/>
        </p:nvPicPr>
        <p:blipFill>
          <a:blip r:embed="rId1"/>
          <a:stretch/>
        </p:blipFill>
        <p:spPr>
          <a:xfrm>
            <a:off x="1260000" y="2446920"/>
            <a:ext cx="7739640" cy="27727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219320" y="2971800"/>
            <a:ext cx="749736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800" spc="-1" strike="noStrike">
                <a:solidFill>
                  <a:srgbClr val="572314"/>
                </a:solidFill>
                <a:latin typeface="Gill Sans MT"/>
              </a:rPr>
              <a:t>Conclusion</a:t>
            </a:r>
            <a:endParaRPr b="0" lang="en-GB" sz="4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143000" y="1066680"/>
            <a:ext cx="7848000" cy="4571280"/>
          </a:xfrm>
          <a:prstGeom prst="rect">
            <a:avLst/>
          </a:prstGeom>
          <a:noFill/>
          <a:ln w="0">
            <a:noFill/>
          </a:ln>
        </p:spPr>
        <p:style>
          <a:lnRef idx="0"/>
          <a:fillRef idx="0"/>
          <a:effectRef idx="0"/>
          <a:fontRef idx="minor"/>
        </p:style>
        <p:txBody>
          <a:bodyPr lIns="90000" rIns="90000" tIns="45000" bIns="45000">
            <a:normAutofit/>
          </a:bodyPr>
          <a:p>
            <a:pPr marL="216000" indent="-215640">
              <a:lnSpc>
                <a:spcPct val="100000"/>
              </a:lnSpc>
              <a:spcBef>
                <a:spcPts val="1511"/>
              </a:spcBef>
              <a:spcAft>
                <a:spcPts val="1511"/>
              </a:spcAft>
              <a:buClr>
                <a:srgbClr val="000000"/>
              </a:buClr>
              <a:buSzPct val="45000"/>
              <a:buFont typeface="Wingdings" charset="2"/>
              <a:buChar char=""/>
            </a:pPr>
            <a:r>
              <a:rPr b="0" lang="en-GB" sz="2400" spc="-1" strike="noStrike">
                <a:latin typeface="Times new roman"/>
              </a:rPr>
              <a:t>Our study didn’t show significant correlation between pre-operative NTproBNP and  post-operative heart failure, arrhythmias, perioperative myocardial infarction, length of ICU stay, prolonged intubation, hospital stay or mortality.  </a:t>
            </a:r>
            <a:endParaRPr b="0" lang="en-GB" sz="2400" spc="-1" strike="noStrike">
              <a:latin typeface="Arial"/>
            </a:endParaRPr>
          </a:p>
          <a:p>
            <a:pPr marL="216000" indent="-215640">
              <a:lnSpc>
                <a:spcPct val="100000"/>
              </a:lnSpc>
              <a:spcBef>
                <a:spcPts val="1511"/>
              </a:spcBef>
              <a:spcAft>
                <a:spcPts val="1511"/>
              </a:spcAft>
              <a:buClr>
                <a:srgbClr val="000000"/>
              </a:buClr>
              <a:buSzPct val="45000"/>
              <a:buFont typeface="Wingdings" charset="2"/>
              <a:buChar char=""/>
            </a:pPr>
            <a:r>
              <a:rPr b="0" lang="en-GB" sz="2400" spc="-1" strike="noStrike">
                <a:latin typeface="Times new roman"/>
              </a:rPr>
              <a:t>This is likely due to the low incidence of complications and low NTproBNP levels secondary to favorable outcomes in our patients given that they had very low risk factors.</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435680" y="274680"/>
            <a:ext cx="7497360" cy="5297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4000" spc="-1" strike="noStrike">
                <a:solidFill>
                  <a:srgbClr val="8d281e"/>
                </a:solidFill>
                <a:latin typeface="Arial"/>
              </a:rPr>
              <a:t>Thank You</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219320" y="2971800"/>
            <a:ext cx="749736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800" spc="-1" strike="noStrike">
                <a:solidFill>
                  <a:srgbClr val="572314"/>
                </a:solidFill>
                <a:latin typeface="Gill Sans MT"/>
              </a:rPr>
              <a:t>Introduction</a:t>
            </a:r>
            <a:endParaRPr b="0" lang="en-GB"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295280" y="1066680"/>
            <a:ext cx="7497360" cy="3976920"/>
          </a:xfrm>
          <a:prstGeom prst="rect">
            <a:avLst/>
          </a:prstGeom>
          <a:noFill/>
          <a:ln w="0">
            <a:noFill/>
          </a:ln>
        </p:spPr>
        <p:style>
          <a:lnRef idx="0"/>
          <a:fillRef idx="0"/>
          <a:effectRef idx="0"/>
          <a:fontRef idx="minor"/>
        </p:style>
      </p:sp>
      <p:sp>
        <p:nvSpPr>
          <p:cNvPr id="138" name="TextShape 2"/>
          <p:cNvSpPr txBox="1"/>
          <p:nvPr/>
        </p:nvSpPr>
        <p:spPr>
          <a:xfrm>
            <a:off x="457200" y="273600"/>
            <a:ext cx="8229240" cy="114480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39" name="TextShape 3"/>
          <p:cNvSpPr txBox="1"/>
          <p:nvPr/>
        </p:nvSpPr>
        <p:spPr>
          <a:xfrm>
            <a:off x="457200" y="1604520"/>
            <a:ext cx="8229240" cy="4695480"/>
          </a:xfrm>
          <a:prstGeom prst="rect">
            <a:avLst/>
          </a:prstGeom>
          <a:noFill/>
          <a:ln w="0">
            <a:noFill/>
          </a:ln>
        </p:spPr>
        <p:txBody>
          <a:bodyPr lIns="0" rIns="0" tIns="0" bIns="0" anchor="ctr">
            <a:normAutofit fontScale="51000"/>
          </a:bodyPr>
          <a:p>
            <a:pPr marL="216000" indent="-216000">
              <a:spcAft>
                <a:spcPts val="1236"/>
              </a:spcAft>
              <a:buClr>
                <a:srgbClr val="000000"/>
              </a:buClr>
              <a:buSzPct val="45000"/>
              <a:buFont typeface="Wingdings" charset="2"/>
              <a:buChar char=""/>
            </a:pPr>
            <a:r>
              <a:rPr b="0" lang="en-GB" sz="2600" spc="-1" strike="noStrike">
                <a:latin typeface="Times New Roman"/>
              </a:rPr>
              <a:t>BNP is produced in both atria and ventricles in response to increased myocardial stretch and wall stress. </a:t>
            </a:r>
            <a:endParaRPr b="0" lang="en-GB" sz="2600" spc="-1" strike="noStrike">
              <a:latin typeface="Times New Roman"/>
            </a:endParaRPr>
          </a:p>
          <a:p>
            <a:pPr marL="216000" indent="-216000">
              <a:spcAft>
                <a:spcPts val="1236"/>
              </a:spcAft>
              <a:buClr>
                <a:srgbClr val="000000"/>
              </a:buClr>
              <a:buSzPct val="45000"/>
              <a:buFont typeface="Wingdings" charset="2"/>
              <a:buChar char=""/>
            </a:pPr>
            <a:r>
              <a:rPr b="0" lang="en-GB" sz="2600" spc="-1" strike="noStrike">
                <a:latin typeface="Times New Roman"/>
              </a:rPr>
              <a:t>Other stimuli for its induction and release include inflammation, activation of the sympathetic nervous system, and the renin-angiotensin-aldosterone system as well as myocardial ischemia.</a:t>
            </a:r>
            <a:endParaRPr b="0" lang="en-GB" sz="2600" spc="-1" strike="noStrike">
              <a:latin typeface="Times New Roman"/>
            </a:endParaRPr>
          </a:p>
          <a:p>
            <a:pPr marL="216000" indent="-216000">
              <a:spcAft>
                <a:spcPts val="1236"/>
              </a:spcAft>
              <a:buClr>
                <a:srgbClr val="000000"/>
              </a:buClr>
              <a:buSzPct val="45000"/>
              <a:buFont typeface="Wingdings" charset="2"/>
              <a:buChar char=""/>
            </a:pPr>
            <a:r>
              <a:rPr b="0" lang="en-GB" sz="2600" spc="-1" strike="noStrike">
                <a:latin typeface="Times New Roman"/>
              </a:rPr>
              <a:t>Other pathologies such as exacerbated chronic obstructive pulmonary disease, arrhythmias and myocarditis can cause eleveted BNP levels.</a:t>
            </a:r>
            <a:endParaRPr b="0" lang="en-GB" sz="2600" spc="-1" strike="noStrike">
              <a:latin typeface="Times New Roman"/>
            </a:endParaRPr>
          </a:p>
          <a:p>
            <a:pPr marL="216000" indent="-216000">
              <a:spcAft>
                <a:spcPts val="1236"/>
              </a:spcAft>
              <a:buClr>
                <a:srgbClr val="000000"/>
              </a:buClr>
              <a:buSzPct val="45000"/>
              <a:buFont typeface="Wingdings" charset="2"/>
              <a:buChar char=""/>
            </a:pPr>
            <a:r>
              <a:rPr b="0" lang="en-GB" sz="2600" spc="-1" strike="noStrike">
                <a:latin typeface="Times New Roman"/>
              </a:rPr>
              <a:t>Higher NP levels are associated with: female gender, impaired renal function, and older age. </a:t>
            </a:r>
            <a:endParaRPr b="0" lang="en-GB" sz="2600" spc="-1" strike="noStrike">
              <a:latin typeface="Times New Roman"/>
            </a:endParaRPr>
          </a:p>
          <a:p>
            <a:pPr marL="216000" indent="-216000">
              <a:spcAft>
                <a:spcPts val="1236"/>
              </a:spcAft>
              <a:buClr>
                <a:srgbClr val="000000"/>
              </a:buClr>
              <a:buSzPct val="45000"/>
              <a:buFont typeface="Wingdings" charset="2"/>
              <a:buChar char=""/>
            </a:pPr>
            <a:r>
              <a:rPr b="0" lang="en-GB" sz="2600" spc="-1" strike="noStrike">
                <a:latin typeface="Times New Roman"/>
              </a:rPr>
              <a:t>BNP induces diuresis, natriuresis, vascular dilatation and inhibition of the sympathetic nervous system reducing cardiac preload and afterload to counteract the detrimental effects of pressure and volume overload seen in HF.</a:t>
            </a:r>
            <a:endParaRPr b="0" lang="en-GB" sz="2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3600"/>
            <a:ext cx="8229240" cy="114480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41" name="TextShape 2"/>
          <p:cNvSpPr txBox="1"/>
          <p:nvPr/>
        </p:nvSpPr>
        <p:spPr>
          <a:xfrm>
            <a:off x="457200" y="4036680"/>
            <a:ext cx="8229240" cy="2443320"/>
          </a:xfrm>
          <a:prstGeom prst="rect">
            <a:avLst/>
          </a:prstGeom>
          <a:noFill/>
          <a:ln w="0">
            <a:noFill/>
          </a:ln>
        </p:spPr>
        <p:txBody>
          <a:bodyPr lIns="0" rIns="0" tIns="0" bIns="0" anchor="ctr">
            <a:normAutofit/>
          </a:bodyPr>
          <a:p>
            <a:pPr marL="216000" indent="-216000">
              <a:spcAft>
                <a:spcPts val="1236"/>
              </a:spcAft>
              <a:buClr>
                <a:srgbClr val="000000"/>
              </a:buClr>
              <a:buSzPct val="45000"/>
              <a:buFont typeface="Wingdings" charset="2"/>
              <a:buChar char=""/>
            </a:pPr>
            <a:r>
              <a:rPr b="0" lang="en-GB" sz="2400" spc="-1" strike="noStrike">
                <a:latin typeface="Times New Roman"/>
              </a:rPr>
              <a:t>The pro-hormone pre-proBNP, is cleaved into biologically active BNP and the inactive N-terminal-proBNP (NTproBNP), thus they are secreted in equimolar quantites into the circulation.</a:t>
            </a:r>
            <a:endParaRPr b="0" lang="en-GB" sz="2400" spc="-1" strike="noStrike">
              <a:latin typeface="Times New Roman"/>
            </a:endParaRPr>
          </a:p>
        </p:txBody>
      </p:sp>
      <p:pic>
        <p:nvPicPr>
          <p:cNvPr id="142" name="" descr=""/>
          <p:cNvPicPr/>
          <p:nvPr/>
        </p:nvPicPr>
        <p:blipFill>
          <a:blip r:embed="rId1"/>
          <a:stretch/>
        </p:blipFill>
        <p:spPr>
          <a:xfrm>
            <a:off x="1357200" y="246240"/>
            <a:ext cx="7020000" cy="3763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3600"/>
            <a:ext cx="8229240" cy="114480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44" name="TextShape 2"/>
          <p:cNvSpPr txBox="1"/>
          <p:nvPr/>
        </p:nvSpPr>
        <p:spPr>
          <a:xfrm>
            <a:off x="914760" y="3654360"/>
            <a:ext cx="8229240" cy="2977920"/>
          </a:xfrm>
          <a:prstGeom prst="rect">
            <a:avLst/>
          </a:prstGeom>
          <a:noFill/>
          <a:ln w="0">
            <a:noFill/>
          </a:ln>
        </p:spPr>
        <p:txBody>
          <a:bodyPr lIns="0" rIns="0" tIns="0" bIns="0" anchor="ctr">
            <a:normAutofit/>
          </a:bodyPr>
          <a:p>
            <a:pPr marL="216000" indent="-216000">
              <a:spcAft>
                <a:spcPts val="1236"/>
              </a:spcAft>
              <a:buClr>
                <a:srgbClr val="000000"/>
              </a:buClr>
              <a:buSzPct val="45000"/>
              <a:buFont typeface="Wingdings" charset="2"/>
              <a:buChar char=""/>
            </a:pPr>
            <a:r>
              <a:rPr b="0" lang="en-GB" sz="2000" spc="-1" strike="noStrike">
                <a:latin typeface="Times New Roman"/>
              </a:rPr>
              <a:t>BNP has a serum half-life of 20 minutes, whereas NTproBNP has a half-life of 120 minutes causing  serum levels of BNP to be significantly lower than those of NTproBNP, despite equimolar secretion.</a:t>
            </a:r>
            <a:endParaRPr b="0" lang="en-GB" sz="2000" spc="-1" strike="noStrike">
              <a:latin typeface="Times New Roman"/>
            </a:endParaRPr>
          </a:p>
          <a:p>
            <a:pPr marL="216000" indent="-216000">
              <a:spcAft>
                <a:spcPts val="1236"/>
              </a:spcAft>
              <a:buClr>
                <a:srgbClr val="000000"/>
              </a:buClr>
              <a:buSzPct val="45000"/>
              <a:buFont typeface="Wingdings" charset="2"/>
              <a:buChar char=""/>
            </a:pPr>
            <a:r>
              <a:rPr b="0" lang="en-GB" sz="2000" spc="-1" strike="noStrike">
                <a:latin typeface="Times New Roman"/>
              </a:rPr>
              <a:t>Both BNP and NTproBNP are established markers for cardiac failure.  NTproBNP is also more stable, which makes its measurement more reliable.</a:t>
            </a:r>
            <a:endParaRPr b="0" lang="en-GB" sz="2000" spc="-1" strike="noStrike">
              <a:latin typeface="Times New Roman"/>
            </a:endParaRPr>
          </a:p>
        </p:txBody>
      </p:sp>
      <p:pic>
        <p:nvPicPr>
          <p:cNvPr id="145" name="" descr=""/>
          <p:cNvPicPr/>
          <p:nvPr/>
        </p:nvPicPr>
        <p:blipFill>
          <a:blip r:embed="rId1"/>
          <a:stretch/>
        </p:blipFill>
        <p:spPr>
          <a:xfrm>
            <a:off x="900000" y="1080000"/>
            <a:ext cx="8200440" cy="270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3600"/>
            <a:ext cx="8229240" cy="114480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47" name="TextShape 2"/>
          <p:cNvSpPr txBox="1"/>
          <p:nvPr/>
        </p:nvSpPr>
        <p:spPr>
          <a:xfrm>
            <a:off x="457200" y="1604520"/>
            <a:ext cx="8229240" cy="3977280"/>
          </a:xfrm>
          <a:prstGeom prst="rect">
            <a:avLst/>
          </a:prstGeom>
          <a:noFill/>
          <a:ln w="0">
            <a:noFill/>
          </a:ln>
        </p:spPr>
        <p:txBody>
          <a:bodyPr lIns="0" rIns="0" tIns="0" bIns="0" anchor="ctr">
            <a:normAutofit/>
          </a:bodyPr>
          <a:p>
            <a:pPr marL="216000" indent="-216000">
              <a:spcAft>
                <a:spcPts val="1236"/>
              </a:spcAft>
              <a:buClr>
                <a:srgbClr val="000000"/>
              </a:buClr>
              <a:buSzPct val="45000"/>
              <a:buFont typeface="Wingdings" charset="2"/>
              <a:buChar char=""/>
            </a:pPr>
            <a:r>
              <a:rPr b="0" lang="en-GB" sz="2000" spc="-1" strike="noStrike">
                <a:latin typeface="Arial"/>
              </a:rPr>
              <a:t>Changes in hemodynamic parameters (such as left ventricular ejection fraction, EF) and plasma natriuretic peptides (NPs) levels are closely related in patients with cardiovascular diseases.</a:t>
            </a:r>
            <a:endParaRPr b="0" lang="en-GB" sz="2000" spc="-1" strike="noStrike">
              <a:latin typeface="Arial"/>
            </a:endParaRPr>
          </a:p>
          <a:p>
            <a:pPr marL="216000" indent="-216000">
              <a:spcAft>
                <a:spcPts val="1236"/>
              </a:spcAft>
              <a:buClr>
                <a:srgbClr val="000000"/>
              </a:buClr>
              <a:buSzPct val="45000"/>
              <a:buFont typeface="Wingdings" charset="2"/>
              <a:buChar char=""/>
            </a:pPr>
            <a:r>
              <a:rPr b="0" lang="en-GB" sz="2000" spc="-1" strike="noStrike">
                <a:latin typeface="Arial"/>
              </a:rPr>
              <a:t>NPs assay are useful as a prognostic marker in HF and acute coronary artery syndromes.</a:t>
            </a:r>
            <a:endParaRPr b="0" lang="en-GB" sz="2000" spc="-1" strike="noStrike">
              <a:latin typeface="Arial"/>
            </a:endParaRPr>
          </a:p>
          <a:p>
            <a:pPr marL="216000" indent="-216000">
              <a:spcAft>
                <a:spcPts val="1236"/>
              </a:spcAft>
              <a:buClr>
                <a:srgbClr val="000000"/>
              </a:buClr>
              <a:buSzPct val="45000"/>
              <a:buFont typeface="Wingdings" charset="2"/>
              <a:buChar char=""/>
            </a:pPr>
            <a:r>
              <a:rPr b="0" lang="en-GB" sz="2000" spc="-1" strike="noStrike">
                <a:latin typeface="Arial"/>
              </a:rPr>
              <a:t>NPs concentrations are independent risk markers for morbidity  and/or mortality in patients with acute or chronic HF.</a:t>
            </a:r>
            <a:endParaRPr b="0" lang="en-GB" sz="2000" spc="-1" strike="noStrike">
              <a:latin typeface="Arial"/>
            </a:endParaRPr>
          </a:p>
          <a:p>
            <a:pPr marL="216000" indent="-216000">
              <a:spcAft>
                <a:spcPts val="1236"/>
              </a:spcAft>
              <a:buClr>
                <a:srgbClr val="000000"/>
              </a:buClr>
              <a:buSzPct val="45000"/>
              <a:buFont typeface="Wingdings" charset="2"/>
              <a:buChar char=""/>
            </a:pPr>
            <a:r>
              <a:rPr b="0" lang="en-GB" sz="2000" spc="-1" strike="noStrike">
                <a:latin typeface="Arial"/>
              </a:rPr>
              <a:t>Both BNP and NTproBNP have been shown to be predictive of adverse outcomes in patients presenting with acute coronary syndrome  revealed important prognostic information. </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3600"/>
            <a:ext cx="8229240" cy="114480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49" name="TextShape 2"/>
          <p:cNvSpPr txBox="1"/>
          <p:nvPr/>
        </p:nvSpPr>
        <p:spPr>
          <a:xfrm>
            <a:off x="457200" y="1604520"/>
            <a:ext cx="8229240" cy="4695480"/>
          </a:xfrm>
          <a:prstGeom prst="rect">
            <a:avLst/>
          </a:prstGeom>
          <a:noFill/>
          <a:ln w="0">
            <a:noFill/>
          </a:ln>
        </p:spPr>
        <p:txBody>
          <a:bodyPr lIns="0" rIns="0" tIns="0" bIns="0" anchor="ctr">
            <a:normAutofit fontScale="88000"/>
          </a:bodyPr>
          <a:p>
            <a:pPr marL="216000" indent="-216000">
              <a:lnSpc>
                <a:spcPct val="150000"/>
              </a:lnSpc>
              <a:spcBef>
                <a:spcPts val="856"/>
              </a:spcBef>
              <a:spcAft>
                <a:spcPts val="856"/>
              </a:spcAft>
              <a:buClr>
                <a:srgbClr val="000000"/>
              </a:buClr>
              <a:buSzPct val="45000"/>
              <a:buFont typeface="Wingdings" charset="2"/>
              <a:buChar char=""/>
            </a:pPr>
            <a:r>
              <a:rPr b="0" lang="en-GB" sz="2200" spc="-1" strike="noStrike">
                <a:latin typeface="Times New Roman"/>
              </a:rPr>
              <a:t>In patients undergoing cardiac surgery risk adjustment is of paramount importance for clinical audit, benchmarking and research and to identify high-risk patients that may benefit from prophylactic interventions to reduce post-operative adverse outcomes.  </a:t>
            </a:r>
            <a:endParaRPr b="0" lang="en-GB" sz="2200" spc="-1" strike="noStrike">
              <a:latin typeface="Times New Roman"/>
            </a:endParaRPr>
          </a:p>
          <a:p>
            <a:pPr marL="216000" indent="-216000">
              <a:lnSpc>
                <a:spcPct val="150000"/>
              </a:lnSpc>
              <a:spcBef>
                <a:spcPts val="856"/>
              </a:spcBef>
              <a:spcAft>
                <a:spcPts val="856"/>
              </a:spcAft>
              <a:buClr>
                <a:srgbClr val="000000"/>
              </a:buClr>
              <a:buSzPct val="45000"/>
              <a:buFont typeface="Wingdings" charset="2"/>
              <a:buChar char=""/>
            </a:pPr>
            <a:r>
              <a:rPr b="0" lang="en-GB" sz="2200" spc="-1" strike="noStrike">
                <a:latin typeface="Times New Roman"/>
              </a:rPr>
              <a:t>There are many clinical prognostic models such as EuroSCORE. Most of these clinical prognostic scores for cardiac surgery are useful in predicting mortality but not adverse events such as AF or cardiogenic shock requiring IABP. </a:t>
            </a:r>
            <a:endParaRPr b="0" lang="en-GB" sz="2200" spc="-1" strike="noStrike">
              <a:latin typeface="Times New Roman"/>
            </a:endParaRPr>
          </a:p>
          <a:p>
            <a:pPr marL="216000" indent="-216000">
              <a:lnSpc>
                <a:spcPct val="150000"/>
              </a:lnSpc>
              <a:spcBef>
                <a:spcPts val="856"/>
              </a:spcBef>
              <a:spcAft>
                <a:spcPts val="856"/>
              </a:spcAft>
              <a:buClr>
                <a:srgbClr val="000000"/>
              </a:buClr>
              <a:buSzPct val="45000"/>
              <a:buFont typeface="Wingdings" charset="2"/>
              <a:buChar char=""/>
            </a:pPr>
            <a:r>
              <a:rPr b="0" lang="en-GB" sz="2200" spc="-1" strike="noStrike">
                <a:latin typeface="Times New Roman"/>
              </a:rPr>
              <a:t>Elevated levels of BNP and NT pro-BNP are associated with adverse outcomes in  patients undergoing major non-cardiac surgery.  </a:t>
            </a:r>
            <a:endParaRPr b="0" lang="en-GB" sz="2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15123</TotalTime>
  <Application>LibreOffice/7.0.4.2$Linux_X86_64 LibreOffice_project/00$Build-2</Application>
  <AppVersion>15.0000</AppVersion>
  <Words>1172</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2020-04-01T09:49:04Z</dcterms:created>
  <dc:creator>ahmad</dc:creator>
  <dc:description/>
  <dc:language>ar-EG</dc:language>
  <cp:lastModifiedBy/>
  <dcterms:modified xsi:type="dcterms:W3CDTF">2021-05-20T17:48:09Z</dcterms:modified>
  <cp:revision>108</cp:revision>
  <dc:subject/>
  <dc:title>Master Degree Thesis Discussion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40</vt:i4>
  </property>
</Properties>
</file>