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40" r:id="rId1"/>
    <p:sldMasterId id="2147484452" r:id="rId2"/>
    <p:sldMasterId id="2147484536" r:id="rId3"/>
  </p:sldMasterIdLst>
  <p:notesMasterIdLst>
    <p:notesMasterId r:id="rId17"/>
  </p:notesMasterIdLst>
  <p:sldIdLst>
    <p:sldId id="281" r:id="rId4"/>
    <p:sldId id="284" r:id="rId5"/>
    <p:sldId id="286" r:id="rId6"/>
    <p:sldId id="288" r:id="rId7"/>
    <p:sldId id="289" r:id="rId8"/>
    <p:sldId id="290" r:id="rId9"/>
    <p:sldId id="291" r:id="rId10"/>
    <p:sldId id="292" r:id="rId11"/>
    <p:sldId id="293" r:id="rId12"/>
    <p:sldId id="295" r:id="rId13"/>
    <p:sldId id="294" r:id="rId14"/>
    <p:sldId id="285" r:id="rId15"/>
    <p:sldId id="287" r:id="rId16"/>
  </p:sldIdLst>
  <p:sldSz cx="9144000" cy="6858000" type="screen4x3"/>
  <p:notesSz cx="7315200" cy="9601200"/>
  <p:defaultTextStyle>
    <a:defPPr>
      <a:defRPr lang="es-A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 Paula Goijman" initials="APG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D3F5F6"/>
    <a:srgbClr val="636382"/>
    <a:srgbClr val="484860"/>
    <a:srgbClr val="333333"/>
    <a:srgbClr val="3D3D49"/>
    <a:srgbClr val="565672"/>
    <a:srgbClr val="4F4F65"/>
    <a:srgbClr val="BDBE00"/>
    <a:srgbClr val="FFC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330" autoAdjust="0"/>
  </p:normalViewPr>
  <p:slideViewPr>
    <p:cSldViewPr>
      <p:cViewPr varScale="1">
        <p:scale>
          <a:sx n="56" d="100"/>
          <a:sy n="56" d="100"/>
        </p:scale>
        <p:origin x="160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717" cy="480521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142776" y="0"/>
            <a:ext cx="3170717" cy="480521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E816AA0B-255E-4B1C-B572-8E6E92E47F25}" type="datetimeFigureOut">
              <a:rPr lang="es-ES"/>
              <a:pPr>
                <a:defRPr/>
              </a:pPr>
              <a:t>23/03/2023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9" tIns="47380" rIns="94759" bIns="47380" rtlCol="0" anchor="ctr"/>
          <a:lstStyle/>
          <a:p>
            <a:pPr lvl="0"/>
            <a:endParaRPr lang="es-ES" noProof="0" smtClean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31180" y="4561109"/>
            <a:ext cx="5852843" cy="4320080"/>
          </a:xfrm>
          <a:prstGeom prst="rect">
            <a:avLst/>
          </a:prstGeom>
        </p:spPr>
        <p:txBody>
          <a:bodyPr vert="horz" lIns="94759" tIns="47380" rIns="94759" bIns="4738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1" y="9119144"/>
            <a:ext cx="3170717" cy="480521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142776" y="9119144"/>
            <a:ext cx="3170717" cy="480521"/>
          </a:xfrm>
          <a:prstGeom prst="rect">
            <a:avLst/>
          </a:prstGeom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A37165C-6ECF-4EEF-943C-C2B6859891A8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6808093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688761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3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896811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4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537607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Terminar de mirar los ejemplos en R de </a:t>
            </a:r>
            <a:r>
              <a:rPr lang="es-ES" dirty="0" err="1" smtClean="0"/>
              <a:t>poisson</a:t>
            </a:r>
            <a:endParaRPr lang="es-ES" dirty="0" smtClean="0"/>
          </a:p>
          <a:p>
            <a:r>
              <a:rPr lang="es-ES" dirty="0" smtClean="0"/>
              <a:t>Hacer ejemplos de binomial</a:t>
            </a:r>
          </a:p>
          <a:p>
            <a:r>
              <a:rPr lang="es-ES" dirty="0" smtClean="0"/>
              <a:t>Pasar</a:t>
            </a:r>
            <a:r>
              <a:rPr lang="es-ES" baseline="0" dirty="0" smtClean="0"/>
              <a:t> a GLMM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10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499365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12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4154323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13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786201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23/3/2023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830031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23/3/2023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479608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23/3/2023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203033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23/3/2023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830031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23/3/2023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93731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23/3/2023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65292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23/3/2023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913018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23/3/2023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79346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23/3/2023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6047767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23/3/2023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0109996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23/3/2023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935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23/3/2023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937319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23/3/2023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16517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23/3/2023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4796085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23/3/2023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2030332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23/3/2023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35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23/3/2023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0120528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23/3/2023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2457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23/3/2023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24843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23/3/2023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032564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23/3/2023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7259572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23/3/2023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6034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23/3/2023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652920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23/3/2023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5211141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23/3/2023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9290374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23/3/2023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9461943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23/3/2023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1444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23/3/2023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91301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23/3/2023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7934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23/3/2023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60477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23/3/2023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01099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23/3/2023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935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23/3/2023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1651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23/3/2023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98946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1" r:id="rId1"/>
    <p:sldLayoutId id="2147484442" r:id="rId2"/>
    <p:sldLayoutId id="2147484443" r:id="rId3"/>
    <p:sldLayoutId id="2147484444" r:id="rId4"/>
    <p:sldLayoutId id="2147484445" r:id="rId5"/>
    <p:sldLayoutId id="2147484446" r:id="rId6"/>
    <p:sldLayoutId id="2147484447" r:id="rId7"/>
    <p:sldLayoutId id="2147484448" r:id="rId8"/>
    <p:sldLayoutId id="2147484449" r:id="rId9"/>
    <p:sldLayoutId id="2147484450" r:id="rId10"/>
    <p:sldLayoutId id="214748445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23/3/2023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98946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3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23/3/2023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751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7" r:id="rId1"/>
    <p:sldLayoutId id="2147484538" r:id="rId2"/>
    <p:sldLayoutId id="2147484539" r:id="rId3"/>
    <p:sldLayoutId id="2147484540" r:id="rId4"/>
    <p:sldLayoutId id="2147484541" r:id="rId5"/>
    <p:sldLayoutId id="2147484542" r:id="rId6"/>
    <p:sldLayoutId id="2147484543" r:id="rId7"/>
    <p:sldLayoutId id="2147484544" r:id="rId8"/>
    <p:sldLayoutId id="2147484545" r:id="rId9"/>
    <p:sldLayoutId id="2147484546" r:id="rId10"/>
    <p:sldLayoutId id="214748454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325198"/>
            <a:ext cx="4752528" cy="3384376"/>
          </a:xfrm>
          <a:prstGeom prst="rect">
            <a:avLst/>
          </a:prstGeom>
          <a:solidFill>
            <a:srgbClr val="58B6C0">
              <a:alpha val="20000"/>
            </a:srgbClr>
          </a:solidFill>
        </p:spPr>
        <p:txBody>
          <a:bodyPr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>
              <a:lnSpc>
                <a:spcPct val="120000"/>
              </a:lnSpc>
              <a:defRPr/>
            </a:pPr>
            <a:r>
              <a:rPr lang="es-ES" sz="3200" dirty="0" smtClean="0">
                <a:solidFill>
                  <a:srgbClr val="3D3D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Módulo 3</a:t>
            </a:r>
          </a:p>
          <a:p>
            <a:pPr algn="l">
              <a:lnSpc>
                <a:spcPct val="120000"/>
              </a:lnSpc>
              <a:defRPr/>
            </a:pPr>
            <a:r>
              <a:rPr lang="es-ES" sz="2000" dirty="0" smtClean="0">
                <a:solidFill>
                  <a:srgbClr val="3D3D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s-ES" sz="2000" dirty="0" smtClean="0">
                <a:solidFill>
                  <a:srgbClr val="3D3D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s-ES" sz="4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+mn-ea"/>
                <a:cs typeface="Arial" charset="0"/>
              </a:rPr>
              <a:t>INTRODUCCIÓN A GLM y GLMM</a:t>
            </a:r>
            <a:endParaRPr lang="en-US" sz="40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  <a:ea typeface="+mn-ea"/>
              <a:cs typeface="Arial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95536" y="3789040"/>
            <a:ext cx="4304284" cy="115212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s-ES" sz="2000" dirty="0" smtClean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Curso de Posgrado:  “</a:t>
            </a:r>
            <a:r>
              <a:rPr lang="es-ES" sz="2000" dirty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Modelado y estimación de ocupación para poblaciones y comunidades de especies bajo enfoque </a:t>
            </a:r>
            <a:r>
              <a:rPr lang="es-ES" sz="2000" dirty="0" smtClean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Bayesiano”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s-ES" sz="1050" dirty="0">
              <a:solidFill>
                <a:srgbClr val="3D3D49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2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341774"/>
            <a:ext cx="3246010" cy="854977"/>
          </a:xfrm>
          <a:prstGeom prst="rect">
            <a:avLst/>
          </a:prstGeom>
        </p:spPr>
      </p:pic>
      <p:pic>
        <p:nvPicPr>
          <p:cNvPr id="13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1688624"/>
            <a:ext cx="3380106" cy="1236320"/>
          </a:xfrm>
          <a:prstGeom prst="rect">
            <a:avLst/>
          </a:prstGeom>
        </p:spPr>
      </p:pic>
      <p:sp>
        <p:nvSpPr>
          <p:cNvPr id="14" name="Rectangle 6"/>
          <p:cNvSpPr/>
          <p:nvPr/>
        </p:nvSpPr>
        <p:spPr>
          <a:xfrm>
            <a:off x="395536" y="5373216"/>
            <a:ext cx="3108926" cy="853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s-ES" sz="2000" dirty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CCT CONICET Mendoza</a:t>
            </a:r>
          </a:p>
          <a:p>
            <a:pPr>
              <a:lnSpc>
                <a:spcPct val="130000"/>
              </a:lnSpc>
              <a:defRPr/>
            </a:pPr>
            <a:r>
              <a:rPr lang="es-ES" sz="2000" dirty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24 - 28 Abril 2023</a:t>
            </a:r>
            <a:endParaRPr lang="en-US" sz="2000" dirty="0">
              <a:solidFill>
                <a:srgbClr val="3D3D49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5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80" y="5445224"/>
            <a:ext cx="896788" cy="796489"/>
          </a:xfrm>
          <a:prstGeom prst="rect">
            <a:avLst/>
          </a:prstGeom>
        </p:spPr>
      </p:pic>
      <p:pic>
        <p:nvPicPr>
          <p:cNvPr id="16" name="Imagen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297679"/>
            <a:ext cx="3288975" cy="923409"/>
          </a:xfrm>
          <a:prstGeom prst="rect">
            <a:avLst/>
          </a:prstGeom>
        </p:spPr>
      </p:pic>
      <p:pic>
        <p:nvPicPr>
          <p:cNvPr id="17" name="Imagen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458714"/>
            <a:ext cx="2516009" cy="156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2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/>
          <p:cNvSpPr txBox="1"/>
          <p:nvPr/>
        </p:nvSpPr>
        <p:spPr>
          <a:xfrm>
            <a:off x="230508" y="188640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GLM </a:t>
            </a:r>
            <a:r>
              <a:rPr lang="es-ES" sz="3200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Poisson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ángulo 14"/>
              <p:cNvSpPr/>
              <p:nvPr/>
            </p:nvSpPr>
            <p:spPr>
              <a:xfrm>
                <a:off x="107504" y="1472153"/>
                <a:ext cx="8928992" cy="1431161"/>
              </a:xfrm>
              <a:prstGeom prst="rect">
                <a:avLst/>
              </a:prstGeom>
              <a:solidFill>
                <a:srgbClr val="D3F5F6">
                  <a:alpha val="52941"/>
                </a:srgbClr>
              </a:solidFill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sz="2400" b="0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s-ES" sz="2400" b="0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𝑃𝑜𝑖𝑠𝑠𝑜𝑛</m:t>
                      </m:r>
                      <m:d>
                        <m:dPr>
                          <m:ctrlPr>
                            <a:rPr lang="es-ES" sz="2400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400" i="1" smtClean="0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sz="2400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</a:rPr>
                                <m:t>λ</m:t>
                              </m:r>
                            </m:e>
                            <m:sub>
                              <m:r>
                                <a:rPr lang="es-ES" sz="2400" b="0" i="1" smtClean="0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i="1" dirty="0" smtClean="0">
                  <a:solidFill>
                    <a:srgbClr val="63638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fontAlgn="auto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1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1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</a:rPr>
                        <m:t>𝒍𝒐𝒈</m:t>
                      </m:r>
                      <m:d>
                        <m:dPr>
                          <m:ctrlPr>
                            <a:rPr lang="es-ES" sz="2400" b="1" i="1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400" b="1" i="1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sz="240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</a:rPr>
                                <m:t>λ</m:t>
                              </m:r>
                            </m:e>
                            <m:sub>
                              <m:r>
                                <a:rPr lang="es-ES" sz="2400" b="1" i="1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sz="2400" b="1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2400" b="1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s-ES" sz="2400" b="1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ES" sz="2400" b="1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s-ES" sz="2400" b="1" i="1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ES" sz="2400" b="1" i="1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s-ES" sz="2400" b="1" dirty="0" smtClean="0">
                  <a:solidFill>
                    <a:srgbClr val="636382"/>
                  </a:solidFill>
                  <a:latin typeface="Gill Sans MT" panose="020B0502020104020203" pitchFamily="34" charset="0"/>
                  <a:ea typeface="Cambria Math" panose="02040503050406030204" pitchFamily="18" charset="0"/>
                </a:endParaRPr>
              </a:p>
              <a:p>
                <a:pPr fontAlgn="auto">
                  <a:spcBef>
                    <a:spcPts val="600"/>
                  </a:spcBef>
                  <a:spcAft>
                    <a:spcPts val="600"/>
                  </a:spcAft>
                </a:pPr>
                <a:endParaRPr lang="en-US" sz="2400" b="1" dirty="0" smtClean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</p:txBody>
          </p:sp>
        </mc:Choice>
        <mc:Fallback>
          <p:sp>
            <p:nvSpPr>
              <p:cNvPr id="15" name="Rectá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472153"/>
                <a:ext cx="8928992" cy="14311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/>
          <p:cNvSpPr txBox="1"/>
          <p:nvPr/>
        </p:nvSpPr>
        <p:spPr>
          <a:xfrm>
            <a:off x="107504" y="1917970"/>
            <a:ext cx="1783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Función log-link</a:t>
            </a:r>
            <a:endParaRPr lang="es-ES" b="1" i="1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07504" y="1556792"/>
            <a:ext cx="222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Poisson</a:t>
            </a:r>
            <a:r>
              <a:rPr lang="es-ES" b="1" i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(ej. conteos)</a:t>
            </a:r>
            <a:endParaRPr lang="es-ES" b="1" i="1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ángulo 3"/>
              <p:cNvSpPr/>
              <p:nvPr/>
            </p:nvSpPr>
            <p:spPr>
              <a:xfrm>
                <a:off x="6521171" y="2256983"/>
                <a:ext cx="254422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>
                            <a:solidFill>
                              <a:srgbClr val="636382"/>
                            </a:solidFill>
                            <a:latin typeface="Gill Sans MT" panose="020B0502020104020203" pitchFamily="34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>
                            <a:solidFill>
                              <a:srgbClr val="636382"/>
                            </a:solidFill>
                            <a:latin typeface="Gill Sans MT" panose="020B0502020104020203" pitchFamily="34" charset="0"/>
                          </a:rPr>
                          <m:t>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0">
                            <a:solidFill>
                              <a:srgbClr val="636382"/>
                            </a:solidFill>
                            <a:latin typeface="Gill Sans MT" panose="020B0502020104020203" pitchFamily="34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es el </a:t>
                </a:r>
                <a:r>
                  <a:rPr lang="es-ES" dirty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conteo </a:t>
                </a:r>
                <a:r>
                  <a:rPr lang="es-ES" dirty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esperado </a:t>
                </a:r>
                <a:endParaRPr lang="es-ES" dirty="0" smtClean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  <a:p>
                <a:r>
                  <a:rPr lang="es-ES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(</a:t>
                </a:r>
                <a:r>
                  <a:rPr lang="es-ES" dirty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respuesta media)</a:t>
                </a:r>
                <a:endParaRPr lang="es-ES" dirty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</p:txBody>
          </p:sp>
        </mc:Choice>
        <mc:Fallback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171" y="2256983"/>
                <a:ext cx="2544223" cy="646331"/>
              </a:xfrm>
              <a:prstGeom prst="rect">
                <a:avLst/>
              </a:prstGeom>
              <a:blipFill>
                <a:blip r:embed="rId4"/>
                <a:stretch>
                  <a:fillRect l="-2158" t="-4717" r="-1199" b="-1415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4048" y="3212976"/>
            <a:ext cx="3920749" cy="35405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552" y="3164663"/>
            <a:ext cx="4046350" cy="358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47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/>
          <p:cNvSpPr txBox="1"/>
          <p:nvPr/>
        </p:nvSpPr>
        <p:spPr>
          <a:xfrm>
            <a:off x="230508" y="188640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GLM Binomial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ángulo 13"/>
              <p:cNvSpPr/>
              <p:nvPr/>
            </p:nvSpPr>
            <p:spPr>
              <a:xfrm>
                <a:off x="136402" y="980728"/>
                <a:ext cx="8928992" cy="2337948"/>
              </a:xfrm>
              <a:prstGeom prst="rect">
                <a:avLst/>
              </a:prstGeom>
              <a:solidFill>
                <a:srgbClr val="FFCCCC">
                  <a:alpha val="27843"/>
                </a:srgbClr>
              </a:solidFill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sz="2400" b="0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s-ES" sz="2400" b="0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𝐵𝑖𝑛𝑜𝑚𝑖𝑎𝑙</m:t>
                      </m:r>
                      <m:d>
                        <m:dPr>
                          <m:ctrlPr>
                            <a:rPr lang="es-ES" sz="2400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400" i="1" smtClean="0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0" i="1" smtClean="0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ES" sz="2400" b="0" i="1" smtClean="0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sz="2400" b="0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sz="2400" i="1" smtClean="0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0" i="1" smtClean="0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ES" sz="2400" b="0" i="1" smtClean="0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i="1" dirty="0" smtClean="0">
                  <a:solidFill>
                    <a:srgbClr val="63638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fontAlgn="auto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1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1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</a:rPr>
                        <m:t>𝒍𝒐𝒈𝒊𝒕</m:t>
                      </m:r>
                      <m:d>
                        <m:dPr>
                          <m:ctrlPr>
                            <a:rPr lang="es-ES" sz="2400" b="1" i="1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400" b="1" i="1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1" i="1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s-ES" sz="2400" b="1" i="1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sz="2400" b="1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2400" b="1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s-ES" sz="2400" b="1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ES" sz="2400" b="1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s-ES" sz="2400" b="1" i="1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ES" sz="2400" b="1" i="1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s-ES" sz="2400" b="1" dirty="0" smtClean="0">
                  <a:solidFill>
                    <a:srgbClr val="636382"/>
                  </a:solidFill>
                  <a:latin typeface="Gill Sans MT" panose="020B0502020104020203" pitchFamily="34" charset="0"/>
                  <a:ea typeface="Cambria Math" panose="02040503050406030204" pitchFamily="18" charset="0"/>
                </a:endParaRPr>
              </a:p>
              <a:p>
                <a:pPr algn="ctr" fontAlgn="auto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1" i="1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0" i="1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</a:rPr>
                        <m:t>𝑙𝑜𝑔𝑖𝑡</m:t>
                      </m:r>
                      <m:d>
                        <m:dPr>
                          <m:ctrlPr>
                            <a:rPr lang="es-ES" sz="2400" i="1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400" i="1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0" i="1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ES" sz="2400" b="0" i="1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sz="2400" b="0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s-ES" sz="2400" b="0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sz="2400" i="1" smtClean="0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ES" sz="2400" i="1" smtClean="0">
                                      <a:solidFill>
                                        <a:srgbClr val="63638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b="0" i="1" smtClean="0">
                                      <a:solidFill>
                                        <a:srgbClr val="63638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ES" sz="2400" b="0" i="1" smtClean="0">
                                      <a:solidFill>
                                        <a:srgbClr val="63638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s-ES" sz="2400" i="1" smtClean="0">
                                      <a:solidFill>
                                        <a:srgbClr val="63638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b="0" i="1" smtClean="0">
                                      <a:solidFill>
                                        <a:srgbClr val="63638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s-ES" sz="2400" b="0" i="1" smtClean="0">
                                      <a:solidFill>
                                        <a:srgbClr val="63638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ES" sz="2400" b="0" i="1" smtClean="0">
                                      <a:solidFill>
                                        <a:srgbClr val="63638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s-ES" sz="2400" b="0" dirty="0" smtClean="0">
                  <a:solidFill>
                    <a:srgbClr val="636382"/>
                  </a:solidFill>
                  <a:latin typeface="Gill Sans MT" panose="020B0502020104020203" pitchFamily="34" charset="0"/>
                  <a:ea typeface="Cambria Math" panose="02040503050406030204" pitchFamily="18" charset="0"/>
                </a:endParaRPr>
              </a:p>
              <a:p>
                <a:pPr algn="ctr" fontAlgn="auto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endParaRPr lang="en-US" sz="2400" dirty="0" smtClean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</p:txBody>
          </p:sp>
        </mc:Choice>
        <mc:Fallback>
          <p:sp>
            <p:nvSpPr>
              <p:cNvPr id="14" name="Rectá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02" y="980728"/>
                <a:ext cx="8928992" cy="23379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uadroTexto 15"/>
          <p:cNvSpPr txBox="1"/>
          <p:nvPr/>
        </p:nvSpPr>
        <p:spPr>
          <a:xfrm>
            <a:off x="179512" y="1775944"/>
            <a:ext cx="1485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Función </a:t>
            </a:r>
            <a:r>
              <a:rPr lang="es-ES" b="1" i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logit</a:t>
            </a:r>
            <a:endParaRPr lang="es-ES" b="1" i="1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136402" y="1021311"/>
            <a:ext cx="285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Binomial (ej. detecciones)</a:t>
            </a:r>
            <a:endParaRPr lang="es-ES" b="1" i="1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ángulo 18"/>
              <p:cNvSpPr/>
              <p:nvPr/>
            </p:nvSpPr>
            <p:spPr>
              <a:xfrm>
                <a:off x="6321817" y="2672345"/>
                <a:ext cx="282218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mtClean="0">
                            <a:solidFill>
                              <a:srgbClr val="636382"/>
                            </a:solidFill>
                            <a:latin typeface="Gill Sans MT" panose="020B0502020104020203" pitchFamily="34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s-ES" b="0" i="0" smtClean="0">
                            <a:solidFill>
                              <a:srgbClr val="636382"/>
                            </a:solidFill>
                            <a:latin typeface="Gill Sans MT" panose="020B0502020104020203" pitchFamily="34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0">
                            <a:solidFill>
                              <a:srgbClr val="636382"/>
                            </a:solidFill>
                            <a:latin typeface="Gill Sans MT" panose="020B0502020104020203" pitchFamily="34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es el </a:t>
                </a:r>
                <a:r>
                  <a:rPr lang="es-ES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número de intentos</a:t>
                </a:r>
              </a:p>
              <a:p>
                <a:r>
                  <a:rPr lang="es-ES" i="1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pi</a:t>
                </a:r>
                <a:r>
                  <a:rPr lang="es-ES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 </a:t>
                </a:r>
                <a:r>
                  <a:rPr lang="es-ES" dirty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probabilidad de éxito</a:t>
                </a:r>
                <a:endParaRPr lang="es-ES" dirty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</p:txBody>
          </p:sp>
        </mc:Choice>
        <mc:Fallback>
          <p:sp>
            <p:nvSpPr>
              <p:cNvPr id="19" name="Rectángulo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817" y="2672345"/>
                <a:ext cx="2822183" cy="646331"/>
              </a:xfrm>
              <a:prstGeom prst="rect">
                <a:avLst/>
              </a:prstGeom>
              <a:blipFill>
                <a:blip r:embed="rId3"/>
                <a:stretch>
                  <a:fillRect l="-1728" t="-4717" r="-1512" b="-1415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911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971600" y="107921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MODELOS JERÁRQUICOS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57" name="Content Placeholder 4"/>
          <p:cNvSpPr txBox="1">
            <a:spLocks/>
          </p:cNvSpPr>
          <p:nvPr/>
        </p:nvSpPr>
        <p:spPr>
          <a:xfrm>
            <a:off x="1187624" y="980728"/>
            <a:ext cx="7864887" cy="537432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Secuencia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dependiente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variables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aleatorias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(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observadas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y no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observadas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) –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Ej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 ANOVA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en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bloques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aleatorios</a:t>
            </a:r>
            <a:endParaRPr lang="en-US" sz="2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6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6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8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lvl="1" fontAlgn="auto"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Otros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nombres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: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estado-espacio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,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aleatorios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,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modelos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mixtos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, variables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latentes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,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etc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…</a:t>
            </a:r>
            <a:endParaRPr lang="en-US" sz="2400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2" t="25977" r="8577" b="24597"/>
          <a:stretch/>
        </p:blipFill>
        <p:spPr bwMode="auto">
          <a:xfrm>
            <a:off x="1187624" y="2204864"/>
            <a:ext cx="7598683" cy="2750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709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1600" y="107921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REFERENCIAS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1600" y="1033717"/>
            <a:ext cx="7866218" cy="4483515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eaLnBrk="1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400" dirty="0" err="1">
              <a:solidFill>
                <a:srgbClr val="636382"/>
              </a:solidFill>
              <a:latin typeface="Gill Sans MT" panose="020B0502020104020203" pitchFamily="34" charset="0"/>
              <a:cs typeface="+mn-cs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323528" y="998566"/>
            <a:ext cx="8712968" cy="531075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Marc </a:t>
            </a:r>
            <a:r>
              <a:rPr lang="en-US" sz="20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Kery</a:t>
            </a:r>
            <a:r>
              <a:rPr lang="en-US" sz="20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and Michael Schaub. 2012. Bayesian population analysis using </a:t>
            </a:r>
            <a:r>
              <a:rPr lang="en-US" sz="20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WinBUGS</a:t>
            </a:r>
            <a:r>
              <a:rPr lang="en-US" sz="20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 A hierarchical perspective. Academic Press.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</a:pPr>
            <a:endParaRPr lang="en-US" sz="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23528" y="116632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INTRODUCCIÓN A GLM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57" name="Content Placeholder 4"/>
          <p:cNvSpPr txBox="1">
            <a:spLocks/>
          </p:cNvSpPr>
          <p:nvPr/>
        </p:nvSpPr>
        <p:spPr>
          <a:xfrm>
            <a:off x="321163" y="1052736"/>
            <a:ext cx="8283285" cy="537432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Modelo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lineal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generalizado</a:t>
            </a:r>
            <a:endParaRPr lang="en-US" sz="2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Extiende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el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concepto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modelo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lineal con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respuesta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normal,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como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el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análisis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varianza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(ANOVA) y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una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regresión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, a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otras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distribuciones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respuesta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(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ej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 Poisson y Binomial)</a:t>
            </a: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La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comprensión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sólida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los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GLM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base crucial para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cualquier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ecólogo</a:t>
            </a:r>
            <a:endParaRPr lang="en-US" sz="2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6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6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01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23528" y="116632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INTRODUCCIÓN A GLM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57" name="Content Placeholder 4"/>
          <p:cNvSpPr txBox="1">
            <a:spLocks/>
          </p:cNvSpPr>
          <p:nvPr/>
        </p:nvSpPr>
        <p:spPr>
          <a:xfrm>
            <a:off x="179512" y="908720"/>
            <a:ext cx="8758429" cy="537432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La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respuesta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un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modelo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con dos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componentes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: </a:t>
            </a:r>
            <a:r>
              <a:rPr lang="en-US" sz="2400" b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SE</a:t>
            </a:r>
            <a:r>
              <a:rPr lang="es-ES" sz="2400" b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ÑAL + RUIDO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endParaRPr lang="en-US" sz="24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“RUIDO”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la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variabilidad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aleatoria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en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una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respuesta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observada</a:t>
            </a:r>
            <a:endParaRPr lang="en-US" sz="24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Se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podría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entender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como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: la parte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fija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y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aleatoria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un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modelo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, la media y la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varianza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, la dispersion, etc.</a:t>
            </a: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Un GLM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estrictamente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tiene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 un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sólo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componente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400" b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ruido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,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pero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a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veces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necesitamos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varios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en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un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modelo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estadístico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 (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ej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.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Modelos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mixtos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 o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efectos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aleatorios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,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Jerárquicos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,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etc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)</a:t>
            </a: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Para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describir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el “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ruido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”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usamos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distribuciones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estadísticas</a:t>
            </a:r>
            <a:endParaRPr lang="en-US" sz="24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Los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descriptores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la parte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aleatoria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nuestro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modelo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son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sus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propios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parámetros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dichas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distribuciones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</a:t>
            </a: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M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ás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utilizados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: Poison, binomial, normal, multinomial,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exponencial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4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4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4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4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4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89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23528" y="116632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INTRODUCCIÓN A GLM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57" name="Content Placeholder 4"/>
          <p:cNvSpPr txBox="1">
            <a:spLocks/>
          </p:cNvSpPr>
          <p:nvPr/>
        </p:nvSpPr>
        <p:spPr>
          <a:xfrm>
            <a:off x="395536" y="908720"/>
            <a:ext cx="8564981" cy="537432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Hay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muchas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distribuciones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en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R, y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podemos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ver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sus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densidades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y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generar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números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aleatorios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bajo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una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distribución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</a:p>
          <a:p>
            <a:pPr marL="0" indent="0" fontAlgn="auto">
              <a:spcBef>
                <a:spcPts val="600"/>
              </a:spcBef>
              <a:spcAft>
                <a:spcPts val="600"/>
              </a:spcAft>
              <a:buNone/>
            </a:pPr>
            <a:endParaRPr lang="en-US" sz="5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marL="0" indent="0" fontAlgn="auto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rgbClr val="636382"/>
                </a:solidFill>
                <a:latin typeface="Source Code Pro Light" panose="020B0409030403020204" pitchFamily="49" charset="0"/>
              </a:rPr>
              <a:t>plot(density(</a:t>
            </a:r>
            <a:r>
              <a:rPr lang="en-US" sz="1800" dirty="0" err="1">
                <a:solidFill>
                  <a:srgbClr val="636382"/>
                </a:solidFill>
                <a:latin typeface="Source Code Pro Light" panose="020B0409030403020204" pitchFamily="49" charset="0"/>
              </a:rPr>
              <a:t>rbeta</a:t>
            </a:r>
            <a:r>
              <a:rPr lang="en-US" sz="1800" dirty="0">
                <a:solidFill>
                  <a:srgbClr val="636382"/>
                </a:solidFill>
                <a:latin typeface="Source Code Pro Light" panose="020B0409030403020204" pitchFamily="49" charset="0"/>
              </a:rPr>
              <a:t>(n=10^6, shape1=2, shape2 = 4</a:t>
            </a:r>
            <a:r>
              <a:rPr lang="en-US" sz="1800" dirty="0" smtClean="0">
                <a:solidFill>
                  <a:srgbClr val="636382"/>
                </a:solidFill>
                <a:latin typeface="Source Code Pro Light" panose="020B0409030403020204" pitchFamily="49" charset="0"/>
              </a:rPr>
              <a:t>)))</a:t>
            </a:r>
          </a:p>
          <a:p>
            <a:pPr marL="0" indent="0" fontAlgn="auto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 err="1" smtClean="0">
                <a:solidFill>
                  <a:srgbClr val="636382"/>
                </a:solidFill>
                <a:latin typeface="Source Code Pro Light" panose="020B0409030403020204" pitchFamily="49" charset="0"/>
              </a:rPr>
              <a:t>hist</a:t>
            </a:r>
            <a:r>
              <a:rPr lang="en-US" sz="1800" dirty="0" smtClean="0">
                <a:solidFill>
                  <a:srgbClr val="636382"/>
                </a:solidFill>
                <a:latin typeface="Source Code Pro Light" panose="020B0409030403020204" pitchFamily="49" charset="0"/>
              </a:rPr>
              <a:t>(</a:t>
            </a:r>
            <a:r>
              <a:rPr lang="en-US" sz="1800" dirty="0" err="1" smtClean="0">
                <a:solidFill>
                  <a:srgbClr val="636382"/>
                </a:solidFill>
                <a:latin typeface="Source Code Pro Light" panose="020B0409030403020204" pitchFamily="49" charset="0"/>
              </a:rPr>
              <a:t>rbeta</a:t>
            </a:r>
            <a:r>
              <a:rPr lang="en-US" sz="1800" dirty="0" smtClean="0">
                <a:solidFill>
                  <a:srgbClr val="636382"/>
                </a:solidFill>
                <a:latin typeface="Source Code Pro Light" panose="020B0409030403020204" pitchFamily="49" charset="0"/>
              </a:rPr>
              <a:t>(10^6</a:t>
            </a:r>
            <a:r>
              <a:rPr lang="en-US" sz="1800" dirty="0">
                <a:solidFill>
                  <a:srgbClr val="636382"/>
                </a:solidFill>
                <a:latin typeface="Source Code Pro Light" panose="020B0409030403020204" pitchFamily="49" charset="0"/>
              </a:rPr>
              <a:t>, 2, 4), </a:t>
            </a:r>
            <a:r>
              <a:rPr lang="en-US" sz="1800" dirty="0" err="1">
                <a:solidFill>
                  <a:srgbClr val="636382"/>
                </a:solidFill>
                <a:latin typeface="Source Code Pro Light" panose="020B0409030403020204" pitchFamily="49" charset="0"/>
              </a:rPr>
              <a:t>nclass</a:t>
            </a:r>
            <a:r>
              <a:rPr lang="en-US" sz="1800" dirty="0">
                <a:solidFill>
                  <a:srgbClr val="636382"/>
                </a:solidFill>
                <a:latin typeface="Source Code Pro Light" panose="020B0409030403020204" pitchFamily="49" charset="0"/>
              </a:rPr>
              <a:t>=100, col="gray")</a:t>
            </a: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6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43" y="2996952"/>
            <a:ext cx="4356603" cy="32876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3140968"/>
            <a:ext cx="4172494" cy="314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77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06" y="1052736"/>
            <a:ext cx="8857515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830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/>
          <p:cNvSpPr txBox="1"/>
          <p:nvPr/>
        </p:nvSpPr>
        <p:spPr>
          <a:xfrm>
            <a:off x="323528" y="116632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INTRODUCCIÓN A GLM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/>
              <p:cNvSpPr/>
              <p:nvPr/>
            </p:nvSpPr>
            <p:spPr>
              <a:xfrm>
                <a:off x="308536" y="1124744"/>
                <a:ext cx="8352928" cy="36625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fontAlgn="auto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El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componente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de la</a:t>
                </a:r>
                <a:r>
                  <a:rPr lang="en-US" sz="2400" b="1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“</a:t>
                </a:r>
                <a:r>
                  <a:rPr lang="en-US" sz="2400" b="1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señal</a:t>
                </a:r>
                <a:r>
                  <a:rPr lang="en-US" sz="2400" b="1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”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contiene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las parte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predecibles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de la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respuesta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, o la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estructura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de la media de un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modelo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(el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más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conocido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: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modelo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lineal)</a:t>
                </a:r>
              </a:p>
              <a:p>
                <a:pPr marL="342900" indent="-342900" fontAlgn="auto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Los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parámetros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afectan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a la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respuesta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media de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una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manera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aditiva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</a:p>
              <a:p>
                <a:pPr fontAlgn="auto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s-ES" sz="2400" b="0" dirty="0" smtClean="0">
                    <a:solidFill>
                      <a:srgbClr val="636382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s-E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s-E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s-E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s-E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s-E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s-E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s-E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s-E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s-ES" sz="2400" b="1" i="1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s-ES" sz="2400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s-E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400" b="1" dirty="0" smtClean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  <a:p>
                <a:pPr marL="342900" indent="-342900" fontAlgn="auto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Los </a:t>
                </a:r>
                <a:r>
                  <a:rPr lang="en-US" sz="2400" dirty="0" err="1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más</a:t>
                </a:r>
                <a:r>
                  <a:rPr lang="en-US" sz="2400" dirty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sz="2400" dirty="0" err="1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conocidos</a:t>
                </a:r>
                <a:r>
                  <a:rPr lang="en-US" sz="2400" dirty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test-t,  </a:t>
                </a:r>
                <a:endParaRPr lang="en-US" sz="2400" dirty="0" smtClean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  <a:p>
                <a:pPr fontAlgn="auto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   ANOVA</a:t>
                </a:r>
                <a:r>
                  <a:rPr lang="en-US" sz="2400" dirty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, ANCOVA</a:t>
                </a:r>
              </a:p>
            </p:txBody>
          </p:sp>
        </mc:Choice>
        <mc:Fallback xmlns=""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36" y="1124744"/>
                <a:ext cx="8352928" cy="3662541"/>
              </a:xfrm>
              <a:prstGeom prst="rect">
                <a:avLst/>
              </a:prstGeom>
              <a:blipFill>
                <a:blip r:embed="rId4"/>
                <a:stretch>
                  <a:fillRect l="-1022" t="-1333" r="-1752" b="-30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5"/>
          <a:srcRect t="7740"/>
          <a:stretch/>
        </p:blipFill>
        <p:spPr>
          <a:xfrm>
            <a:off x="4699095" y="3212976"/>
            <a:ext cx="4444905" cy="352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9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/>
          <p:cNvSpPr txBox="1"/>
          <p:nvPr/>
        </p:nvSpPr>
        <p:spPr>
          <a:xfrm>
            <a:off x="323528" y="116632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INTRODUCCIÓN A GLM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/>
              <p:cNvSpPr/>
              <p:nvPr/>
            </p:nvSpPr>
            <p:spPr>
              <a:xfrm>
                <a:off x="308536" y="1124744"/>
                <a:ext cx="8352928" cy="5135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s-ES" sz="2400" b="0" dirty="0" smtClean="0">
                    <a:solidFill>
                      <a:srgbClr val="636382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s-E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s-E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s-E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</m:t>
                    </m:r>
                    <m:r>
                      <a:rPr lang="es-E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s-ES" sz="2400" b="1" i="1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s-ES" sz="2400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r>
                      <a:rPr lang="en-U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𝑵𝒐𝒓𝒎𝒂𝒍</m:t>
                    </m:r>
                    <m:r>
                      <a:rPr lang="en-U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 smtClean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36" y="1124744"/>
                <a:ext cx="8352928" cy="5135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recto de flecha 7"/>
          <p:cNvCxnSpPr/>
          <p:nvPr/>
        </p:nvCxnSpPr>
        <p:spPr>
          <a:xfrm flipV="1">
            <a:off x="1465119" y="1638284"/>
            <a:ext cx="10537" cy="9986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 flipH="1" flipV="1">
            <a:off x="2209632" y="1628800"/>
            <a:ext cx="9245" cy="10958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V="1">
            <a:off x="3419872" y="1638286"/>
            <a:ext cx="0" cy="9986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n 21"/>
          <p:cNvPicPr>
            <a:picLocks noChangeAspect="1"/>
          </p:cNvPicPr>
          <p:nvPr/>
        </p:nvPicPr>
        <p:blipFill rotWithShape="1">
          <a:blip r:embed="rId3"/>
          <a:srcRect t="7740"/>
          <a:stretch/>
        </p:blipFill>
        <p:spPr>
          <a:xfrm>
            <a:off x="4183021" y="2852936"/>
            <a:ext cx="4876953" cy="3866999"/>
          </a:xfrm>
          <a:prstGeom prst="rect">
            <a:avLst/>
          </a:prstGeom>
        </p:spPr>
      </p:pic>
      <p:cxnSp>
        <p:nvCxnSpPr>
          <p:cNvPr id="24" name="Conector recto 23"/>
          <p:cNvCxnSpPr/>
          <p:nvPr/>
        </p:nvCxnSpPr>
        <p:spPr>
          <a:xfrm flipV="1">
            <a:off x="5364088" y="3068960"/>
            <a:ext cx="2664296" cy="144016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 flipV="1">
            <a:off x="5580112" y="3429000"/>
            <a:ext cx="2664296" cy="144016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 flipV="1">
            <a:off x="5580112" y="4077072"/>
            <a:ext cx="2664296" cy="14401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264124" y="2632224"/>
            <a:ext cx="1151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Unidad</a:t>
            </a:r>
            <a:r>
              <a:rPr lang="en-US" dirty="0" smtClean="0"/>
              <a:t> de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respuesta</a:t>
            </a:r>
            <a:endParaRPr lang="es-ES" dirty="0"/>
          </a:p>
        </p:txBody>
      </p:sp>
      <p:sp>
        <p:nvSpPr>
          <p:cNvPr id="28" name="CuadroTexto 27"/>
          <p:cNvSpPr txBox="1"/>
          <p:nvPr/>
        </p:nvSpPr>
        <p:spPr>
          <a:xfrm>
            <a:off x="1763688" y="2924944"/>
            <a:ext cx="1009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Factor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j</a:t>
            </a:r>
            <a:endParaRPr lang="es-ES" baseline="-25000" dirty="0"/>
          </a:p>
        </p:txBody>
      </p:sp>
      <p:sp>
        <p:nvSpPr>
          <p:cNvPr id="30" name="CuadroTexto 29"/>
          <p:cNvSpPr txBox="1"/>
          <p:nvPr/>
        </p:nvSpPr>
        <p:spPr>
          <a:xfrm>
            <a:off x="5176872" y="1916832"/>
            <a:ext cx="3715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Residuos</a:t>
            </a:r>
            <a:r>
              <a:rPr lang="en-US" dirty="0" smtClean="0"/>
              <a:t> (no </a:t>
            </a:r>
            <a:r>
              <a:rPr lang="en-US" dirty="0" err="1" smtClean="0"/>
              <a:t>explicado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la </a:t>
            </a:r>
            <a:r>
              <a:rPr lang="en-US" dirty="0" err="1" smtClean="0"/>
              <a:t>combinación</a:t>
            </a:r>
            <a:r>
              <a:rPr lang="en-US" dirty="0" smtClean="0"/>
              <a:t> lineal)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ángulo 31"/>
              <p:cNvSpPr/>
              <p:nvPr/>
            </p:nvSpPr>
            <p:spPr>
              <a:xfrm>
                <a:off x="-558531" y="4565216"/>
                <a:ext cx="4068374" cy="4966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s-ES" sz="2400" b="0" dirty="0" smtClean="0">
                    <a:solidFill>
                      <a:srgbClr val="636382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s-E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s-E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s-E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</m:t>
                    </m:r>
                    <m:r>
                      <a:rPr lang="es-E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s-ES" sz="2400" b="1" i="1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s-ES" sz="2400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sz="2400" b="1" dirty="0" smtClean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32" name="Rectángulo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58531" y="4565216"/>
                <a:ext cx="4068374" cy="496674"/>
              </a:xfrm>
              <a:prstGeom prst="rect">
                <a:avLst/>
              </a:prstGeom>
              <a:blipFill>
                <a:blip r:embed="rId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ángulo 32"/>
          <p:cNvSpPr/>
          <p:nvPr/>
        </p:nvSpPr>
        <p:spPr>
          <a:xfrm>
            <a:off x="308536" y="4365104"/>
            <a:ext cx="2464916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3002048" y="4390391"/>
            <a:ext cx="417824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CuadroTexto 34"/>
          <p:cNvSpPr txBox="1"/>
          <p:nvPr/>
        </p:nvSpPr>
        <p:spPr>
          <a:xfrm>
            <a:off x="1069793" y="5332566"/>
            <a:ext cx="825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Se</a:t>
            </a:r>
            <a:r>
              <a:rPr lang="es-E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ñal</a:t>
            </a:r>
            <a:endParaRPr lang="es-ES" sz="2400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2798026" y="5332565"/>
            <a:ext cx="1053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Ruido</a:t>
            </a:r>
            <a:endParaRPr lang="es-ES" sz="2400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37" name="Conector recto de flecha 36"/>
          <p:cNvCxnSpPr/>
          <p:nvPr/>
        </p:nvCxnSpPr>
        <p:spPr>
          <a:xfrm flipH="1" flipV="1">
            <a:off x="4183021" y="1638283"/>
            <a:ext cx="965043" cy="6385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/>
          <p:cNvSpPr txBox="1"/>
          <p:nvPr/>
        </p:nvSpPr>
        <p:spPr>
          <a:xfrm>
            <a:off x="3154448" y="2877086"/>
            <a:ext cx="13899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Valor de </a:t>
            </a:r>
          </a:p>
          <a:p>
            <a:r>
              <a:rPr lang="en-US" dirty="0" err="1" smtClean="0"/>
              <a:t>una</a:t>
            </a:r>
            <a:r>
              <a:rPr lang="en-US" dirty="0" smtClean="0"/>
              <a:t> variable </a:t>
            </a:r>
          </a:p>
          <a:p>
            <a:r>
              <a:rPr lang="en-US" dirty="0" smtClean="0"/>
              <a:t>continua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15169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/>
          <p:cNvSpPr txBox="1"/>
          <p:nvPr/>
        </p:nvSpPr>
        <p:spPr>
          <a:xfrm>
            <a:off x="323528" y="116632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FUNCIÓN “LINK” O ENLACE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251520" y="836712"/>
            <a:ext cx="8352928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Hasta ahora asumimos una distribución normal para la parte aleatoria de la respuesta  </a:t>
            </a:r>
            <a:endParaRPr lang="es-ES" sz="24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marL="342900" indent="-34290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Cuando las respuestas no siguen una distribución normal, ya no podemos usar directamente el modelo aditivo (ej. Agregar ruido a una </a:t>
            </a:r>
            <a:r>
              <a:rPr lang="es-E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poison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o binomial)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5412618" y="3429000"/>
            <a:ext cx="3911910" cy="3290935"/>
            <a:chOff x="5076056" y="3429000"/>
            <a:chExt cx="3911910" cy="3290935"/>
          </a:xfrm>
        </p:grpSpPr>
        <p:grpSp>
          <p:nvGrpSpPr>
            <p:cNvPr id="4" name="Grupo 3"/>
            <p:cNvGrpSpPr/>
            <p:nvPr/>
          </p:nvGrpSpPr>
          <p:grpSpPr>
            <a:xfrm>
              <a:off x="5076056" y="3429000"/>
              <a:ext cx="3911910" cy="3290935"/>
              <a:chOff x="4183021" y="2852936"/>
              <a:chExt cx="4876953" cy="3866999"/>
            </a:xfrm>
          </p:grpSpPr>
          <p:pic>
            <p:nvPicPr>
              <p:cNvPr id="23" name="Imagen 22"/>
              <p:cNvPicPr>
                <a:picLocks noChangeAspect="1"/>
              </p:cNvPicPr>
              <p:nvPr/>
            </p:nvPicPr>
            <p:blipFill rotWithShape="1">
              <a:blip r:embed="rId2"/>
              <a:srcRect t="7740"/>
              <a:stretch/>
            </p:blipFill>
            <p:spPr>
              <a:xfrm>
                <a:off x="4183021" y="2852936"/>
                <a:ext cx="4876953" cy="3866999"/>
              </a:xfrm>
              <a:prstGeom prst="rect">
                <a:avLst/>
              </a:prstGeom>
            </p:spPr>
          </p:pic>
          <p:cxnSp>
            <p:nvCxnSpPr>
              <p:cNvPr id="29" name="Conector recto 28"/>
              <p:cNvCxnSpPr/>
              <p:nvPr/>
            </p:nvCxnSpPr>
            <p:spPr>
              <a:xfrm flipV="1">
                <a:off x="5364088" y="3068960"/>
                <a:ext cx="2664296" cy="144016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30"/>
              <p:cNvCxnSpPr/>
              <p:nvPr/>
            </p:nvCxnSpPr>
            <p:spPr>
              <a:xfrm flipV="1">
                <a:off x="5580112" y="3429000"/>
                <a:ext cx="2664296" cy="1440160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cto 37"/>
              <p:cNvCxnSpPr/>
              <p:nvPr/>
            </p:nvCxnSpPr>
            <p:spPr>
              <a:xfrm flipV="1">
                <a:off x="5580112" y="4077072"/>
                <a:ext cx="2664296" cy="144016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Forma libre 13"/>
            <p:cNvSpPr/>
            <p:nvPr/>
          </p:nvSpPr>
          <p:spPr>
            <a:xfrm rot="3031033">
              <a:off x="6857175" y="4097570"/>
              <a:ext cx="493687" cy="301840"/>
            </a:xfrm>
            <a:custGeom>
              <a:avLst/>
              <a:gdLst>
                <a:gd name="connsiteX0" fmla="*/ 0 w 1375981"/>
                <a:gd name="connsiteY0" fmla="*/ 1402080 h 1417033"/>
                <a:gd name="connsiteX1" fmla="*/ 355600 w 1375981"/>
                <a:gd name="connsiteY1" fmla="*/ 1168400 h 1417033"/>
                <a:gd name="connsiteX2" fmla="*/ 619760 w 1375981"/>
                <a:gd name="connsiteY2" fmla="*/ 0 h 1417033"/>
                <a:gd name="connsiteX3" fmla="*/ 985520 w 1375981"/>
                <a:gd name="connsiteY3" fmla="*/ 1168400 h 1417033"/>
                <a:gd name="connsiteX4" fmla="*/ 1330960 w 1375981"/>
                <a:gd name="connsiteY4" fmla="*/ 1391920 h 1417033"/>
                <a:gd name="connsiteX5" fmla="*/ 1361440 w 1375981"/>
                <a:gd name="connsiteY5" fmla="*/ 1402080 h 1417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5981" h="1417033">
                  <a:moveTo>
                    <a:pt x="0" y="1402080"/>
                  </a:moveTo>
                  <a:cubicBezTo>
                    <a:pt x="126153" y="1402080"/>
                    <a:pt x="252307" y="1402080"/>
                    <a:pt x="355600" y="1168400"/>
                  </a:cubicBezTo>
                  <a:cubicBezTo>
                    <a:pt x="458893" y="934720"/>
                    <a:pt x="514773" y="0"/>
                    <a:pt x="619760" y="0"/>
                  </a:cubicBezTo>
                  <a:cubicBezTo>
                    <a:pt x="724747" y="0"/>
                    <a:pt x="866987" y="936413"/>
                    <a:pt x="985520" y="1168400"/>
                  </a:cubicBezTo>
                  <a:cubicBezTo>
                    <a:pt x="1104053" y="1400387"/>
                    <a:pt x="1268307" y="1352973"/>
                    <a:pt x="1330960" y="1391920"/>
                  </a:cubicBezTo>
                  <a:cubicBezTo>
                    <a:pt x="1393613" y="1430867"/>
                    <a:pt x="1377526" y="1416473"/>
                    <a:pt x="1361440" y="140208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Forma libre 39"/>
            <p:cNvSpPr/>
            <p:nvPr/>
          </p:nvSpPr>
          <p:spPr>
            <a:xfrm rot="3031033">
              <a:off x="7510157" y="4173606"/>
              <a:ext cx="493687" cy="301840"/>
            </a:xfrm>
            <a:custGeom>
              <a:avLst/>
              <a:gdLst>
                <a:gd name="connsiteX0" fmla="*/ 0 w 1375981"/>
                <a:gd name="connsiteY0" fmla="*/ 1402080 h 1417033"/>
                <a:gd name="connsiteX1" fmla="*/ 355600 w 1375981"/>
                <a:gd name="connsiteY1" fmla="*/ 1168400 h 1417033"/>
                <a:gd name="connsiteX2" fmla="*/ 619760 w 1375981"/>
                <a:gd name="connsiteY2" fmla="*/ 0 h 1417033"/>
                <a:gd name="connsiteX3" fmla="*/ 985520 w 1375981"/>
                <a:gd name="connsiteY3" fmla="*/ 1168400 h 1417033"/>
                <a:gd name="connsiteX4" fmla="*/ 1330960 w 1375981"/>
                <a:gd name="connsiteY4" fmla="*/ 1391920 h 1417033"/>
                <a:gd name="connsiteX5" fmla="*/ 1361440 w 1375981"/>
                <a:gd name="connsiteY5" fmla="*/ 1402080 h 1417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5981" h="1417033">
                  <a:moveTo>
                    <a:pt x="0" y="1402080"/>
                  </a:moveTo>
                  <a:cubicBezTo>
                    <a:pt x="126153" y="1402080"/>
                    <a:pt x="252307" y="1402080"/>
                    <a:pt x="355600" y="1168400"/>
                  </a:cubicBezTo>
                  <a:cubicBezTo>
                    <a:pt x="458893" y="934720"/>
                    <a:pt x="514773" y="0"/>
                    <a:pt x="619760" y="0"/>
                  </a:cubicBezTo>
                  <a:cubicBezTo>
                    <a:pt x="724747" y="0"/>
                    <a:pt x="866987" y="936413"/>
                    <a:pt x="985520" y="1168400"/>
                  </a:cubicBezTo>
                  <a:cubicBezTo>
                    <a:pt x="1104053" y="1400387"/>
                    <a:pt x="1268307" y="1352973"/>
                    <a:pt x="1330960" y="1391920"/>
                  </a:cubicBezTo>
                  <a:cubicBezTo>
                    <a:pt x="1393613" y="1430867"/>
                    <a:pt x="1377526" y="1416473"/>
                    <a:pt x="1361440" y="140208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" name="Forma libre 40"/>
            <p:cNvSpPr/>
            <p:nvPr/>
          </p:nvSpPr>
          <p:spPr>
            <a:xfrm rot="3031033">
              <a:off x="7292440" y="4859216"/>
              <a:ext cx="493687" cy="301840"/>
            </a:xfrm>
            <a:custGeom>
              <a:avLst/>
              <a:gdLst>
                <a:gd name="connsiteX0" fmla="*/ 0 w 1375981"/>
                <a:gd name="connsiteY0" fmla="*/ 1402080 h 1417033"/>
                <a:gd name="connsiteX1" fmla="*/ 355600 w 1375981"/>
                <a:gd name="connsiteY1" fmla="*/ 1168400 h 1417033"/>
                <a:gd name="connsiteX2" fmla="*/ 619760 w 1375981"/>
                <a:gd name="connsiteY2" fmla="*/ 0 h 1417033"/>
                <a:gd name="connsiteX3" fmla="*/ 985520 w 1375981"/>
                <a:gd name="connsiteY3" fmla="*/ 1168400 h 1417033"/>
                <a:gd name="connsiteX4" fmla="*/ 1330960 w 1375981"/>
                <a:gd name="connsiteY4" fmla="*/ 1391920 h 1417033"/>
                <a:gd name="connsiteX5" fmla="*/ 1361440 w 1375981"/>
                <a:gd name="connsiteY5" fmla="*/ 1402080 h 1417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5981" h="1417033">
                  <a:moveTo>
                    <a:pt x="0" y="1402080"/>
                  </a:moveTo>
                  <a:cubicBezTo>
                    <a:pt x="126153" y="1402080"/>
                    <a:pt x="252307" y="1402080"/>
                    <a:pt x="355600" y="1168400"/>
                  </a:cubicBezTo>
                  <a:cubicBezTo>
                    <a:pt x="458893" y="934720"/>
                    <a:pt x="514773" y="0"/>
                    <a:pt x="619760" y="0"/>
                  </a:cubicBezTo>
                  <a:cubicBezTo>
                    <a:pt x="724747" y="0"/>
                    <a:pt x="866987" y="936413"/>
                    <a:pt x="985520" y="1168400"/>
                  </a:cubicBezTo>
                  <a:cubicBezTo>
                    <a:pt x="1104053" y="1400387"/>
                    <a:pt x="1268307" y="1352973"/>
                    <a:pt x="1330960" y="1391920"/>
                  </a:cubicBezTo>
                  <a:cubicBezTo>
                    <a:pt x="1393613" y="1430867"/>
                    <a:pt x="1377526" y="1416473"/>
                    <a:pt x="1361440" y="140208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" name="Rectángulo 4"/>
          <p:cNvSpPr/>
          <p:nvPr/>
        </p:nvSpPr>
        <p:spPr>
          <a:xfrm>
            <a:off x="223902" y="3117736"/>
            <a:ext cx="5058647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Podemos aplicar indirectamente 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un </a:t>
            </a: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modelo lineal, a través de una 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función de </a:t>
            </a: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enlace que transforma el 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valor esperado</a:t>
            </a:r>
            <a:endParaRPr lang="es-ES" sz="24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marL="342900" indent="-34290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La función de enlace, nos 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permite “enlazar</a:t>
            </a: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” los componentes de señal y 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de </a:t>
            </a: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ruido en un modelo </a:t>
            </a:r>
            <a:endParaRPr lang="en-US" sz="2400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30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/>
          <p:cNvSpPr txBox="1"/>
          <p:nvPr/>
        </p:nvSpPr>
        <p:spPr>
          <a:xfrm>
            <a:off x="230508" y="188640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FUNCIÓN “LINK” O ENLACE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ángulo 14"/>
              <p:cNvSpPr/>
              <p:nvPr/>
            </p:nvSpPr>
            <p:spPr>
              <a:xfrm>
                <a:off x="323528" y="1484784"/>
                <a:ext cx="8424936" cy="15081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auto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s-ES" sz="2400" b="1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s-ES" sz="2400" b="1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s-ES" sz="24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400" b="1" i="1" smtClean="0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1" i="1" smtClean="0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s-ES" sz="2400" b="1" i="1" smtClean="0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1" i="1" dirty="0" smtClean="0">
                  <a:solidFill>
                    <a:srgbClr val="63638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 fontAlgn="auto">
                  <a:spcBef>
                    <a:spcPts val="600"/>
                  </a:spcBef>
                  <a:spcAft>
                    <a:spcPts val="600"/>
                  </a:spcAft>
                </a:pPr>
                <a:endParaRPr lang="en-US" sz="2400" b="1" i="1" dirty="0" smtClean="0">
                  <a:solidFill>
                    <a:srgbClr val="63638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 fontAlgn="auto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1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1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s-ES" sz="2400" b="1" i="1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400" b="1" i="1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1" i="1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s-ES" sz="2400" b="1" i="1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sz="2400" b="1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2400" b="1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s-ES" sz="2400" b="1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ES" sz="2400" b="1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s-ES" sz="2400" b="1" i="1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ES" sz="2400" b="1" i="1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2400" b="1" dirty="0" smtClean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</p:txBody>
          </p:sp>
        </mc:Choice>
        <mc:Fallback>
          <p:sp>
            <p:nvSpPr>
              <p:cNvPr id="15" name="Rectá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484784"/>
                <a:ext cx="8424936" cy="15081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uadroTexto 9"/>
          <p:cNvSpPr txBox="1"/>
          <p:nvPr/>
        </p:nvSpPr>
        <p:spPr>
          <a:xfrm>
            <a:off x="5652120" y="1488162"/>
            <a:ext cx="2180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Alguna</a:t>
            </a:r>
            <a:r>
              <a:rPr lang="en-US" sz="2000" dirty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0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distribución</a:t>
            </a:r>
            <a:endParaRPr lang="en-US" sz="2000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55576" y="2492896"/>
            <a:ext cx="1725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</a:rPr>
              <a:t>Alguna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</a:rPr>
              <a:t>función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</a:rPr>
              <a:t> g</a:t>
            </a:r>
            <a:endParaRPr lang="es-ES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13" name="Conector recto de flecha 12"/>
          <p:cNvCxnSpPr>
            <a:stCxn id="10" idx="1"/>
          </p:cNvCxnSpPr>
          <p:nvPr/>
        </p:nvCxnSpPr>
        <p:spPr>
          <a:xfrm flipH="1">
            <a:off x="5220072" y="1688217"/>
            <a:ext cx="43204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>
            <a:off x="2627784" y="2720534"/>
            <a:ext cx="3944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errar llave 16"/>
          <p:cNvSpPr/>
          <p:nvPr/>
        </p:nvSpPr>
        <p:spPr>
          <a:xfrm rot="5400000">
            <a:off x="4945607" y="2234996"/>
            <a:ext cx="388349" cy="14235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/>
          <p:cNvSpPr txBox="1"/>
          <p:nvPr/>
        </p:nvSpPr>
        <p:spPr>
          <a:xfrm>
            <a:off x="4355976" y="3244914"/>
            <a:ext cx="15776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Modelo</a:t>
            </a:r>
            <a:r>
              <a:rPr lang="en-US" sz="20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lineal</a:t>
            </a:r>
            <a:endParaRPr lang="en-US" sz="2000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22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18038</TotalTime>
  <Words>515</Words>
  <Application>Microsoft Office PowerPoint</Application>
  <PresentationFormat>Presentación en pantalla (4:3)</PresentationFormat>
  <Paragraphs>93</Paragraphs>
  <Slides>13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Gill Sans MT</vt:lpstr>
      <vt:lpstr>Source Code Pro Light</vt:lpstr>
      <vt:lpstr>Verdana</vt:lpstr>
      <vt:lpstr>Theme3</vt:lpstr>
      <vt:lpstr>2_Office Theme</vt:lpstr>
      <vt:lpstr>Retrospect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Matias Ottaviani</dc:creator>
  <cp:lastModifiedBy>usuario</cp:lastModifiedBy>
  <cp:revision>555</cp:revision>
  <cp:lastPrinted>2023-03-20T18:46:36Z</cp:lastPrinted>
  <dcterms:created xsi:type="dcterms:W3CDTF">2014-07-21T14:52:50Z</dcterms:created>
  <dcterms:modified xsi:type="dcterms:W3CDTF">2023-03-26T22:52:01Z</dcterms:modified>
</cp:coreProperties>
</file>