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8" r:id="rId1"/>
    <p:sldMasterId id="2147484440" r:id="rId2"/>
    <p:sldMasterId id="2147484452" r:id="rId3"/>
  </p:sldMasterIdLst>
  <p:notesMasterIdLst>
    <p:notesMasterId r:id="rId33"/>
  </p:notesMasterIdLst>
  <p:sldIdLst>
    <p:sldId id="281" r:id="rId4"/>
    <p:sldId id="283" r:id="rId5"/>
    <p:sldId id="284" r:id="rId6"/>
    <p:sldId id="285" r:id="rId7"/>
    <p:sldId id="289" r:id="rId8"/>
    <p:sldId id="290" r:id="rId9"/>
    <p:sldId id="286" r:id="rId10"/>
    <p:sldId id="287" r:id="rId11"/>
    <p:sldId id="291" r:id="rId12"/>
    <p:sldId id="292" r:id="rId13"/>
    <p:sldId id="293" r:id="rId14"/>
    <p:sldId id="294" r:id="rId15"/>
    <p:sldId id="295" r:id="rId16"/>
    <p:sldId id="297" r:id="rId17"/>
    <p:sldId id="299" r:id="rId18"/>
    <p:sldId id="300" r:id="rId19"/>
    <p:sldId id="301" r:id="rId20"/>
    <p:sldId id="298" r:id="rId21"/>
    <p:sldId id="302" r:id="rId22"/>
    <p:sldId id="303" r:id="rId23"/>
    <p:sldId id="304" r:id="rId24"/>
    <p:sldId id="311" r:id="rId25"/>
    <p:sldId id="305" r:id="rId26"/>
    <p:sldId id="306" r:id="rId27"/>
    <p:sldId id="307" r:id="rId28"/>
    <p:sldId id="312" r:id="rId29"/>
    <p:sldId id="313" r:id="rId30"/>
    <p:sldId id="308" r:id="rId31"/>
    <p:sldId id="309" r:id="rId32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36382"/>
    <a:srgbClr val="484860"/>
    <a:srgbClr val="565672"/>
    <a:srgbClr val="4F4F65"/>
    <a:srgbClr val="3D3D49"/>
    <a:srgbClr val="333333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1" autoAdjust="0"/>
    <p:restoredTop sz="89861" autoAdjust="0"/>
  </p:normalViewPr>
  <p:slideViewPr>
    <p:cSldViewPr>
      <p:cViewPr>
        <p:scale>
          <a:sx n="60" d="100"/>
          <a:sy n="60" d="100"/>
        </p:scale>
        <p:origin x="-750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0506" y="0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27/06/2016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599" y="4862015"/>
            <a:ext cx="5680103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755"/>
            <a:ext cx="3077137" cy="51222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modelos son parte de la vida diaria, y son usados por todos para tomar decisiones día a día.</a:t>
            </a:r>
          </a:p>
          <a:p>
            <a:r>
              <a:rPr lang="es-ES" dirty="0"/>
              <a:t>Son simplemente una abstracción de la realidad. </a:t>
            </a:r>
          </a:p>
          <a:p>
            <a:pPr lvl="1"/>
            <a:r>
              <a:rPr lang="es-ES" dirty="0"/>
              <a:t>Modelos conceptuales – ideas, puede estar en la mente de una persona</a:t>
            </a:r>
          </a:p>
          <a:p>
            <a:pPr lvl="1"/>
            <a:r>
              <a:rPr lang="es-ES" dirty="0"/>
              <a:t>Modelos físicos – esqueleto de plástico</a:t>
            </a:r>
          </a:p>
          <a:p>
            <a:pPr lvl="1"/>
            <a:r>
              <a:rPr lang="es-ES" dirty="0"/>
              <a:t>Modelos gráficos </a:t>
            </a:r>
          </a:p>
          <a:p>
            <a:pPr lvl="1"/>
            <a:r>
              <a:rPr lang="es-ES" dirty="0"/>
              <a:t>Modelos analíticos – ecuaciones matemáticas</a:t>
            </a:r>
          </a:p>
          <a:p>
            <a:pPr lvl="1"/>
            <a:r>
              <a:rPr lang="es-ES" b="1" dirty="0"/>
              <a:t>Modelos numéricos – reporte de resultados, predicciones numéricas </a:t>
            </a:r>
            <a:endParaRPr lang="es-ES" dirty="0"/>
          </a:p>
          <a:p>
            <a:pPr lvl="1"/>
            <a:r>
              <a:rPr lang="es-ES" b="1" dirty="0"/>
              <a:t>Modelos empíricos o estadísticos – usar datos para </a:t>
            </a:r>
            <a:r>
              <a:rPr lang="es-ES" b="1" u="sng" dirty="0"/>
              <a:t>estimar</a:t>
            </a:r>
            <a:r>
              <a:rPr lang="es-ES" b="1" dirty="0"/>
              <a:t> parámetros y testear </a:t>
            </a:r>
            <a:r>
              <a:rPr lang="es-ES" b="1" u="sng" dirty="0"/>
              <a:t>predicciones e hipótesis</a:t>
            </a:r>
            <a:r>
              <a:rPr lang="es-ES" b="1" dirty="0"/>
              <a:t>. </a:t>
            </a:r>
            <a:endParaRPr lang="es-ES" dirty="0"/>
          </a:p>
          <a:p>
            <a:r>
              <a:rPr lang="es-ES" dirty="0"/>
              <a:t>En este curso, vamos a estar concentrándonos en los últimos tres. Por lo general están relacionados entre sí.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12724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DISTRIBUCION DE FRECUENCIAS – FRECUENCIA RELATIVA DE LOS VALORES QUE OCURREN EN UNA MUESTR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ES UNA</a:t>
            </a:r>
            <a:r>
              <a:rPr lang="es-ES" baseline="0" dirty="0" smtClean="0"/>
              <a:t> PROBABILIDAD EN SI PORQUE EN VALORES CONTINUOS NO EXISTE UN VALOR EXACTO… MAS BIEN ES UNA DENSIDAD… DONDE LA INTEGRAL DE TODOS LOS VALORES SUMA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1620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general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Identificar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area de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donde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espera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2" defTabSz="947593"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CuantitativoÑ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Resuñtado</a:t>
            </a:r>
            <a:r>
              <a:rPr lang="en-US" baseline="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aseline="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preciso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 dirty="0"/>
              <a:t>Estocástico</a:t>
            </a:r>
            <a:r>
              <a:rPr lang="es-ES" dirty="0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b="1" dirty="0"/>
              <a:t>Definir el objetivo primero</a:t>
            </a:r>
            <a:r>
              <a:rPr lang="es-ES" dirty="0"/>
              <a:t> (no incluir más de lo necesario)</a:t>
            </a:r>
          </a:p>
          <a:p>
            <a:r>
              <a:rPr lang="es-ES" dirty="0"/>
              <a:t>Siempre hay que tener esto en cuenta, lo que nos ayudará a decidir que </a:t>
            </a:r>
            <a:r>
              <a:rPr lang="es-ES" b="1" dirty="0"/>
              <a:t>parámetros </a:t>
            </a:r>
            <a:r>
              <a:rPr lang="es-ES" dirty="0"/>
              <a:t>vamos a estimar (no es lo mismo modelar la riqueza de una comunidad, que la ocupación de una especie, o la distribución). Generalmente no podemos estimar todo lo que deseamos y lo que no deseamos también, asique debemos tener el objetivo en claro. </a:t>
            </a:r>
          </a:p>
          <a:p>
            <a:r>
              <a:rPr lang="es-ES" dirty="0"/>
              <a:t>Además hay muchos modelos disponibles, con el mismo set de datos – tener el objetivo claro nos ayudará a elegir los </a:t>
            </a:r>
            <a:r>
              <a:rPr lang="es-ES" b="1" dirty="0"/>
              <a:t>modelos más adecuados</a:t>
            </a:r>
            <a:r>
              <a:rPr lang="es-ES" dirty="0"/>
              <a:t>. También nos guiara a la hora de definirla escala.</a:t>
            </a:r>
          </a:p>
          <a:p>
            <a:pPr lvl="1"/>
            <a:r>
              <a:rPr lang="es-ES" dirty="0"/>
              <a:t>Definir componentes</a:t>
            </a:r>
          </a:p>
          <a:p>
            <a:pPr lvl="2"/>
            <a:r>
              <a:rPr lang="es-ES" dirty="0"/>
              <a:t>Parámetros: lo que tratamos de estimar</a:t>
            </a:r>
          </a:p>
          <a:p>
            <a:pPr lvl="3"/>
            <a:r>
              <a:rPr lang="es-ES" dirty="0"/>
              <a:t>Constante o variable</a:t>
            </a:r>
          </a:p>
          <a:p>
            <a:pPr lvl="3"/>
            <a:r>
              <a:rPr lang="es-ES" dirty="0"/>
              <a:t>Fijo o aleatorio</a:t>
            </a:r>
          </a:p>
          <a:p>
            <a:pPr lvl="2"/>
            <a:r>
              <a:rPr lang="es-ES" dirty="0"/>
              <a:t>Variables </a:t>
            </a:r>
          </a:p>
          <a:p>
            <a:pPr lvl="3"/>
            <a:r>
              <a:rPr lang="es-ES" dirty="0"/>
              <a:t>Respuesta o dependiente: lo que tratamos de modelar </a:t>
            </a:r>
          </a:p>
          <a:p>
            <a:pPr lvl="3"/>
            <a:r>
              <a:rPr lang="es-ES" dirty="0"/>
              <a:t>Predictiva o independiente: a la derecha de la ecuación. </a:t>
            </a:r>
            <a:r>
              <a:rPr lang="es-ES" dirty="0" err="1"/>
              <a:t>Explicatoria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Discreto o continuo</a:t>
            </a:r>
          </a:p>
          <a:p>
            <a:pPr lvl="1"/>
            <a:r>
              <a:rPr lang="es-ES" u="sng"/>
              <a:t>Estocástico</a:t>
            </a:r>
            <a:r>
              <a:rPr lang="es-ES"/>
              <a:t> (distribuciones de probabilidad) o determinístico (no hay incertidumbre)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intentamos describir la naturaleza estocástica del mundo natural necesitamos tener en cuenta ese efecto aleatorio que no podemos explicar, y lo hacemos por medio de </a:t>
            </a:r>
            <a:r>
              <a:rPr lang="es-ES" u="sng" dirty="0"/>
              <a:t>variables aleatorias</a:t>
            </a:r>
            <a:r>
              <a:rPr lang="es-ES" dirty="0"/>
              <a:t>. La combinación de todos los factores que no podemos medir puede ser representado con una abstracción matemática: DISTRIBUCION DE PROBABILIDAD</a:t>
            </a:r>
          </a:p>
          <a:p>
            <a:r>
              <a:rPr lang="es-ES" dirty="0"/>
              <a:t>La distribución de probabilidad le asigna a cada evento de una variable aleatoria, una probabilidad de ocurrir.</a:t>
            </a:r>
          </a:p>
          <a:p>
            <a:r>
              <a:rPr lang="es-ES" dirty="0"/>
              <a:t>Una distribución de probabilidad describe todas las posibles posibilidades de ocurrencia, para que la suma de todas las probabilidades sea 1. 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008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27/06/2016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0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.gi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8.wmf"/><Relationship Id="rId5" Type="http://schemas.openxmlformats.org/officeDocument/2006/relationships/image" Target="../media/image1.jpe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png"/><Relationship Id="rId9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 Imagen" descr="logo anclaje MIN agroind NUEV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6093296"/>
            <a:ext cx="4771790" cy="74699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9512" y="1193984"/>
            <a:ext cx="8784976" cy="173096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1</a:t>
            </a:r>
          </a:p>
          <a:p>
            <a:pPr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3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CONCEPTOS BÁSICOS DE ESTADÍSTICA</a:t>
            </a:r>
            <a:endParaRPr lang="en-U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3284984"/>
            <a:ext cx="8496944" cy="24482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Dra. </a:t>
            </a:r>
            <a:r>
              <a:rPr lang="es-ES" sz="24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Andrea P. </a:t>
            </a:r>
            <a:r>
              <a:rPr lang="es-ES" sz="24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Goijman</a:t>
            </a:r>
          </a:p>
          <a:p>
            <a:pPr marL="0" indent="0" algn="ctr">
              <a:buNone/>
              <a:defRPr/>
            </a:pPr>
            <a:r>
              <a:rPr lang="es-ES" sz="2400" b="1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s-ES" sz="2000" b="1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“Métodos cuantitativos de detección imperfecta para el análisis de poblaciones y comunidades de fauna silvestre”</a:t>
            </a:r>
            <a:endParaRPr lang="en-US" sz="2000" dirty="0" smtClean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Dpto. 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Ciencias Naturales, </a:t>
            </a: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UNRC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 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2000" dirty="0" err="1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Junio</a:t>
            </a:r>
            <a:r>
              <a:rPr lang="en-U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1 de Julio 2016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t="-327" r="12517" b="90096"/>
          <a:stretch/>
        </p:blipFill>
        <p:spPr bwMode="auto">
          <a:xfrm>
            <a:off x="323528" y="-27384"/>
            <a:ext cx="8831985" cy="7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ESTADÍSTICOS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 son construidos alrededor de valores aleatorios o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son observados como datos de una muestra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Estadísticos:  Cualquier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función de los datos </a:t>
            </a:r>
            <a:r>
              <a:rPr lang="es-E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muestreales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(ej. media, varianza, percentiles) 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Naturaleza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estocástica del mundo natural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explicada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medio de </a:t>
            </a:r>
            <a:r>
              <a:rPr lang="es-ES" b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aleatorias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combinación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factores que no podemos medir puede ser representado con una abstracción matemática: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distribución de probabilidad le asigna a cada evento de una variable aleatoria, una probabilidad de ocurrir.</a:t>
            </a:r>
          </a:p>
          <a:p>
            <a:pPr marL="0" lvl="1" indent="0">
              <a:spcAft>
                <a:spcPts val="600"/>
              </a:spcAft>
              <a:buNone/>
              <a:defRPr/>
            </a:pPr>
            <a:endParaRPr lang="es-ES" b="1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probabilidad puede pensarse como una medida de incertidumbre de un evento aleatorio</a:t>
            </a: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</a:t>
            </a:r>
            <a:r>
              <a:rPr lang="en-US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P=0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entonces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4675" lvl="2" indent="-4572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 P=0.5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estamos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seguros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ocurre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que no </a:t>
            </a:r>
            <a:endParaRPr lang="en-US" dirty="0"/>
          </a:p>
          <a:p>
            <a:pPr marL="0" lvl="1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valor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i="1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X” </a:t>
            </a:r>
            <a:r>
              <a:rPr lang="en-US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3606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24744"/>
            <a:ext cx="7992888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describe la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relación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la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asumir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Describe todas las posibles posibilidades de ocurrencia, para que la suma de todas las probabilidades sea 1. </a:t>
            </a:r>
          </a:p>
        </p:txBody>
      </p:sp>
    </p:spTree>
    <p:extLst>
      <p:ext uri="{BB962C8B-B14F-4D97-AF65-F5344CB8AC3E}">
        <p14:creationId xmlns:p14="http://schemas.microsoft.com/office/powerpoint/2010/main" val="15157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04048" y="2492896"/>
            <a:ext cx="43684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# </a:t>
            </a:r>
            <a:r>
              <a:rPr lang="es-ES" sz="2400" dirty="0"/>
              <a:t>numero de muestras</a:t>
            </a:r>
          </a:p>
          <a:p>
            <a:r>
              <a:rPr lang="es-ES" sz="2400" dirty="0"/>
              <a:t>n &lt;- </a:t>
            </a:r>
            <a:r>
              <a:rPr lang="es-ES" sz="2400" dirty="0" smtClean="0"/>
              <a:t>1000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media del peso de las ranas</a:t>
            </a:r>
          </a:p>
          <a:p>
            <a:r>
              <a:rPr lang="es-ES" sz="2400" dirty="0"/>
              <a:t>mean &lt;- </a:t>
            </a:r>
            <a:r>
              <a:rPr lang="es-ES" sz="2400" dirty="0" smtClean="0"/>
              <a:t>200</a:t>
            </a:r>
          </a:p>
          <a:p>
            <a:endParaRPr lang="es-ES" sz="2400" dirty="0" smtClean="0"/>
          </a:p>
          <a:p>
            <a:r>
              <a:rPr lang="es-ES" sz="2400" dirty="0" smtClean="0"/>
              <a:t># </a:t>
            </a:r>
            <a:r>
              <a:rPr lang="es-ES" sz="2400" dirty="0"/>
              <a:t>SD del peso de las </a:t>
            </a:r>
            <a:r>
              <a:rPr lang="es-ES" sz="2400" dirty="0" smtClean="0"/>
              <a:t>ranas</a:t>
            </a:r>
          </a:p>
          <a:p>
            <a:r>
              <a:rPr lang="es-ES" sz="2400" dirty="0" err="1" smtClean="0"/>
              <a:t>sd</a:t>
            </a:r>
            <a:r>
              <a:rPr lang="es-ES" sz="2400" dirty="0" smtClean="0"/>
              <a:t> </a:t>
            </a:r>
            <a:r>
              <a:rPr lang="es-ES" sz="2400" dirty="0"/>
              <a:t>&lt;- 30</a:t>
            </a:r>
          </a:p>
          <a:p>
            <a:endParaRPr lang="es-E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 DE FRECUENCIAS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23023"/>
            <a:ext cx="5256584" cy="52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83" y="1423023"/>
            <a:ext cx="5406621" cy="539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DE DENSIDAD DE PROBABILIDAD (PDF)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5373216"/>
            <a:ext cx="123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Integral = 1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hay valor exacto de </a:t>
            </a:r>
            <a:r>
              <a:rPr lang="es-ES" dirty="0" err="1" smtClean="0"/>
              <a:t>pb</a:t>
            </a:r>
            <a:r>
              <a:rPr lang="es-ES" dirty="0" smtClean="0"/>
              <a:t>. </a:t>
            </a:r>
            <a:r>
              <a:rPr lang="es-ES" dirty="0" err="1" smtClean="0"/>
              <a:t>pq</a:t>
            </a:r>
            <a:r>
              <a:rPr lang="es-ES" dirty="0" smtClean="0"/>
              <a:t> es continuo (densidad)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8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107921"/>
            <a:ext cx="81369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FUNCION PROBABILIDAD DE DISTRIBUCION (CDF)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" y="1484784"/>
            <a:ext cx="5222486" cy="52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8170" y="2852936"/>
            <a:ext cx="4032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i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sea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igual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un valor particular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DISTRIBUCIÓNES DE PROBABILIDAD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908720"/>
            <a:ext cx="7992888" cy="56938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Discretas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Bernoulli: 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1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Binomial: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Dos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Multinomial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&gt;1 valor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posibles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,&gt;1 </a:t>
            </a:r>
            <a:r>
              <a:rPr lang="en-US" sz="2400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evento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Poisson: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Valores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no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negativos</a:t>
            </a: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Continuas</a:t>
            </a:r>
            <a:endParaRPr lang="en-US" sz="2400" b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Probabilidad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uniforme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</a:t>
            </a:r>
            <a:r>
              <a:rPr lang="es-E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s-E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Normal: 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(-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∞, +</a:t>
            </a:r>
            <a:r>
              <a:rPr lang="en-US" sz="24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Beta:</a:t>
            </a:r>
            <a:r>
              <a:rPr lang="en-US" sz="2400" b="1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s-E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x &lt; </a:t>
            </a:r>
            <a:r>
              <a:rPr lang="es-E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i="1" dirty="0" smtClean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Gamma:  </a:t>
            </a:r>
            <a:r>
              <a:rPr lang="en-US" sz="2400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 </a:t>
            </a:r>
            <a:r>
              <a:rPr lang="en-US" sz="2400" i="1" u="sng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 &lt; </a:t>
            </a:r>
            <a:r>
              <a:rPr lang="en-US" sz="2400" i="1" dirty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r>
              <a:rPr lang="en-US" sz="2400" i="1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∞</a:t>
            </a:r>
            <a:endParaRPr lang="es-ES" sz="2400" b="1" i="1" dirty="0">
              <a:solidFill>
                <a:srgbClr val="6363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19450" y="1109363"/>
            <a:ext cx="1217046" cy="2670494"/>
            <a:chOff x="7469755" y="3154683"/>
            <a:chExt cx="1217046" cy="26704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59" b="6544"/>
            <a:stretch/>
          </p:blipFill>
          <p:spPr>
            <a:xfrm>
              <a:off x="7503995" y="3154683"/>
              <a:ext cx="1182806" cy="2670494"/>
            </a:xfrm>
            <a:prstGeom prst="rect">
              <a:avLst/>
            </a:prstGeom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7469755" y="5554988"/>
              <a:ext cx="1172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www.ratracetrap.com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018471"/>
            <a:ext cx="7992888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poblacional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basa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muestreo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variable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</a:t>
            </a: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353051">
            <a:off x="4308181" y="4089154"/>
            <a:ext cx="2437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 rot="20353051">
            <a:off x="2506914" y="5566136"/>
            <a:ext cx="4195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6605" y="3789040"/>
            <a:ext cx="2871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 rot="20353051">
            <a:off x="745905" y="5232272"/>
            <a:ext cx="2447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Captura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 rot="20353051">
            <a:off x="4843547" y="3013789"/>
            <a:ext cx="437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38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56166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ES UN MODELO?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Abstracción de la realidad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usamos todos los días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Conceptuales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Físicos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Gráficos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Analíticos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Numéricos</a:t>
            </a:r>
          </a:p>
          <a:p>
            <a:pPr lvl="1"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Empíricos o estadísticos</a:t>
            </a: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defRPr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es-ES" sz="11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1136352"/>
            <a:ext cx="7992888" cy="43088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AR"/>
            </a:defPPr>
            <a:lvl2pPr marL="0" lvl="1">
              <a:spcBef>
                <a:spcPct val="20000"/>
              </a:spcBef>
              <a:spcAft>
                <a:spcPts val="600"/>
              </a:spcAft>
              <a:defRPr sz="280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Medidas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comportamiento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estadistico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estimador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:  </a:t>
            </a:r>
            <a:r>
              <a:rPr lang="es-ES_tradnl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Es una medida del error del muestreo</a:t>
            </a:r>
            <a:endParaRPr lang="es-ES_tradnl" altLang="es-E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Sesgo: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  Diferencia entre el valor observado y la realidad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2800" b="1" dirty="0">
                <a:solidFill>
                  <a:srgbClr val="636382"/>
                </a:solidFill>
                <a:latin typeface="Gill Sans MT" panose="020B0502020104020203" pitchFamily="34" charset="0"/>
              </a:rPr>
              <a:t>Exactitud: </a:t>
            </a:r>
            <a:r>
              <a:rPr lang="es-ES" altLang="es-ES" sz="2800" dirty="0">
                <a:solidFill>
                  <a:srgbClr val="636382"/>
                </a:solidFill>
                <a:latin typeface="Gill Sans MT" panose="020B0502020104020203" pitchFamily="34" charset="0"/>
              </a:rPr>
              <a:t>Precisión + Sesgo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294844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ESTIMACION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763688" y="3853115"/>
            <a:ext cx="2268538" cy="2016125"/>
            <a:chOff x="1817" y="1449"/>
            <a:chExt cx="1587" cy="1587"/>
          </a:xfrm>
        </p:grpSpPr>
        <p:sp>
          <p:nvSpPr>
            <p:cNvPr id="7" name="Oval 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8" name="Oval 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9" name="Oval 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0" name="Oval 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860032" y="1363345"/>
            <a:ext cx="2268538" cy="2016125"/>
            <a:chOff x="1817" y="1449"/>
            <a:chExt cx="1587" cy="1587"/>
          </a:xfrm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3" name="Oval 1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4" name="Oval 1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5" name="Oval 1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4860032" y="3801745"/>
            <a:ext cx="2268538" cy="2016125"/>
            <a:chOff x="1817" y="1449"/>
            <a:chExt cx="1587" cy="1587"/>
          </a:xfrm>
        </p:grpSpPr>
        <p:sp>
          <p:nvSpPr>
            <p:cNvPr id="17" name="Oval 14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8" name="Oval 15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19" name="Oval 16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0" name="Oval 17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" name="Group 18"/>
          <p:cNvGrpSpPr>
            <a:grpSpLocks noChangeAspect="1"/>
          </p:cNvGrpSpPr>
          <p:nvPr/>
        </p:nvGrpSpPr>
        <p:grpSpPr bwMode="auto">
          <a:xfrm>
            <a:off x="1763688" y="1414715"/>
            <a:ext cx="2268538" cy="2016125"/>
            <a:chOff x="1817" y="1449"/>
            <a:chExt cx="1587" cy="1587"/>
          </a:xfrm>
        </p:grpSpPr>
        <p:sp>
          <p:nvSpPr>
            <p:cNvPr id="22" name="Oval 19"/>
            <p:cNvSpPr>
              <a:spLocks noChangeAspect="1" noChangeArrowheads="1"/>
            </p:cNvSpPr>
            <p:nvPr/>
          </p:nvSpPr>
          <p:spPr bwMode="auto">
            <a:xfrm>
              <a:off x="1817" y="1449"/>
              <a:ext cx="1587" cy="15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3" name="Oval 20"/>
            <p:cNvSpPr>
              <a:spLocks noChangeAspect="1" noChangeArrowheads="1"/>
            </p:cNvSpPr>
            <p:nvPr/>
          </p:nvSpPr>
          <p:spPr bwMode="auto">
            <a:xfrm>
              <a:off x="2412" y="2045"/>
              <a:ext cx="397" cy="3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4" name="Oval 21"/>
            <p:cNvSpPr>
              <a:spLocks noChangeAspect="1" noChangeArrowheads="1"/>
            </p:cNvSpPr>
            <p:nvPr/>
          </p:nvSpPr>
          <p:spPr bwMode="auto">
            <a:xfrm>
              <a:off x="2215" y="1847"/>
              <a:ext cx="793" cy="79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5" name="Oval 22"/>
            <p:cNvSpPr>
              <a:spLocks noChangeAspect="1" noChangeArrowheads="1"/>
            </p:cNvSpPr>
            <p:nvPr/>
          </p:nvSpPr>
          <p:spPr bwMode="auto">
            <a:xfrm>
              <a:off x="2016" y="1648"/>
              <a:ext cx="1190" cy="11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620938" y="2252915"/>
            <a:ext cx="482600" cy="338138"/>
            <a:chOff x="336" y="2331"/>
            <a:chExt cx="270" cy="213"/>
          </a:xfrm>
        </p:grpSpPr>
        <p:sp>
          <p:nvSpPr>
            <p:cNvPr id="27" name="Oval 24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8" name="Oval 25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0" name="Oval 27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1" name="Oval 28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6660257" y="1668145"/>
            <a:ext cx="482600" cy="338138"/>
            <a:chOff x="336" y="2331"/>
            <a:chExt cx="270" cy="213"/>
          </a:xfrm>
        </p:grpSpPr>
        <p:sp>
          <p:nvSpPr>
            <p:cNvPr id="33" name="Oval 30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4" name="Oval 31"/>
            <p:cNvSpPr>
              <a:spLocks noChangeAspect="1" noChangeArrowheads="1"/>
            </p:cNvSpPr>
            <p:nvPr/>
          </p:nvSpPr>
          <p:spPr bwMode="auto">
            <a:xfrm>
              <a:off x="48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5" name="Oval 32"/>
            <p:cNvSpPr>
              <a:spLocks noChangeAspect="1" noChangeArrowheads="1"/>
            </p:cNvSpPr>
            <p:nvPr/>
          </p:nvSpPr>
          <p:spPr bwMode="auto">
            <a:xfrm>
              <a:off x="336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6" name="Oval 33"/>
            <p:cNvSpPr>
              <a:spLocks noChangeAspect="1" noChangeArrowheads="1"/>
            </p:cNvSpPr>
            <p:nvPr/>
          </p:nvSpPr>
          <p:spPr bwMode="auto">
            <a:xfrm>
              <a:off x="384" y="235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37" name="Oval 34"/>
            <p:cNvSpPr>
              <a:spLocks noChangeAspect="1" noChangeArrowheads="1"/>
            </p:cNvSpPr>
            <p:nvPr/>
          </p:nvSpPr>
          <p:spPr bwMode="auto">
            <a:xfrm>
              <a:off x="510" y="2331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2373288" y="4302378"/>
            <a:ext cx="1114425" cy="1066800"/>
            <a:chOff x="192" y="2160"/>
            <a:chExt cx="624" cy="672"/>
          </a:xfrm>
        </p:grpSpPr>
        <p:sp>
          <p:nvSpPr>
            <p:cNvPr id="39" name="Oval 36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0" name="Oval 37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1" name="Oval 38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2" name="Oval 39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6660257" y="3725545"/>
            <a:ext cx="1114425" cy="1066800"/>
            <a:chOff x="192" y="2160"/>
            <a:chExt cx="624" cy="672"/>
          </a:xfrm>
        </p:grpSpPr>
        <p:sp>
          <p:nvSpPr>
            <p:cNvPr id="44" name="Oval 41"/>
            <p:cNvSpPr>
              <a:spLocks noChangeAspect="1" noChangeArrowheads="1"/>
            </p:cNvSpPr>
            <p:nvPr/>
          </p:nvSpPr>
          <p:spPr bwMode="auto">
            <a:xfrm>
              <a:off x="72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5" name="Oval 42"/>
            <p:cNvSpPr>
              <a:spLocks noChangeAspect="1" noChangeArrowheads="1"/>
            </p:cNvSpPr>
            <p:nvPr/>
          </p:nvSpPr>
          <p:spPr bwMode="auto">
            <a:xfrm>
              <a:off x="192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6" name="Oval 43"/>
            <p:cNvSpPr>
              <a:spLocks noChangeAspect="1"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  <p:sp>
          <p:nvSpPr>
            <p:cNvPr id="47" name="Oval 44"/>
            <p:cNvSpPr>
              <a:spLocks noChangeAspect="1" noChangeArrowheads="1"/>
            </p:cNvSpPr>
            <p:nvPr/>
          </p:nvSpPr>
          <p:spPr bwMode="auto">
            <a:xfrm>
              <a:off x="720" y="21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marL="11430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marL="16002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marL="2057400" indent="-228600" eaLnBrk="0" hangingPunct="0"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s-ES" altLang="es-ES">
                <a:latin typeface="Gill Sans MT" panose="020B0502020104020203" pitchFamily="34" charset="0"/>
              </a:endParaRPr>
            </a:p>
          </p:txBody>
        </p:sp>
      </p:grp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556882" y="2204864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418706" y="2199928"/>
            <a:ext cx="1062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Preciso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556882" y="4581128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747318" y="4609853"/>
            <a:ext cx="1062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Poco </a:t>
            </a:r>
            <a:endParaRPr lang="es-ES_tradnl" altLang="es-ES" sz="2000" dirty="0" smtClean="0">
              <a:latin typeface="Gill Sans MT" panose="020B0502020104020203" pitchFamily="34" charset="0"/>
            </a:endParaRPr>
          </a:p>
          <a:p>
            <a:pPr algn="ctr"/>
            <a:r>
              <a:rPr lang="es-ES_tradnl" altLang="es-ES" sz="2000" dirty="0" smtClean="0">
                <a:latin typeface="Gill Sans MT" panose="020B0502020104020203" pitchFamily="34" charset="0"/>
              </a:rPr>
              <a:t>Preciso</a:t>
            </a:r>
            <a:endParaRPr lang="es-ES_tradnl" altLang="es-ES" sz="2000" dirty="0">
              <a:latin typeface="Gill Sans MT" panose="020B0502020104020203" pitchFamily="34" charset="0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278471" y="584698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2567" y="58575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2267359" y="1052736"/>
            <a:ext cx="1354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>
                <a:latin typeface="Gill Sans MT" panose="020B0502020104020203" pitchFamily="34" charset="0"/>
              </a:rPr>
              <a:t>Insesgado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436842" y="980728"/>
            <a:ext cx="1167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 b="1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3900" b="1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_tradnl" altLang="es-ES" sz="2000" dirty="0">
                <a:latin typeface="Gill Sans MT" panose="020B0502020104020203" pitchFamily="34" charset="0"/>
              </a:rPr>
              <a:t>Sesgado</a:t>
            </a:r>
          </a:p>
        </p:txBody>
      </p:sp>
      <p:sp>
        <p:nvSpPr>
          <p:cNvPr id="56" name="AutoShape 53"/>
          <p:cNvSpPr>
            <a:spLocks noChangeAspect="1" noChangeArrowheads="1"/>
          </p:cNvSpPr>
          <p:nvPr/>
        </p:nvSpPr>
        <p:spPr bwMode="auto">
          <a:xfrm rot="18729437">
            <a:off x="2434407" y="4442872"/>
            <a:ext cx="990600" cy="836612"/>
          </a:xfrm>
          <a:custGeom>
            <a:avLst/>
            <a:gdLst>
              <a:gd name="T0" fmla="*/ 990600 w 21600"/>
              <a:gd name="T1" fmla="*/ 418306 h 21600"/>
              <a:gd name="T2" fmla="*/ 495300 w 21600"/>
              <a:gd name="T3" fmla="*/ 836612 h 21600"/>
              <a:gd name="T4" fmla="*/ 0 w 21600"/>
              <a:gd name="T5" fmla="*/ 418306 h 21600"/>
              <a:gd name="T6" fmla="*/ 495300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lnTo>
                  <a:pt x="108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294844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BONDAD DE AJUSTE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E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E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E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s-ES" sz="28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s-E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s-ES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808520"/>
                <a:ext cx="5616624" cy="12685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3200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>
                        <a:solidFill>
                          <a:srgbClr val="636382"/>
                        </a:solidFill>
                        <a:latin typeface="Cambria Math"/>
                      </a:rPr>
                      <m:t>2 </m:t>
                    </m:r>
                  </m:oMath>
                </a14:m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(estimado) &gt; </a:t>
                </a:r>
                <a:r>
                  <a:rPr lang="el-GR" sz="3200" i="1" dirty="0" smtClean="0">
                    <a:solidFill>
                      <a:srgbClr val="636382"/>
                    </a:solidFill>
                  </a:rPr>
                  <a:t>χ</a:t>
                </a:r>
                <a14:m>
                  <m:oMath xmlns:m="http://schemas.openxmlformats.org/officeDocument/2006/math">
                    <m:r>
                      <a:rPr lang="en-US" sz="3200" i="1" baseline="30000" dirty="0" smtClean="0">
                        <a:solidFill>
                          <a:srgbClr val="636382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s-ES" sz="3200" baseline="300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s-E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(crítico/tabla)</a:t>
                </a:r>
              </a:p>
              <a:p>
                <a:pPr algn="ctr"/>
                <a:r>
                  <a:rPr lang="en-US" sz="32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 hay </a:t>
                </a:r>
                <a:r>
                  <a:rPr lang="en-US" sz="32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ajuste</a:t>
                </a:r>
                <a:endParaRPr lang="es-ES" sz="32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0" y="4223990"/>
                <a:ext cx="7614592" cy="1077218"/>
              </a:xfrm>
              <a:prstGeom prst="rect">
                <a:avLst/>
              </a:prstGeom>
              <a:blipFill rotWithShape="1">
                <a:blip r:embed="rId6"/>
                <a:stretch>
                  <a:fillRect t="-7910" b="-17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Diferencia entre valores esperados bajo un modelo y lo observado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, test de Chi </a:t>
            </a:r>
            <a:r>
              <a:rPr lang="en-U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cuadrado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44624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PROBABILIDAD y VEROSIMILITUD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s-AR"/>
                </a:defPPr>
                <a:lvl2pPr marL="0" lvl="1">
                  <a:spcBef>
                    <a:spcPct val="20000"/>
                  </a:spcBef>
                  <a:spcAft>
                    <a:spcPts val="600"/>
                  </a:spcAft>
                  <a:defRPr sz="2800">
                    <a:solidFill>
                      <a:srgbClr val="636382"/>
                    </a:solidFill>
                    <a:latin typeface="Gill Sans MT" panose="020B0502020104020203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</a:lstStyle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endParaRPr lang="en-US" sz="28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tamaño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     CONOCIDO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observar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evento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X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𝒇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s-E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8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Función</a:t>
                </a:r>
                <a:r>
                  <a:rPr lang="en-US" sz="2800" b="1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8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verosimilitud</a:t>
                </a: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800" b="1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(“Likelihood”)</a:t>
                </a:r>
                <a:endParaRPr lang="en-US" sz="2800" i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observados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),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asumido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        CONOCIDO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¿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Cuál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/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relacionan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datos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? 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s-ES" sz="2800" b="1" i="1" smtClean="0">
                              <a:solidFill>
                                <a:srgbClr val="63638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sz="2800" b="1" i="1" smtClean="0">
                              <a:solidFill>
                                <a:srgbClr val="636382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 smtClean="0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963007"/>
                <a:ext cx="7992888" cy="6786473"/>
              </a:xfrm>
              <a:prstGeom prst="rect">
                <a:avLst/>
              </a:prstGeom>
              <a:blipFill rotWithShape="1">
                <a:blip r:embed="rId5"/>
                <a:stretch>
                  <a:fillRect l="-1296" t="-8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940152" y="1772816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2160" y="4149080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ESTIMACIÓN DE PARÁMETROS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15616" y="1234440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b="1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METODO DE MAXIMA VEROSIMILITUD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Con los datos colectados queremos estimar los valores de los parámetros que los explican</a:t>
            </a: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Seleccionar los valores de los parámetros para maximizar la función de verosimilitud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𝑳</m:t>
                      </m:r>
                      <m:r>
                        <a:rPr lang="es-ES" sz="2800" b="1" i="1">
                          <a:solidFill>
                            <a:srgbClr val="636382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𝒅𝒂𝒕𝒐𝒔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𝒎𝒐𝒅𝒆𝒍𝒐</m:t>
                      </m:r>
                      <m:r>
                        <a:rPr lang="en-US" sz="2800" b="1" i="1">
                          <a:solidFill>
                            <a:srgbClr val="63638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852" y="4052983"/>
                <a:ext cx="3556295" cy="6001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8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74378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Ejemplo Binomial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2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i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= 10 trampas de ratones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 = 0 capturado,  x = 0 no capturado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dirty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x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= </a:t>
            </a:r>
            <a:r>
              <a:rPr lang="en-U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{0,1,1,1,0,1,1,0,0,1}</a:t>
            </a: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n-US" sz="2800" b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503"/>
              </p:ext>
            </p:extLst>
          </p:nvPr>
        </p:nvGraphicFramePr>
        <p:xfrm>
          <a:off x="179512" y="2205038"/>
          <a:ext cx="8639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6" imgW="4635360" imgH="457200" progId="Equation.3">
                  <p:embed/>
                </p:oleObj>
              </mc:Choice>
              <mc:Fallback>
                <p:oleObj name="Equation" r:id="rId6" imgW="46353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5038"/>
                        <a:ext cx="8639175" cy="7953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23220"/>
              </p:ext>
            </p:extLst>
          </p:nvPr>
        </p:nvGraphicFramePr>
        <p:xfrm>
          <a:off x="3271838" y="3137719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8" imgW="1739880" imgH="457200" progId="Equation.3">
                  <p:embed/>
                </p:oleObj>
              </mc:Choice>
              <mc:Fallback>
                <p:oleObj name="Equation" r:id="rId8" imgW="1739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37719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46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</a:t>
            </a:r>
          </a:p>
          <a:p>
            <a:pPr algn="ctr"/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MLE (“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Maximum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likelihood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s-ES" sz="36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estimation</a:t>
            </a:r>
            <a:r>
              <a:rPr lang="es-ES" sz="36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”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)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908720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89905"/>
              </p:ext>
            </p:extLst>
          </p:nvPr>
        </p:nvGraphicFramePr>
        <p:xfrm>
          <a:off x="2950369" y="1556792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1556792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90" y="2420888"/>
            <a:ext cx="5873578" cy="453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79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MÉTODO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MÁXIMA VEROSIMILITUD 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277507"/>
            <a:ext cx="7653536" cy="474378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s-ES" sz="2800" b="1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¿Cuál es la probabilidad p de captura?</a:t>
            </a: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57053"/>
              </p:ext>
            </p:extLst>
          </p:nvPr>
        </p:nvGraphicFramePr>
        <p:xfrm>
          <a:off x="2950369" y="2201615"/>
          <a:ext cx="3243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1739880" imgH="457200" progId="Equation.3">
                  <p:embed/>
                </p:oleObj>
              </mc:Choice>
              <mc:Fallback>
                <p:oleObj name="Equation" r:id="rId5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369" y="2201615"/>
                        <a:ext cx="3243262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768" y="3441194"/>
            <a:ext cx="4118679" cy="707886"/>
          </a:xfrm>
          <a:prstGeom prst="rect">
            <a:avLst/>
          </a:prstGeom>
          <a:solidFill>
            <a:srgbClr val="B2B2B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Gill Sans MT" panose="020B0502020104020203" pitchFamily="34" charset="0"/>
              </a:rPr>
              <a:t>Hoja de cálculo</a:t>
            </a:r>
            <a:endParaRPr lang="es-ES" sz="4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METODO </a:t>
            </a:r>
            <a:r>
              <a:rPr lang="es-E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DE MAXIMA </a:t>
            </a:r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VEROSIMILITUD (MLE)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094717" y="1556792"/>
            <a:ext cx="7653536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) Aplico </a:t>
            </a:r>
            <a:r>
              <a:rPr lang="es-ES" sz="2800" dirty="0" err="1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ln</a:t>
            </a: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 (p sigue siendo igual)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cs typeface="Arial" charset="0"/>
              </a:rPr>
              <a:t>2) Derivo con respecto a p (busco máximo)</a:t>
            </a: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2800" dirty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marL="0" indent="0" eaLnBrk="0" hangingPunct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es-ES" sz="800" i="1" dirty="0" smtClean="0">
              <a:solidFill>
                <a:srgbClr val="636382"/>
              </a:solidFill>
              <a:latin typeface="Gill Sans MT" panose="020B0502020104020203" pitchFamily="34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ES_tradnl" sz="24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2270"/>
              </p:ext>
            </p:extLst>
          </p:nvPr>
        </p:nvGraphicFramePr>
        <p:xfrm>
          <a:off x="2997200" y="2132856"/>
          <a:ext cx="31496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6" imgW="1688760" imgH="457200" progId="Equation.3">
                  <p:embed/>
                </p:oleObj>
              </mc:Choice>
              <mc:Fallback>
                <p:oleObj name="Equation" r:id="rId6" imgW="1688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132856"/>
                        <a:ext cx="3149600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25146"/>
              </p:ext>
            </p:extLst>
          </p:nvPr>
        </p:nvGraphicFramePr>
        <p:xfrm>
          <a:off x="2203450" y="3068960"/>
          <a:ext cx="4737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8" imgW="2539800" imgH="457200" progId="Equation.3">
                  <p:embed/>
                </p:oleObj>
              </mc:Choice>
              <mc:Fallback>
                <p:oleObj name="Equation" r:id="rId8" imgW="2539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068960"/>
                        <a:ext cx="47371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26291"/>
              </p:ext>
            </p:extLst>
          </p:nvPr>
        </p:nvGraphicFramePr>
        <p:xfrm>
          <a:off x="3149724" y="4658286"/>
          <a:ext cx="2844552" cy="78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0" imgW="1511280" imgH="419040" progId="Equation.3">
                  <p:embed/>
                </p:oleObj>
              </mc:Choice>
              <mc:Fallback>
                <p:oleObj name="Equation" r:id="rId10" imgW="15112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24" y="4658286"/>
                        <a:ext cx="2844552" cy="78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74580"/>
              </p:ext>
            </p:extLst>
          </p:nvPr>
        </p:nvGraphicFramePr>
        <p:xfrm>
          <a:off x="3513584" y="5765374"/>
          <a:ext cx="2116832" cy="3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2" imgW="1167893" imgH="203112" progId="Equation.3">
                  <p:embed/>
                </p:oleObj>
              </mc:Choice>
              <mc:Fallback>
                <p:oleObj name="Equation" r:id="rId12" imgW="116789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584" y="5765374"/>
                        <a:ext cx="2116832" cy="3610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7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827584" y="1009819"/>
            <a:ext cx="8136904" cy="501146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Burnham, K. P., and D. R. Anderson. 2002. Model selection and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multimodel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inference : a practical information-theoretic approach. 2nd edition. Springer, New York.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Conroy, M. J., and J. P. Carroll. 2009. Quantitative conservation of vertebrates. Wiley-Blackwell,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Chichester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West Sussex, UK ; Hoboken, NJ.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Kéry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M. 2010. Introduction to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A Bayesian Approach to Regression, ANOVA and Related Analyses. Access Online via Elsevier.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Williams, B., J. Nichols, and M. Conroy. 2002. Analysis and Management of Animal Populations: Modeling, Estimation, and Decision Making. Academic Press, San Diego, CA.</a:t>
            </a:r>
            <a:endParaRPr lang="es-ES_tradnl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0648"/>
            <a:ext cx="4833475" cy="33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8" r="6432" b="900"/>
          <a:stretch/>
        </p:blipFill>
        <p:spPr bwMode="auto">
          <a:xfrm>
            <a:off x="256420" y="111810"/>
            <a:ext cx="3883532" cy="3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4394691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logit (</a:t>
            </a:r>
            <a:r>
              <a:rPr lang="az-Cyrl-AZ" sz="2800" i="1" dirty="0">
                <a:solidFill>
                  <a:schemeClr val="tx2">
                    <a:lumMod val="50000"/>
                  </a:schemeClr>
                </a:solidFill>
              </a:rPr>
              <a:t>ѱ</a:t>
            </a:r>
            <a:r>
              <a:rPr lang="en-US" sz="2800" i="1" baseline="-250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) =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α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psi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tx2">
                    <a:lumMod val="50000"/>
                  </a:schemeClr>
                </a:solidFill>
              </a:rPr>
              <a:t>β</a:t>
            </a:r>
            <a:r>
              <a:rPr lang="en-US" sz="2800" baseline="-25000" dirty="0">
                <a:solidFill>
                  <a:schemeClr val="tx2">
                    <a:lumMod val="50000"/>
                  </a:schemeClr>
                </a:solidFill>
              </a:rPr>
              <a:t>x1</a:t>
            </a:r>
            <a:r>
              <a:rPr lang="en-US" sz="2800" i="1" dirty="0">
                <a:solidFill>
                  <a:schemeClr val="tx2">
                    <a:lumMod val="50000"/>
                  </a:schemeClr>
                </a:solidFill>
              </a:rPr>
              <a:t>*x1</a:t>
            </a:r>
            <a:r>
              <a:rPr lang="en-US" sz="2800" i="1" baseline="-25000" dirty="0">
                <a:solidFill>
                  <a:schemeClr val="tx2">
                    <a:lumMod val="50000"/>
                  </a:schemeClr>
                </a:solidFill>
              </a:rPr>
              <a:t>i</a:t>
            </a:r>
            <a:endParaRPr lang="en-US" sz="2800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8" t="23908" r="24095" b="14023"/>
          <a:stretch/>
        </p:blipFill>
        <p:spPr bwMode="auto">
          <a:xfrm>
            <a:off x="107504" y="3881407"/>
            <a:ext cx="5184576" cy="290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6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" t="2036" r="1431"/>
          <a:stretch/>
        </p:blipFill>
        <p:spPr bwMode="auto">
          <a:xfrm>
            <a:off x="80665" y="37513"/>
            <a:ext cx="9099847" cy="61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496" y="6115907"/>
            <a:ext cx="421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484860"/>
                </a:solidFill>
              </a:rPr>
              <a:t>(Conroy </a:t>
            </a:r>
            <a:r>
              <a:rPr lang="en-US" dirty="0" smtClean="0">
                <a:solidFill>
                  <a:srgbClr val="484860"/>
                </a:solidFill>
              </a:rPr>
              <a:t>&amp; Carroll 2009, Conroy et al. 2015)</a:t>
            </a:r>
            <a:endParaRPr lang="es-ES" dirty="0">
              <a:solidFill>
                <a:srgbClr val="484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Cualitativo </a:t>
            </a:r>
          </a:p>
          <a:p>
            <a:pPr lvl="1">
              <a:defRPr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ej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descripción general de un área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Cuantitativo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Resultado preciso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sz="1400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Discretos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abundancia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Continuos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ej. densidad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Determinístico </a:t>
            </a:r>
          </a:p>
          <a:p>
            <a:pPr lvl="1">
              <a:defRPr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hay incertidumbre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Estocástico</a:t>
            </a:r>
          </a:p>
          <a:p>
            <a:pPr marL="742950" lvl="2" indent="-342900">
              <a:spcAft>
                <a:spcPts val="600"/>
              </a:spcAft>
              <a:buFont typeface="Gill Sans MT" panose="020B0502020104020203" pitchFamily="34" charset="0"/>
              <a:buChar char="–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Distribuciones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probabilidad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0134" y="3873242"/>
            <a:ext cx="286391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= C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933965" cy="9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742814"/>
            <a:ext cx="662473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+ B + X = C 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Incertidumbre</a:t>
            </a:r>
            <a:r>
              <a:rPr lang="en-US" sz="40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61" y="3144878"/>
            <a:ext cx="1548388" cy="159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2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800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 claramente el objetivo 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incluir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 de lo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necesario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</a:t>
            </a:r>
            <a:endParaRPr lang="en-U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á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metros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poblacionales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etc. </a:t>
            </a:r>
          </a:p>
        </p:txBody>
      </p:sp>
      <p:sp>
        <p:nvSpPr>
          <p:cNvPr id="5" name="Rectangle 4"/>
          <p:cNvSpPr/>
          <p:nvPr/>
        </p:nvSpPr>
        <p:spPr>
          <a:xfrm rot="20353051">
            <a:off x="5499748" y="4005063"/>
            <a:ext cx="3078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cap="none" spc="0" dirty="0" err="1" smtClean="0">
                <a:ln/>
                <a:solidFill>
                  <a:schemeClr val="accent3"/>
                </a:solidFill>
                <a:effectLst/>
              </a:rPr>
              <a:t>Riqueza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 rot="20353051">
            <a:off x="3354335" y="4990072"/>
            <a:ext cx="4836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Supervivencia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75524" y="4005064"/>
            <a:ext cx="3512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Densidad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 rot="20353051">
            <a:off x="1375000" y="5310362"/>
            <a:ext cx="3467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Extinción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 rot="20353051">
            <a:off x="5152131" y="2347470"/>
            <a:ext cx="5017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Lef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¿</a:t>
            </a:r>
            <a:r>
              <a:rPr lang="en-US" sz="5400" b="1" dirty="0" err="1" smtClean="0">
                <a:ln/>
                <a:solidFill>
                  <a:schemeClr val="accent3"/>
                </a:solidFill>
              </a:rPr>
              <a:t>Detectabilidad</a:t>
            </a:r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CLAVES PARA ELABORAR MODELOS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640" y="980728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Definir</a:t>
            </a:r>
            <a:r>
              <a:rPr lang="en-U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componentes</a:t>
            </a:r>
            <a:endParaRPr lang="en-U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Parámetros: lo que tratamos de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estimar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Constante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Fijo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aleatorio)</a:t>
            </a:r>
          </a:p>
          <a:p>
            <a:pPr lvl="1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</a:t>
            </a: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Respuesta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dependiente: lo que tratamos de modelar </a:t>
            </a:r>
            <a:endParaRPr lang="es-ES" dirty="0" smtClean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spcAft>
                <a:spcPts val="600"/>
              </a:spcAft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Predictiva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independiente: a la derecha de la ecuación. </a:t>
            </a:r>
            <a:r>
              <a:rPr lang="es-ES" dirty="0" err="1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Explicatoria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logo anclaje MIN agroind NUEV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6300573"/>
            <a:ext cx="3312368" cy="518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07921"/>
            <a:ext cx="81369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ESTADISTICOS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259632" y="1124744"/>
            <a:ext cx="7776864" cy="48965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Producir inferencias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explicar el mundo natural  – Resultados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replicables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b="1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defendibles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Datos </a:t>
            </a: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colectados siguiendo un diseño apropiado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74295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dirty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Analizar datos con un modelo apropiado: tener en cuenta el diseño y usar los principios de probabilidad y estadística para hacer inferencias </a:t>
            </a:r>
            <a:r>
              <a:rPr lang="es-ES" dirty="0" smtClean="0">
                <a:solidFill>
                  <a:srgbClr val="636382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válidas</a:t>
            </a:r>
          </a:p>
          <a:p>
            <a:pPr marL="400050" lvl="2" indent="0">
              <a:spcAft>
                <a:spcPts val="600"/>
              </a:spcAft>
              <a:buNone/>
              <a:defRPr/>
            </a:pPr>
            <a:endParaRPr lang="es-ES" dirty="0">
              <a:solidFill>
                <a:srgbClr val="636382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Words>1648</Words>
  <Application>Microsoft Office PowerPoint</Application>
  <PresentationFormat>On-screen Show (4:3)</PresentationFormat>
  <Paragraphs>256</Paragraphs>
  <Slides>29</Slides>
  <Notes>27</Notes>
  <HiddenSlides>1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1_Office Theme</vt:lpstr>
      <vt:lpstr>Theme3</vt:lpstr>
      <vt:lpstr>2_Office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 Paula Goijman</cp:lastModifiedBy>
  <cp:revision>133</cp:revision>
  <cp:lastPrinted>2016-06-25T18:09:36Z</cp:lastPrinted>
  <dcterms:created xsi:type="dcterms:W3CDTF">2014-07-21T14:52:50Z</dcterms:created>
  <dcterms:modified xsi:type="dcterms:W3CDTF">2016-06-27T15:15:11Z</dcterms:modified>
</cp:coreProperties>
</file>