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8" r:id="rId1"/>
    <p:sldMasterId id="2147484440" r:id="rId2"/>
    <p:sldMasterId id="2147484452" r:id="rId3"/>
  </p:sldMasterIdLst>
  <p:notesMasterIdLst>
    <p:notesMasterId r:id="rId25"/>
  </p:notesMasterIdLst>
  <p:sldIdLst>
    <p:sldId id="281" r:id="rId4"/>
    <p:sldId id="283" r:id="rId5"/>
    <p:sldId id="311" r:id="rId6"/>
    <p:sldId id="310" r:id="rId7"/>
    <p:sldId id="312" r:id="rId8"/>
    <p:sldId id="314" r:id="rId9"/>
    <p:sldId id="322" r:id="rId10"/>
    <p:sldId id="323" r:id="rId11"/>
    <p:sldId id="316" r:id="rId12"/>
    <p:sldId id="324" r:id="rId13"/>
    <p:sldId id="315" r:id="rId14"/>
    <p:sldId id="317" r:id="rId15"/>
    <p:sldId id="318" r:id="rId16"/>
    <p:sldId id="319" r:id="rId17"/>
    <p:sldId id="320" r:id="rId18"/>
    <p:sldId id="325" r:id="rId19"/>
    <p:sldId id="326" r:id="rId20"/>
    <p:sldId id="328" r:id="rId21"/>
    <p:sldId id="329" r:id="rId22"/>
    <p:sldId id="309" r:id="rId23"/>
    <p:sldId id="321" r:id="rId24"/>
  </p:sldIdLst>
  <p:sldSz cx="9144000" cy="6858000" type="screen4x3"/>
  <p:notesSz cx="7099300" cy="1023461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82"/>
    <a:srgbClr val="333333"/>
    <a:srgbClr val="3D3D49"/>
    <a:srgbClr val="484860"/>
    <a:srgbClr val="565672"/>
    <a:srgbClr val="4F4F65"/>
    <a:srgbClr val="BDBE00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8" autoAdjust="0"/>
    <p:restoredTop sz="75547" autoAdjust="0"/>
  </p:normalViewPr>
  <p:slideViewPr>
    <p:cSldViewPr>
      <p:cViewPr>
        <p:scale>
          <a:sx n="60" d="100"/>
          <a:sy n="60" d="100"/>
        </p:scale>
        <p:origin x="-87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0506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E816AA0B-255E-4B1C-B572-8E6E92E47F25}" type="datetimeFigureOut">
              <a:rPr lang="es-ES"/>
              <a:pPr>
                <a:defRPr/>
              </a:pPr>
              <a:t>25/06/2016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599" y="4862015"/>
            <a:ext cx="5680103" cy="4605085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755"/>
            <a:ext cx="3077137" cy="512222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37165C-6ECF-4EEF-943C-C2B6859891A8}" type="slidenum">
              <a:rPr lang="es-ES" altLang="es-AR"/>
              <a:pPr/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80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 Imagen" descr="logo anclaje MIN agroind NUEV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6093296"/>
            <a:ext cx="4771790" cy="746997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9512" y="1121976"/>
            <a:ext cx="8784976" cy="1730960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sz="32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2</a:t>
            </a:r>
          </a:p>
          <a:p>
            <a:pPr>
              <a:defRPr/>
            </a:pPr>
            <a: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INFERENCIA DE MODELOS MÚLTIPLES</a:t>
            </a:r>
            <a:endParaRPr lang="en-U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528" y="3284984"/>
            <a:ext cx="8496944" cy="2448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ES" sz="24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Dra. Andrea P. </a:t>
            </a:r>
            <a:r>
              <a:rPr lang="es-ES" sz="24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Goijman</a:t>
            </a:r>
          </a:p>
          <a:p>
            <a:pPr marL="0" indent="0" algn="ctr">
              <a:buNone/>
              <a:defRPr/>
            </a:pPr>
            <a:r>
              <a:rPr lang="es-ES" sz="2400" b="1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sz="2000" b="1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  <a:defRPr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Posgrado:  “Métodos cuantitativos de detección imperfecta para el análisis de poblaciones y comunidades de fauna silvestre”</a:t>
            </a:r>
            <a:endParaRPr lang="en-US" sz="2000" dirty="0" smtClean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Dpto. </a:t>
            </a: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Ciencias Naturales, </a:t>
            </a:r>
            <a:r>
              <a:rPr lang="en-U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UNRC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 </a:t>
            </a:r>
            <a:r>
              <a:rPr lang="en-U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sz="2000" dirty="0" err="1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Junio</a:t>
            </a:r>
            <a:r>
              <a:rPr lang="en-U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1 de Julio 2016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5" t="-327" r="12517" b="90096"/>
          <a:stretch/>
        </p:blipFill>
        <p:spPr bwMode="auto">
          <a:xfrm>
            <a:off x="323528" y="-27384"/>
            <a:ext cx="8831985" cy="73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9038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QAIC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7624" y="980727"/>
            <a:ext cx="7776864" cy="531984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48276" r="26473" b="37701"/>
          <a:stretch/>
        </p:blipFill>
        <p:spPr bwMode="auto">
          <a:xfrm>
            <a:off x="1331226" y="825458"/>
            <a:ext cx="7129619" cy="156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87623" y="2780928"/>
                <a:ext cx="7776865" cy="2555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s-ES" sz="28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Corregir por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es-ES" sz="28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𝑐</m:t>
                        </m:r>
                      </m:e>
                    </m:acc>
                    <m:r>
                      <a:rPr lang="en-US" sz="2800" i="1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es-ES" sz="2800" i="1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(</m:t>
                    </m:r>
                    <m:r>
                      <a:rPr lang="es-ES" sz="2800" i="1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𝑓𝑎𝑐𝑡𝑜𝑟</m:t>
                    </m:r>
                    <m:r>
                      <a:rPr lang="es-ES" sz="2800" i="1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es-ES" sz="2800" i="1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𝑑𝑒</m:t>
                    </m:r>
                    <m:r>
                      <a:rPr lang="es-ES" sz="2800" i="1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es-ES" sz="2800" i="1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𝑖𝑛𝑓𝑙𝑎𝑐𝑖</m:t>
                    </m:r>
                    <m:r>
                      <a:rPr lang="es-ES" sz="2800" i="1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ó</m:t>
                    </m:r>
                    <m:r>
                      <a:rPr lang="es-ES" sz="2800" i="1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s-ES" sz="2800" i="1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es-ES" sz="2800" i="1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𝑑𝑒</m:t>
                    </m:r>
                    <m:r>
                      <a:rPr lang="es-ES" sz="2800" i="1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es-ES" sz="2800" i="1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𝑣𝑎𝑟𝑖𝑎𝑧𝑎</m:t>
                    </m:r>
                    <m:r>
                      <a:rPr lang="es-ES" sz="2800" i="1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endParaRPr lang="es-ES" sz="28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s-ES" sz="2800" i="1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𝑐</m:t>
                          </m:r>
                        </m:e>
                      </m:acc>
                      <m:r>
                        <a:rPr lang="es-ES" sz="2800" i="1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800" i="1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s-E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s-E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sz="2800" i="1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𝑑𝑓</m:t>
                          </m:r>
                        </m:den>
                      </m:f>
                    </m:oMath>
                  </m:oMathPara>
                </a14:m>
                <a:endParaRPr lang="es-ES" sz="28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r>
                  <a:rPr lang="es-ES" sz="28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Prueba de bondad de ajuste calculado para el modelo global 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3" y="2780928"/>
                <a:ext cx="7776865" cy="2555956"/>
              </a:xfrm>
              <a:prstGeom prst="rect">
                <a:avLst/>
              </a:prstGeom>
              <a:blipFill rotWithShape="1">
                <a:blip r:embed="rId6"/>
                <a:stretch>
                  <a:fillRect l="-1646" t="-2387" b="-572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6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899592" y="1268760"/>
                <a:ext cx="8064896" cy="460851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𝐴𝐼𝐶</m:t>
                    </m:r>
                    <m:r>
                      <a:rPr lang="en-US" b="0" i="1" smtClean="0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=−2∗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3D3D49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3D3D49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3D3D49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3D3D49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+2∗</m:t>
                    </m:r>
                    <m:r>
                      <a:rPr lang="en-US" b="0" i="1" smtClean="0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𝐾</m:t>
                    </m:r>
                  </m:oMath>
                </a14:m>
                <a:r>
                  <a:rPr lang="es-ES" sz="2800" dirty="0" smtClean="0">
                    <a:solidFill>
                      <a:srgbClr val="3D3D49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endParaRPr lang="es-ES" sz="100" dirty="0" smtClean="0">
                  <a:solidFill>
                    <a:srgbClr val="3D3D49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𝐴𝐼𝐶</m:t>
                    </m:r>
                    <m:r>
                      <a:rPr lang="en-US" i="1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n-US" i="1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solidFill>
                              <a:srgbClr val="3D3D49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3D3D49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3D3D49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3D3D49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𝑅𝑆𝑆</m:t>
                            </m:r>
                            <m:r>
                              <a:rPr lang="en-US" b="0" i="1" smtClean="0">
                                <a:solidFill>
                                  <a:srgbClr val="3D3D49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/</m:t>
                            </m:r>
                            <m:r>
                              <a:rPr lang="en-US" b="0" i="1" smtClean="0">
                                <a:solidFill>
                                  <a:srgbClr val="3D3D49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+2∗</m:t>
                    </m:r>
                    <m:r>
                      <a:rPr lang="en-US" i="1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𝐾</m:t>
                    </m:r>
                  </m:oMath>
                </a14:m>
                <a:r>
                  <a:rPr lang="es-ES" dirty="0">
                    <a:solidFill>
                      <a:srgbClr val="3D3D49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n-US" sz="28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los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errores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siguen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una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distribución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normal se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puede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usar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la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suma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cuadrados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residuos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(RSS) de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una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regresi</a:t>
                </a:r>
                <a:r>
                  <a:rPr lang="es-E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ó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 para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calcular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AIC</a:t>
                </a:r>
                <a:endParaRPr lang="es-ES" sz="28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268760"/>
                <a:ext cx="8064896" cy="4608512"/>
              </a:xfrm>
              <a:prstGeom prst="rect">
                <a:avLst/>
              </a:prstGeom>
              <a:blipFill rotWithShape="1">
                <a:blip r:embed="rId5"/>
                <a:stretch>
                  <a:fillRect l="-1361" r="-9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043608" y="19038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AIC y RSS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99592" y="1268760"/>
            <a:ext cx="8064896" cy="46085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AIC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mismo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tiene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significado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(el valor).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AIC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sirve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comparar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relativo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Ordenar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800" dirty="0" smtClean="0">
                <a:solidFill>
                  <a:srgbClr val="333333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∆AIC = </a:t>
            </a:r>
            <a:r>
              <a:rPr lang="en-US" sz="2800" dirty="0" err="1" smtClean="0">
                <a:solidFill>
                  <a:srgbClr val="333333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AIC</a:t>
            </a:r>
            <a:r>
              <a:rPr lang="en-US" sz="2800" baseline="-25000" dirty="0" err="1" smtClean="0">
                <a:solidFill>
                  <a:srgbClr val="333333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800" baseline="-25000" dirty="0" smtClean="0">
                <a:solidFill>
                  <a:srgbClr val="333333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US" sz="2800" dirty="0" err="1" smtClean="0">
                <a:solidFill>
                  <a:srgbClr val="333333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AIC</a:t>
            </a:r>
            <a:r>
              <a:rPr lang="en-US" sz="2800" baseline="-25000" dirty="0" err="1" smtClean="0">
                <a:solidFill>
                  <a:srgbClr val="333333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</a:t>
            </a:r>
            <a:r>
              <a:rPr lang="en-US" sz="2800" dirty="0" smtClean="0">
                <a:solidFill>
                  <a:srgbClr val="333333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aseline="-25000" dirty="0" smtClean="0">
                <a:solidFill>
                  <a:srgbClr val="333333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Calcular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pesos de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cada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interpretar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</a:t>
            </a: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U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3608" y="19038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SELECCIÓN DE MODELOS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3" t="39310" r="20469" b="28311"/>
          <a:stretch/>
        </p:blipFill>
        <p:spPr bwMode="auto">
          <a:xfrm>
            <a:off x="3076616" y="4509121"/>
            <a:ext cx="2935544" cy="136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2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43608" y="19038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INCERTIBUMBRE  DE MODELOS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6" t="22988" r="23966" b="41150"/>
          <a:stretch/>
        </p:blipFill>
        <p:spPr bwMode="auto">
          <a:xfrm>
            <a:off x="1054685" y="1124744"/>
            <a:ext cx="7981811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1054685" y="2869985"/>
            <a:ext cx="1069043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Oval 9"/>
          <p:cNvSpPr/>
          <p:nvPr/>
        </p:nvSpPr>
        <p:spPr>
          <a:xfrm>
            <a:off x="1043608" y="3284984"/>
            <a:ext cx="208823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val 10"/>
          <p:cNvSpPr/>
          <p:nvPr/>
        </p:nvSpPr>
        <p:spPr>
          <a:xfrm>
            <a:off x="7740352" y="2865110"/>
            <a:ext cx="1152129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51620" y="4365104"/>
                <a:ext cx="74888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latin typeface="Cambria Math"/>
                        </a:rPr>
                        <m:t>logit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𝑝</m:t>
                      </m:r>
                      <m:r>
                        <a:rPr lang="en-US" sz="2800" i="1">
                          <a:latin typeface="Cambria Math"/>
                        </a:rPr>
                        <m:t>=0,5+0,7∗</m:t>
                      </m:r>
                      <m:r>
                        <a:rPr lang="es-ES" sz="2800" b="0" i="1" smtClean="0">
                          <a:latin typeface="Cambria Math"/>
                        </a:rPr>
                        <m:t>𝐴𝑅𝐵𝑂𝐿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20" y="4365104"/>
                <a:ext cx="74888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87624" y="4941168"/>
                <a:ext cx="74888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latin typeface="Cambria Math"/>
                        </a:rPr>
                        <m:t>logit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𝑝</m:t>
                      </m:r>
                      <m:r>
                        <a:rPr lang="en-US" sz="2800" i="1">
                          <a:latin typeface="Cambria Math"/>
                        </a:rPr>
                        <m:t>=0,4+0,5∗</m:t>
                      </m:r>
                      <m:r>
                        <a:rPr lang="es-ES" sz="2800" b="0" i="1" smtClean="0">
                          <a:latin typeface="Cambria Math"/>
                        </a:rPr>
                        <m:t>𝐴𝑅𝐵𝑂𝐿</m:t>
                      </m:r>
                      <m:r>
                        <a:rPr lang="en-US" sz="2800" b="0" i="0" smtClean="0">
                          <a:latin typeface="Cambria Math"/>
                        </a:rPr>
                        <m:t>+0,3 ∗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GRUPO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941168"/>
                <a:ext cx="7488832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332587" y="5517232"/>
            <a:ext cx="5263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~</a:t>
            </a:r>
            <a:r>
              <a:rPr lang="en-US" sz="24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94% SOPORTE ESOS MODELOS</a:t>
            </a:r>
            <a:endParaRPr lang="es-ES" sz="24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43608" y="19038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INCERTIDUMBRE DE MODELOS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46706" y="1124744"/>
                <a:ext cx="74888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latin typeface="Cambria Math"/>
                        </a:rPr>
                        <m:t>logit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𝑝</m:t>
                      </m:r>
                      <m:r>
                        <a:rPr lang="en-US" sz="2800" i="1">
                          <a:latin typeface="Cambria Math"/>
                        </a:rPr>
                        <m:t>=0,5+0,7∗</m:t>
                      </m:r>
                      <m:r>
                        <a:rPr lang="es-ES" sz="2800" b="0" i="1" smtClean="0">
                          <a:latin typeface="Cambria Math"/>
                        </a:rPr>
                        <m:t>𝐴𝑅𝐵𝑂𝐿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706" y="1124744"/>
                <a:ext cx="748883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82710" y="1825660"/>
                <a:ext cx="74888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latin typeface="Cambria Math"/>
                        </a:rPr>
                        <m:t>logit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𝑝</m:t>
                      </m:r>
                      <m:r>
                        <a:rPr lang="en-US" sz="2800" i="1">
                          <a:latin typeface="Cambria Math"/>
                        </a:rPr>
                        <m:t>=0,4+0,5∗</m:t>
                      </m:r>
                      <m:r>
                        <a:rPr lang="es-ES" sz="2800" b="0" i="1" smtClean="0">
                          <a:latin typeface="Cambria Math"/>
                        </a:rPr>
                        <m:t>𝐴𝑅𝐵𝑂𝐿</m:t>
                      </m:r>
                      <m:r>
                        <a:rPr lang="en-US" sz="2800" b="0" i="0" smtClean="0">
                          <a:latin typeface="Cambria Math"/>
                        </a:rPr>
                        <m:t>+0,3 ∗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GRUPO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710" y="1825660"/>
                <a:ext cx="74888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43608" y="2828835"/>
            <a:ext cx="80648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32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¿Por qué  no promediamos simplemente?</a:t>
            </a:r>
            <a:endParaRPr lang="es-ES" sz="32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07395" y="1052736"/>
            <a:ext cx="888741" cy="637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val 13"/>
          <p:cNvSpPr/>
          <p:nvPr/>
        </p:nvSpPr>
        <p:spPr>
          <a:xfrm>
            <a:off x="3755267" y="1783850"/>
            <a:ext cx="888741" cy="637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Oval 14"/>
          <p:cNvSpPr/>
          <p:nvPr/>
        </p:nvSpPr>
        <p:spPr>
          <a:xfrm>
            <a:off x="4002381" y="1049011"/>
            <a:ext cx="888741" cy="6370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Oval 15"/>
          <p:cNvSpPr/>
          <p:nvPr/>
        </p:nvSpPr>
        <p:spPr>
          <a:xfrm>
            <a:off x="2843808" y="1783850"/>
            <a:ext cx="888741" cy="6370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4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43608" y="19038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PROMEDIADO DE MODELOS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46706" y="1124744"/>
                <a:ext cx="74888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latin typeface="Cambria Math"/>
                        </a:rPr>
                        <m:t>logit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𝑝</m:t>
                      </m:r>
                      <m:r>
                        <a:rPr lang="en-US" sz="2800" i="1">
                          <a:latin typeface="Cambria Math"/>
                        </a:rPr>
                        <m:t>=0,5+0,7∗</m:t>
                      </m:r>
                      <m:r>
                        <a:rPr lang="es-ES" sz="2800" b="0" i="1" smtClean="0">
                          <a:latin typeface="Cambria Math"/>
                        </a:rPr>
                        <m:t>𝐴𝑅𝐵𝑂𝐿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706" y="1124744"/>
                <a:ext cx="748883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82710" y="1825660"/>
                <a:ext cx="74888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latin typeface="Cambria Math"/>
                        </a:rPr>
                        <m:t>logit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𝑝</m:t>
                      </m:r>
                      <m:r>
                        <a:rPr lang="en-US" sz="2800" i="1">
                          <a:latin typeface="Cambria Math"/>
                        </a:rPr>
                        <m:t>=0,4+0,5∗</m:t>
                      </m:r>
                      <m:r>
                        <a:rPr lang="es-ES" sz="2800" b="0" i="1" smtClean="0">
                          <a:latin typeface="Cambria Math"/>
                        </a:rPr>
                        <m:t>𝐴𝑅𝐵𝑂𝐿</m:t>
                      </m:r>
                      <m:r>
                        <a:rPr lang="en-US" sz="2800" b="0" i="0" smtClean="0">
                          <a:latin typeface="Cambria Math"/>
                        </a:rPr>
                        <m:t>+0,3 ∗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GRUPO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710" y="1825660"/>
                <a:ext cx="74888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43608" y="2738036"/>
            <a:ext cx="80648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32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Porque conocemos el peso relativo de cada modelo, y podemos usar esa información</a:t>
            </a:r>
            <a:endParaRPr lang="es-ES" sz="32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6" t="37500" r="23966" b="47510"/>
          <a:stretch/>
        </p:blipFill>
        <p:spPr bwMode="auto">
          <a:xfrm>
            <a:off x="-174098" y="4103287"/>
            <a:ext cx="9390110" cy="155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16"/>
          <p:cNvSpPr/>
          <p:nvPr/>
        </p:nvSpPr>
        <p:spPr>
          <a:xfrm>
            <a:off x="7668344" y="4262609"/>
            <a:ext cx="1361706" cy="15426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6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43608" y="19038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PROMEDIADO DE MODELOS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46706" y="1124744"/>
                <a:ext cx="74888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latin typeface="Cambria Math"/>
                        </a:rPr>
                        <m:t>logit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𝑝</m:t>
                      </m:r>
                      <m:r>
                        <a:rPr lang="en-US" sz="2800" i="1">
                          <a:latin typeface="Cambria Math"/>
                        </a:rPr>
                        <m:t>=0,5+0,7∗</m:t>
                      </m:r>
                      <m:r>
                        <a:rPr lang="es-ES" sz="2800" b="0" i="1" smtClean="0">
                          <a:latin typeface="Cambria Math"/>
                        </a:rPr>
                        <m:t>𝐴𝑅𝐵𝑂𝐿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706" y="1124744"/>
                <a:ext cx="748883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82710" y="1825660"/>
                <a:ext cx="74888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latin typeface="Cambria Math"/>
                        </a:rPr>
                        <m:t>logit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𝑝</m:t>
                      </m:r>
                      <m:r>
                        <a:rPr lang="en-US" sz="2800" i="1">
                          <a:latin typeface="Cambria Math"/>
                        </a:rPr>
                        <m:t>=0,4+0,5∗</m:t>
                      </m:r>
                      <m:r>
                        <a:rPr lang="es-ES" sz="2800" b="0" i="1" smtClean="0">
                          <a:latin typeface="Cambria Math"/>
                        </a:rPr>
                        <m:t>𝐴𝑅𝐵𝑂𝐿</m:t>
                      </m:r>
                      <m:r>
                        <a:rPr lang="en-US" sz="2800" b="0" i="0" smtClean="0">
                          <a:latin typeface="Cambria Math"/>
                        </a:rPr>
                        <m:t>+0,3 ∗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GRUPO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710" y="1825660"/>
                <a:ext cx="74888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6" t="47817" r="28244" b="35632"/>
          <a:stretch/>
        </p:blipFill>
        <p:spPr bwMode="auto">
          <a:xfrm>
            <a:off x="3059832" y="2877197"/>
            <a:ext cx="3347596" cy="119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43608" y="4439187"/>
                <a:ext cx="8064895" cy="1510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s-E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Estimamos los parámetros promediados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s-E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sz="2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Verdana" panose="020B0604030504040204" pitchFamily="34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Verdana" panose="020B060403050404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s-E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para aquellos modelos que incluyen el parámetro de interés, donde figura el predictor </a:t>
                </a:r>
                <a:r>
                  <a:rPr lang="es-ES" sz="2800" i="1" dirty="0" err="1" smtClean="0"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x</a:t>
                </a:r>
                <a:r>
                  <a:rPr lang="es-ES" sz="2800" i="1" baseline="-25000" dirty="0" err="1" smtClean="0"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j</a:t>
                </a:r>
                <a:endParaRPr lang="es-ES" sz="2800" i="1" baseline="-25000" dirty="0"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439187"/>
                <a:ext cx="8064895" cy="1510093"/>
              </a:xfrm>
              <a:prstGeom prst="rect">
                <a:avLst/>
              </a:prstGeom>
              <a:blipFill rotWithShape="1">
                <a:blip r:embed="rId8"/>
                <a:stretch>
                  <a:fillRect l="-1512" b="-100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7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43608" y="19038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EJEMPLO…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96831"/>
              </p:ext>
            </p:extLst>
          </p:nvPr>
        </p:nvGraphicFramePr>
        <p:xfrm>
          <a:off x="251520" y="1179266"/>
          <a:ext cx="8784976" cy="1601662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1519563"/>
                <a:gridCol w="4487460"/>
                <a:gridCol w="2777953"/>
              </a:tblGrid>
              <a:tr h="475807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 smtClean="0">
                          <a:effectLst/>
                        </a:rPr>
                        <a:t>Modelo 1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 smtClean="0">
                          <a:effectLst/>
                        </a:rPr>
                        <a:t>Ocupación </a:t>
                      </a:r>
                      <a:r>
                        <a:rPr lang="es-ES" sz="2400" u="none" strike="noStrike" dirty="0">
                          <a:effectLst/>
                        </a:rPr>
                        <a:t>= α + </a:t>
                      </a:r>
                      <a:r>
                        <a:rPr lang="es-ES" sz="2400" u="none" strike="noStrike" dirty="0" smtClean="0">
                          <a:effectLst/>
                        </a:rPr>
                        <a:t>β1*Árbol </a:t>
                      </a:r>
                      <a:r>
                        <a:rPr lang="es-ES" sz="2400" u="none" strike="noStrike" dirty="0">
                          <a:effectLst/>
                        </a:rPr>
                        <a:t>+ β2 * Distancia + β3 *Manejo 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5815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u="none" strike="noStrike" dirty="0" smtClean="0">
                          <a:effectLst/>
                        </a:rPr>
                        <a:t>Modelo 2</a:t>
                      </a:r>
                      <a:endParaRPr lang="es-ES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 smtClean="0">
                          <a:effectLst/>
                        </a:rPr>
                        <a:t>Ocupación </a:t>
                      </a:r>
                      <a:r>
                        <a:rPr lang="es-ES" sz="2400" u="none" strike="noStrike" dirty="0">
                          <a:effectLst/>
                        </a:rPr>
                        <a:t>= α + </a:t>
                      </a:r>
                      <a:r>
                        <a:rPr lang="es-ES" sz="2400" u="none" strike="noStrike" dirty="0" smtClean="0">
                          <a:effectLst/>
                        </a:rPr>
                        <a:t>β1*Árbol </a:t>
                      </a:r>
                      <a:r>
                        <a:rPr lang="es-ES" sz="2400" u="none" strike="noStrike" dirty="0">
                          <a:effectLst/>
                        </a:rPr>
                        <a:t>+ β3 *Manejo 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5815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u="none" strike="noStrike" dirty="0" smtClean="0">
                          <a:effectLst/>
                        </a:rPr>
                        <a:t>Modelo 3</a:t>
                      </a:r>
                      <a:endParaRPr lang="es-ES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 smtClean="0">
                          <a:effectLst/>
                        </a:rPr>
                        <a:t>Ocupación </a:t>
                      </a:r>
                      <a:r>
                        <a:rPr lang="es-ES" sz="2400" u="none" strike="noStrike" dirty="0">
                          <a:effectLst/>
                        </a:rPr>
                        <a:t>= </a:t>
                      </a:r>
                      <a:r>
                        <a:rPr lang="el-GR" sz="2400" u="none" strike="noStrike" dirty="0">
                          <a:effectLst/>
                        </a:rPr>
                        <a:t>α + </a:t>
                      </a:r>
                      <a:r>
                        <a:rPr lang="el-GR" sz="2400" u="none" strike="noStrike" dirty="0" smtClean="0">
                          <a:effectLst/>
                        </a:rPr>
                        <a:t>β1*</a:t>
                      </a:r>
                      <a:r>
                        <a:rPr lang="es-ES" sz="2400" u="none" strike="noStrike" dirty="0" smtClean="0">
                          <a:effectLst/>
                        </a:rPr>
                        <a:t>Árbol 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815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u="none" strike="noStrike" dirty="0" smtClean="0">
                          <a:effectLst/>
                        </a:rPr>
                        <a:t>Modelo 4</a:t>
                      </a:r>
                      <a:endParaRPr lang="es-ES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u="none" strike="noStrike" dirty="0" smtClean="0">
                          <a:effectLst/>
                        </a:rPr>
                        <a:t>Ocupación = </a:t>
                      </a:r>
                      <a:r>
                        <a:rPr lang="el-GR" sz="2400" u="none" strike="noStrike" dirty="0" smtClean="0">
                          <a:effectLst/>
                        </a:rPr>
                        <a:t>α + β1*</a:t>
                      </a:r>
                      <a:r>
                        <a:rPr lang="es-ES" sz="2400" u="none" strike="noStrike" dirty="0" smtClean="0">
                          <a:effectLst/>
                        </a:rPr>
                        <a:t>Árbol + β2 * Distancia</a:t>
                      </a:r>
                      <a:endParaRPr lang="es-ES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43391"/>
              </p:ext>
            </p:extLst>
          </p:nvPr>
        </p:nvGraphicFramePr>
        <p:xfrm>
          <a:off x="106698" y="3068961"/>
          <a:ext cx="9001805" cy="2425644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1161751"/>
                <a:gridCol w="2085265"/>
                <a:gridCol w="1710883"/>
                <a:gridCol w="1010976"/>
                <a:gridCol w="1633116"/>
                <a:gridCol w="1399814"/>
              </a:tblGrid>
              <a:tr h="365409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1" u="none" strike="noStrike" dirty="0">
                          <a:effectLst/>
                        </a:rPr>
                        <a:t>Modelo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u="none" strike="noStrike" dirty="0">
                          <a:effectLst/>
                        </a:rPr>
                        <a:t>AIC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u="none" strike="noStrike" dirty="0">
                          <a:effectLst/>
                        </a:rPr>
                        <a:t>∆AIC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u="none" strike="noStrike" dirty="0" err="1">
                          <a:effectLst/>
                        </a:rPr>
                        <a:t>exp</a:t>
                      </a:r>
                      <a:r>
                        <a:rPr lang="es-ES" sz="2400" b="1" u="none" strike="noStrike" dirty="0">
                          <a:effectLst/>
                        </a:rPr>
                        <a:t>(-0.5*∆)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u="none" strike="noStrike" dirty="0" err="1">
                          <a:effectLst/>
                        </a:rPr>
                        <a:t>wi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492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 smtClean="0">
                          <a:effectLst/>
                        </a:rPr>
                        <a:t>Árbol, </a:t>
                      </a:r>
                      <a:r>
                        <a:rPr lang="es-ES" sz="2400" u="none" strike="noStrike" dirty="0">
                          <a:effectLst/>
                        </a:rPr>
                        <a:t>Distancia, Manejo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 dirty="0">
                          <a:effectLst/>
                        </a:rPr>
                        <a:t>122.45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>
                          <a:effectLst/>
                        </a:rPr>
                        <a:t>0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 dirty="0">
                          <a:effectLst/>
                        </a:rPr>
                        <a:t>1.0000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>
                          <a:effectLst/>
                        </a:rPr>
                        <a:t>0.57364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540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 smtClean="0">
                          <a:effectLst/>
                        </a:rPr>
                        <a:t>Árbol, </a:t>
                      </a:r>
                      <a:r>
                        <a:rPr lang="es-ES" sz="2400" u="none" strike="noStrike" dirty="0">
                          <a:effectLst/>
                        </a:rPr>
                        <a:t>Manejo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 dirty="0">
                          <a:effectLst/>
                        </a:rPr>
                        <a:t>123.57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>
                          <a:effectLst/>
                        </a:rPr>
                        <a:t>1.12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>
                          <a:effectLst/>
                        </a:rPr>
                        <a:t>0.5712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 dirty="0">
                          <a:effectLst/>
                        </a:rPr>
                        <a:t>0.32767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5409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 smtClean="0">
                          <a:effectLst/>
                        </a:rPr>
                        <a:t>Árbol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 dirty="0">
                          <a:effectLst/>
                        </a:rPr>
                        <a:t>125.97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 dirty="0">
                          <a:effectLst/>
                        </a:rPr>
                        <a:t>3.52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>
                          <a:effectLst/>
                        </a:rPr>
                        <a:t>0.1720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 dirty="0">
                          <a:effectLst/>
                        </a:rPr>
                        <a:t>0.09869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540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 smtClean="0">
                          <a:effectLst/>
                        </a:rPr>
                        <a:t>Árbol, </a:t>
                      </a:r>
                      <a:r>
                        <a:rPr lang="es-ES" sz="2400" u="none" strike="noStrike" dirty="0">
                          <a:effectLst/>
                        </a:rPr>
                        <a:t>Distancia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 dirty="0">
                          <a:effectLst/>
                        </a:rPr>
                        <a:t>147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 dirty="0">
                          <a:effectLst/>
                        </a:rPr>
                        <a:t>24.55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>
                          <a:effectLst/>
                        </a:rPr>
                        <a:t>0.0000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 dirty="0">
                          <a:effectLst/>
                        </a:rPr>
                        <a:t>2.7E-06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5409">
                <a:tc>
                  <a:txBody>
                    <a:bodyPr/>
                    <a:lstStyle/>
                    <a:p>
                      <a:pPr algn="l" fontAlgn="b"/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u="none" strike="noStrike" dirty="0">
                          <a:effectLst/>
                        </a:rPr>
                        <a:t>1.7433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7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39172"/>
              </p:ext>
            </p:extLst>
          </p:nvPr>
        </p:nvGraphicFramePr>
        <p:xfrm>
          <a:off x="143508" y="152636"/>
          <a:ext cx="8856984" cy="6243812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946850"/>
                <a:gridCol w="1249394"/>
                <a:gridCol w="407592"/>
                <a:gridCol w="1248592"/>
                <a:gridCol w="1944216"/>
                <a:gridCol w="288032"/>
                <a:gridCol w="1224136"/>
                <a:gridCol w="288032"/>
                <a:gridCol w="1260140"/>
              </a:tblGrid>
              <a:tr h="3240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effectLst/>
                        </a:rPr>
                        <a:t>MODELO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u="sng" strike="noStrike" dirty="0">
                          <a:effectLst/>
                        </a:rPr>
                        <a:t>w nuevo</a:t>
                      </a:r>
                      <a:endParaRPr lang="es-E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1" i="0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1" u="none" strike="noStrike" dirty="0" smtClean="0">
                          <a:effectLst/>
                        </a:rPr>
                        <a:t>Parámetro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606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2000" b="1" u="sng" strike="noStrike" dirty="0" err="1">
                          <a:effectLst/>
                        </a:rPr>
                        <a:t>Estimacion</a:t>
                      </a:r>
                      <a:r>
                        <a:rPr lang="es-ES" sz="2000" b="1" u="sng" strike="noStrike" dirty="0">
                          <a:effectLst/>
                        </a:rPr>
                        <a:t> </a:t>
                      </a:r>
                      <a:r>
                        <a:rPr lang="es-ES" sz="2000" b="1" u="sng" strike="noStrike" dirty="0" smtClean="0">
                          <a:effectLst/>
                        </a:rPr>
                        <a:t>Intersección</a:t>
                      </a:r>
                      <a:endParaRPr lang="es-E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u="none" strike="noStrike" dirty="0" err="1">
                          <a:effectLst/>
                        </a:rPr>
                        <a:t>exp</a:t>
                      </a:r>
                      <a:r>
                        <a:rPr lang="es-ES" sz="1800" b="1" u="none" strike="noStrike" dirty="0">
                          <a:effectLst/>
                        </a:rPr>
                        <a:t>(-0.5*∆)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u="none" strike="noStrike" dirty="0" err="1">
                          <a:effectLst/>
                        </a:rPr>
                        <a:t>exp</a:t>
                      </a:r>
                      <a:r>
                        <a:rPr lang="es-ES" sz="1800" b="1" u="none" strike="noStrike" dirty="0">
                          <a:effectLst/>
                        </a:rPr>
                        <a:t>(-0.5*∆)/SUM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 smtClean="0">
                          <a:effectLst/>
                        </a:rPr>
                        <a:t>Parámetro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effectLst/>
                        </a:rPr>
                        <a:t>Promedio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33398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 err="1">
                          <a:effectLst/>
                        </a:rPr>
                        <a:t>Arbol</a:t>
                      </a:r>
                      <a:r>
                        <a:rPr lang="es-ES" sz="2000" u="none" strike="noStrike" dirty="0">
                          <a:effectLst/>
                        </a:rPr>
                        <a:t>, Distancia, Manejo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0.574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*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effectLst/>
                        </a:rPr>
                        <a:t>8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=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 smtClean="0">
                          <a:effectLst/>
                        </a:rPr>
                        <a:t>4.589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98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Arbol, Manejo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 smtClean="0">
                          <a:effectLst/>
                        </a:rPr>
                        <a:t>0.571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0.328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*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7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=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 smtClean="0">
                          <a:effectLst/>
                        </a:rPr>
                        <a:t>2.2934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982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Arbol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 smtClean="0">
                          <a:effectLst/>
                        </a:rPr>
                        <a:t>0.172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0.099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*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5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=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 smtClean="0">
                          <a:effectLst/>
                        </a:rPr>
                        <a:t>0.493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982"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 smtClean="0">
                          <a:effectLst/>
                        </a:rPr>
                        <a:t>1.743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sum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=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 smtClean="0">
                          <a:effectLst/>
                        </a:rPr>
                        <a:t>7.376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398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2000" b="1" u="sng" strike="noStrike" dirty="0" err="1">
                          <a:effectLst/>
                        </a:rPr>
                        <a:t>Estimacion</a:t>
                      </a:r>
                      <a:r>
                        <a:rPr lang="es-ES" sz="2000" b="1" u="sng" strike="noStrike" dirty="0">
                          <a:effectLst/>
                        </a:rPr>
                        <a:t> de </a:t>
                      </a:r>
                      <a:r>
                        <a:rPr lang="es-ES" sz="2000" b="1" u="sng" strike="noStrike" dirty="0" err="1">
                          <a:effectLst/>
                        </a:rPr>
                        <a:t>Arbol</a:t>
                      </a:r>
                      <a:endParaRPr lang="es-E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98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Arbol, Distancia, Manejo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1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0.574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*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4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=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 smtClean="0">
                          <a:effectLst/>
                        </a:rPr>
                        <a:t>2.295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98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Arbol, Manejo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 smtClean="0">
                          <a:effectLst/>
                        </a:rPr>
                        <a:t>0.571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0.328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*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2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=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 smtClean="0">
                          <a:effectLst/>
                        </a:rPr>
                        <a:t>0.655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982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Arbol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 smtClean="0">
                          <a:effectLst/>
                        </a:rPr>
                        <a:t>0.172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0.099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*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6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=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 smtClean="0">
                          <a:effectLst/>
                        </a:rPr>
                        <a:t>0.592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982"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 smtClean="0">
                          <a:effectLst/>
                        </a:rPr>
                        <a:t>1.743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sum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=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3.542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398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2000" b="1" u="sng" strike="noStrike" dirty="0" err="1">
                          <a:effectLst/>
                        </a:rPr>
                        <a:t>Estimacion</a:t>
                      </a:r>
                      <a:r>
                        <a:rPr lang="es-ES" sz="2000" b="1" u="sng" strike="noStrike" dirty="0">
                          <a:effectLst/>
                        </a:rPr>
                        <a:t> de Distancia</a:t>
                      </a:r>
                      <a:endParaRPr lang="es-E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98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Arbol, Distancia, Manejo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1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1.000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*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1.5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=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1.5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982"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 smtClean="0">
                          <a:effectLst/>
                        </a:rPr>
                        <a:t>1.00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sum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=</a:t>
                      </a:r>
                      <a:endParaRPr lang="es-E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1.5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398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2000" b="1" u="sng" strike="noStrike" dirty="0" err="1">
                          <a:effectLst/>
                        </a:rPr>
                        <a:t>Estimacion</a:t>
                      </a:r>
                      <a:r>
                        <a:rPr lang="es-ES" sz="2000" b="1" u="sng" strike="noStrike" dirty="0">
                          <a:effectLst/>
                        </a:rPr>
                        <a:t> de Manejo</a:t>
                      </a:r>
                      <a:endParaRPr lang="es-E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98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Arbol, Distancia, Manejo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1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0.636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*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-2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=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-</a:t>
                      </a:r>
                      <a:r>
                        <a:rPr lang="es-ES" sz="2000" u="none" strike="noStrike" dirty="0" smtClean="0">
                          <a:effectLst/>
                        </a:rPr>
                        <a:t>1.273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98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Arbol, Manejo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 smtClean="0">
                          <a:effectLst/>
                        </a:rPr>
                        <a:t>0.571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0.364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*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-4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=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-</a:t>
                      </a:r>
                      <a:r>
                        <a:rPr lang="es-ES" sz="2000" u="none" strike="noStrike" dirty="0" smtClean="0">
                          <a:effectLst/>
                        </a:rPr>
                        <a:t>1.454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982"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 smtClean="0">
                          <a:effectLst/>
                        </a:rPr>
                        <a:t>1.571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sum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=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-</a:t>
                      </a:r>
                      <a:r>
                        <a:rPr lang="es-ES" sz="2000" u="none" strike="noStrike" dirty="0" smtClean="0">
                          <a:effectLst/>
                        </a:rPr>
                        <a:t>2.727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9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589764"/>
              </p:ext>
            </p:extLst>
          </p:nvPr>
        </p:nvGraphicFramePr>
        <p:xfrm>
          <a:off x="179512" y="692696"/>
          <a:ext cx="8784976" cy="1601662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1519563"/>
                <a:gridCol w="4487460"/>
                <a:gridCol w="2777953"/>
              </a:tblGrid>
              <a:tr h="475807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 smtClean="0">
                          <a:effectLst/>
                        </a:rPr>
                        <a:t>Modelo 1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 smtClean="0">
                          <a:effectLst/>
                        </a:rPr>
                        <a:t>Ocupación </a:t>
                      </a:r>
                      <a:r>
                        <a:rPr lang="es-ES" sz="2400" u="none" strike="noStrike" dirty="0">
                          <a:effectLst/>
                        </a:rPr>
                        <a:t>= α + </a:t>
                      </a:r>
                      <a:r>
                        <a:rPr lang="es-ES" sz="2400" u="none" strike="noStrike" dirty="0" smtClean="0">
                          <a:effectLst/>
                        </a:rPr>
                        <a:t>β1*Árbol </a:t>
                      </a:r>
                      <a:r>
                        <a:rPr lang="es-ES" sz="2400" u="none" strike="noStrike" dirty="0">
                          <a:effectLst/>
                        </a:rPr>
                        <a:t>+ β2 * Distancia + β3 *Manejo 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5815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u="none" strike="noStrike" dirty="0" smtClean="0">
                          <a:effectLst/>
                        </a:rPr>
                        <a:t>Modelo 2</a:t>
                      </a:r>
                      <a:endParaRPr lang="es-ES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 smtClean="0">
                          <a:effectLst/>
                        </a:rPr>
                        <a:t>Ocupación </a:t>
                      </a:r>
                      <a:r>
                        <a:rPr lang="es-ES" sz="2400" u="none" strike="noStrike" dirty="0">
                          <a:effectLst/>
                        </a:rPr>
                        <a:t>= α + </a:t>
                      </a:r>
                      <a:r>
                        <a:rPr lang="es-ES" sz="2400" u="none" strike="noStrike" dirty="0" smtClean="0">
                          <a:effectLst/>
                        </a:rPr>
                        <a:t>β1*Árbol </a:t>
                      </a:r>
                      <a:r>
                        <a:rPr lang="es-ES" sz="2400" u="none" strike="noStrike" dirty="0">
                          <a:effectLst/>
                        </a:rPr>
                        <a:t>+ β3 *Manejo 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5815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u="none" strike="noStrike" dirty="0" smtClean="0">
                          <a:effectLst/>
                        </a:rPr>
                        <a:t>Modelo 3</a:t>
                      </a:r>
                      <a:endParaRPr lang="es-ES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 smtClean="0">
                          <a:effectLst/>
                        </a:rPr>
                        <a:t>Ocupación </a:t>
                      </a:r>
                      <a:r>
                        <a:rPr lang="es-ES" sz="2400" u="none" strike="noStrike" dirty="0">
                          <a:effectLst/>
                        </a:rPr>
                        <a:t>= </a:t>
                      </a:r>
                      <a:r>
                        <a:rPr lang="el-GR" sz="2400" u="none" strike="noStrike" dirty="0">
                          <a:effectLst/>
                        </a:rPr>
                        <a:t>α + </a:t>
                      </a:r>
                      <a:r>
                        <a:rPr lang="el-GR" sz="2400" u="none" strike="noStrike" dirty="0" smtClean="0">
                          <a:effectLst/>
                        </a:rPr>
                        <a:t>β1*</a:t>
                      </a:r>
                      <a:r>
                        <a:rPr lang="es-ES" sz="2400" u="none" strike="noStrike" dirty="0" smtClean="0">
                          <a:effectLst/>
                        </a:rPr>
                        <a:t>Árbol 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815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u="none" strike="noStrike" dirty="0" smtClean="0">
                          <a:effectLst/>
                        </a:rPr>
                        <a:t>Modelo 4</a:t>
                      </a:r>
                      <a:endParaRPr lang="es-ES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u="none" strike="noStrike" dirty="0" smtClean="0">
                          <a:effectLst/>
                        </a:rPr>
                        <a:t>Ocupación = </a:t>
                      </a:r>
                      <a:r>
                        <a:rPr lang="el-GR" sz="2400" u="none" strike="noStrike" dirty="0" smtClean="0">
                          <a:effectLst/>
                        </a:rPr>
                        <a:t>α + β1*</a:t>
                      </a:r>
                      <a:r>
                        <a:rPr lang="es-ES" sz="2400" u="none" strike="noStrike" dirty="0" smtClean="0">
                          <a:effectLst/>
                        </a:rPr>
                        <a:t>Árbol + β2 * Distancia</a:t>
                      </a:r>
                      <a:endParaRPr lang="es-ES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533563"/>
              </p:ext>
            </p:extLst>
          </p:nvPr>
        </p:nvGraphicFramePr>
        <p:xfrm>
          <a:off x="179512" y="2636912"/>
          <a:ext cx="8784976" cy="75057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878497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 smtClean="0">
                          <a:effectLst/>
                        </a:rPr>
                        <a:t>Ocupación </a:t>
                      </a:r>
                      <a:r>
                        <a:rPr lang="es-ES" sz="2400" u="none" strike="noStrike" dirty="0">
                          <a:effectLst/>
                        </a:rPr>
                        <a:t>= α + </a:t>
                      </a:r>
                      <a:r>
                        <a:rPr lang="es-ES" sz="2400" u="none" strike="noStrike" dirty="0" smtClean="0">
                          <a:effectLst/>
                        </a:rPr>
                        <a:t>β1*Árbol </a:t>
                      </a:r>
                      <a:r>
                        <a:rPr lang="es-ES" sz="2400" u="none" strike="noStrike" dirty="0">
                          <a:effectLst/>
                        </a:rPr>
                        <a:t>+ β2 * Distancia + β3 *Manejo 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1" u="none" strike="noStrike" dirty="0" smtClean="0">
                          <a:effectLst/>
                        </a:rPr>
                        <a:t>Ocupación </a:t>
                      </a:r>
                      <a:r>
                        <a:rPr lang="es-ES" sz="2400" b="1" u="none" strike="noStrike" dirty="0">
                          <a:effectLst/>
                        </a:rPr>
                        <a:t>= 7.38 + </a:t>
                      </a:r>
                      <a:r>
                        <a:rPr lang="es-ES" sz="2400" b="1" u="none" strike="noStrike" dirty="0" smtClean="0">
                          <a:effectLst/>
                        </a:rPr>
                        <a:t>3.54*Árbol </a:t>
                      </a:r>
                      <a:r>
                        <a:rPr lang="es-ES" sz="2400" b="1" u="none" strike="noStrike" dirty="0">
                          <a:effectLst/>
                        </a:rPr>
                        <a:t>+ 1.5 * Distancia - 2.73 *Manejo 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00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 VERSUS REALIDAD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980728"/>
            <a:ext cx="8064896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ciencias biológicas no podemos esperar encontrar la verdad exacta, o alcanzar la realidad con un set finito de datos.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Dimensiones infinitas vs. Muestras finitas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Inferencia basada en un buen modelo aproximado.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inferencia condicional a los datos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existe un único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 que explique la realidad…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encontramos el modelo 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“mejor” la explica?</a:t>
            </a:r>
            <a:endParaRPr lang="es-ES" sz="2800" b="1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08" y="190381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OTROS METODOS DE SELECCIÓN DE MODELOS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043608" y="1556792"/>
            <a:ext cx="8064896" cy="2448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DIC (</a:t>
            </a:r>
            <a:r>
              <a:rPr 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Spiegelhalter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2002) 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Comenzó a ser utilizado para métodos Bayesianos, pero plantea dificultades, especialmente por la dificultad para estimar el numero de parámetros de los modelos</a:t>
            </a:r>
          </a:p>
          <a:p>
            <a:pPr marL="34290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BIC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Hay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bastante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material al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respecto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pero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generalidad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BIC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tiene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elegir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parámetros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 AIC con 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parámetros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Pero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tb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la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complejidad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71" t="47966" r="31379" b="47498"/>
          <a:stretch/>
        </p:blipFill>
        <p:spPr bwMode="auto">
          <a:xfrm>
            <a:off x="1348132" y="3356992"/>
            <a:ext cx="4476163" cy="48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34483" r="8233" b="52644"/>
          <a:stretch/>
        </p:blipFill>
        <p:spPr bwMode="auto">
          <a:xfrm>
            <a:off x="-8505" y="5714483"/>
            <a:ext cx="9254359" cy="882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5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0792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68760" y="1007222"/>
            <a:ext cx="7839744" cy="48435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Burnham, K. P., and D. R. Anderson. 2002. Model selection and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multimodel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inference : a practical information-theoretic approach. 2nd edition. Springer, New York.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Cooch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, E. G., and G. C. White. 2013. Program MARK: a gentle introduction. 12th edition. Available online with the MARK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programme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.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Williams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, B., J. Nichols, and M. Conroy. 2002. Analysis and Management of Animal Populations: Modeling, Estimation, and Decision Making. Academic Press, San Diego, CA.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4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DE TEORÍA DE INFORMACIÓN (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Information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theoretic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7624" y="148478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Definición </a:t>
            </a:r>
            <a:r>
              <a:rPr lang="es-ES" sz="28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priori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 set de modelos candidatos (hipótesis)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datos se utilizan pare evaluar el soporte relativo de diferentes modelos.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mejor modelo es aquel que pierde la menor cantidad de información.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Compromisos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entre el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ajuste del modelo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(+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arámetros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y la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varianza del estimador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(-parámetros = parsimonia) por medio de una optimización.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9038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AIC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1187624" y="980728"/>
                <a:ext cx="7776864" cy="489654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s-E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Criterio de información de </a:t>
                </a:r>
                <a:r>
                  <a:rPr lang="es-E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Akaike</a:t>
                </a:r>
                <a:r>
                  <a:rPr lang="es-E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(1973)</a:t>
                </a: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𝐴𝐼𝐶</m:t>
                    </m:r>
                    <m:r>
                      <a:rPr lang="en-US" b="0" i="1" smtClean="0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=−2∗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3D3D49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3D3D49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3D3D49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3D3D49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+2∗</m:t>
                    </m:r>
                    <m:r>
                      <a:rPr lang="en-US" b="0" i="1" smtClean="0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𝐾</m:t>
                    </m:r>
                  </m:oMath>
                </a14:m>
                <a:r>
                  <a:rPr lang="es-ES" sz="2800" dirty="0" smtClean="0">
                    <a:solidFill>
                      <a:srgbClr val="3D3D49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buFont typeface="Gill Sans MT" panose="020B0502020104020203" pitchFamily="34" charset="0"/>
                  <a:buChar char="–"/>
                  <a:defRPr/>
                </a:pP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 = </a:t>
                </a:r>
                <a:r>
                  <a:rPr lang="en-US" sz="2400" dirty="0" err="1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verosimilitud</a:t>
                </a: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del </a:t>
                </a:r>
                <a:r>
                  <a:rPr lang="en-US" sz="2400" dirty="0" err="1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modelo</a:t>
                </a:r>
                <a:endParaRPr lang="en-US" sz="24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buFont typeface="Gill Sans MT" panose="020B0502020104020203" pitchFamily="34" charset="0"/>
                  <a:buChar char="–"/>
                  <a:defRPr/>
                </a:pP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 = </a:t>
                </a:r>
                <a:r>
                  <a:rPr lang="en-US" sz="2400" dirty="0" err="1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número</a:t>
                </a: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 par</a:t>
                </a:r>
                <a:r>
                  <a:rPr lang="es-E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ámetros</a:t>
                </a:r>
                <a:endParaRPr lang="es-ES" sz="24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s-ES" sz="24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𝐶𝑟𝑒𝑐𝑖𝑚</m:t>
                      </m:r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=10+5∗</m:t>
                      </m:r>
                      <m:r>
                        <a:rPr lang="en-US" sz="24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𝑒𝑑𝑎𝑑</m:t>
                      </m:r>
                      <m:r>
                        <a:rPr lang="en-US" sz="24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+3∗</m:t>
                      </m:r>
                      <m:r>
                        <a:rPr lang="en-US" sz="24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𝑎𝑙𝑖𝑚𝑒𝑛𝑡𝑜</m:t>
                      </m:r>
                      <m:r>
                        <a:rPr lang="en-US" sz="24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𝑒𝑟𝑟𝑜𝑟</m:t>
                      </m:r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</m:oMath>
                  </m:oMathPara>
                </a14:m>
                <a:endParaRPr lang="es-ES" sz="2000" dirty="0">
                  <a:solidFill>
                    <a:srgbClr val="636382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r>
                  <a:rPr lang="en-US" sz="2800" dirty="0" smtClean="0">
                    <a:solidFill>
                      <a:srgbClr val="636382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                     1            1                 1               1   =  4</a:t>
                </a:r>
                <a:endParaRPr lang="es-ES" sz="2800" dirty="0" smtClean="0">
                  <a:solidFill>
                    <a:srgbClr val="636382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endParaRPr lang="es-ES" sz="28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endParaRPr lang="es-ES" sz="28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980728"/>
                <a:ext cx="7776864" cy="4896544"/>
              </a:xfrm>
              <a:prstGeom prst="rect">
                <a:avLst/>
              </a:prstGeom>
              <a:blipFill rotWithShape="1">
                <a:blip r:embed="rId5"/>
                <a:stretch>
                  <a:fillRect l="-1411" t="-12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5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0" y="1124744"/>
                <a:ext cx="8964488" cy="475252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𝐴𝐼𝐶</m:t>
                    </m:r>
                    <m:r>
                      <a:rPr lang="en-US" b="0" i="1" smtClean="0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=−2∗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3D3D49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3D3D49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3D3D49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3D3D49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+2∗</m:t>
                    </m:r>
                    <m:r>
                      <a:rPr lang="en-US" b="0" i="1" smtClean="0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𝐾</m:t>
                    </m:r>
                  </m:oMath>
                </a14:m>
                <a:r>
                  <a:rPr lang="es-ES" sz="2800" dirty="0" smtClean="0">
                    <a:solidFill>
                      <a:srgbClr val="3D3D49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endParaRPr lang="es-ES" sz="28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endParaRPr lang="es-ES" sz="28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endParaRPr lang="es-ES" sz="28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4744"/>
                <a:ext cx="8964488" cy="47525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3491880" y="1052736"/>
            <a:ext cx="1872208" cy="64807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ounded Rectangle 7"/>
          <p:cNvSpPr/>
          <p:nvPr/>
        </p:nvSpPr>
        <p:spPr>
          <a:xfrm>
            <a:off x="5724128" y="1052736"/>
            <a:ext cx="1152128" cy="64807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Straight Arrow Connector 9"/>
          <p:cNvCxnSpPr>
            <a:stCxn id="7" idx="2"/>
            <a:endCxn id="11" idx="0"/>
          </p:cNvCxnSpPr>
          <p:nvPr/>
        </p:nvCxnSpPr>
        <p:spPr>
          <a:xfrm flipH="1">
            <a:off x="3771907" y="1700808"/>
            <a:ext cx="65607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168" y="1988840"/>
            <a:ext cx="3009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decrece con mas </a:t>
            </a:r>
          </a:p>
          <a:p>
            <a:pPr algn="ctr"/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parámetros (variación)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2" name="Straight Arrow Connector 11"/>
          <p:cNvCxnSpPr>
            <a:stCxn id="8" idx="2"/>
            <a:endCxn id="13" idx="0"/>
          </p:cNvCxnSpPr>
          <p:nvPr/>
        </p:nvCxnSpPr>
        <p:spPr>
          <a:xfrm>
            <a:off x="6300192" y="1700808"/>
            <a:ext cx="50523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5397" y="1988840"/>
            <a:ext cx="25800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crece con mas </a:t>
            </a:r>
          </a:p>
          <a:p>
            <a:pPr algn="ctr"/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parámetros (sesgo)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072950"/>
            <a:ext cx="4761460" cy="338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43608" y="19038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SESGO VS. VARIACIÓN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8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0" y="1124744"/>
                <a:ext cx="8964488" cy="475252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𝐴𝐼𝐶</m:t>
                    </m:r>
                    <m:r>
                      <a:rPr lang="en-US" b="0" i="1" smtClean="0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=−2∗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3D3D49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3D3D49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3D3D49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3D3D49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+2∗</m:t>
                    </m:r>
                    <m:r>
                      <a:rPr lang="en-US" b="0" i="1" smtClean="0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𝐾</m:t>
                    </m:r>
                  </m:oMath>
                </a14:m>
                <a:r>
                  <a:rPr lang="es-ES" sz="2800" dirty="0" smtClean="0">
                    <a:solidFill>
                      <a:srgbClr val="3D3D49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endParaRPr lang="es-ES" sz="28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endParaRPr lang="es-ES" sz="28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endParaRPr lang="es-ES" sz="28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4744"/>
                <a:ext cx="8964488" cy="47525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3491880" y="1052736"/>
            <a:ext cx="1872208" cy="64807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ounded Rectangle 7"/>
          <p:cNvSpPr/>
          <p:nvPr/>
        </p:nvSpPr>
        <p:spPr>
          <a:xfrm>
            <a:off x="5724128" y="1052736"/>
            <a:ext cx="1152128" cy="64807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Straight Arrow Connector 9"/>
          <p:cNvCxnSpPr>
            <a:stCxn id="7" idx="2"/>
            <a:endCxn id="11" idx="0"/>
          </p:cNvCxnSpPr>
          <p:nvPr/>
        </p:nvCxnSpPr>
        <p:spPr>
          <a:xfrm flipH="1">
            <a:off x="3771907" y="1700808"/>
            <a:ext cx="65607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168" y="1988840"/>
            <a:ext cx="3009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decrece con mas </a:t>
            </a:r>
          </a:p>
          <a:p>
            <a:pPr algn="ctr"/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parámetros (variación)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2" name="Straight Arrow Connector 11"/>
          <p:cNvCxnSpPr>
            <a:stCxn id="8" idx="2"/>
            <a:endCxn id="13" idx="0"/>
          </p:cNvCxnSpPr>
          <p:nvPr/>
        </p:nvCxnSpPr>
        <p:spPr>
          <a:xfrm>
            <a:off x="6300192" y="1700808"/>
            <a:ext cx="50523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5397" y="1988840"/>
            <a:ext cx="25800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crece con mas </a:t>
            </a:r>
          </a:p>
          <a:p>
            <a:pPr algn="ctr"/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parámetros (sesgo)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3608" y="19038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SESGO VS. VARIACIÓN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5616" y="3228072"/>
            <a:ext cx="792088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busca minimizar el AIC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Minimizar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variación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Penalizando el número de parámetros (principio de parsimonia) </a:t>
            </a:r>
          </a:p>
        </p:txBody>
      </p:sp>
    </p:spTree>
    <p:extLst>
      <p:ext uri="{BB962C8B-B14F-4D97-AF65-F5344CB8AC3E}">
        <p14:creationId xmlns:p14="http://schemas.microsoft.com/office/powerpoint/2010/main" val="147073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0" y="1124744"/>
                <a:ext cx="8964488" cy="475252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𝐴𝐼𝐶</m:t>
                    </m:r>
                    <m:r>
                      <a:rPr lang="en-US" b="0" i="1" smtClean="0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=−2∗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3D3D49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3D3D49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3D3D49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3D3D49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+2∗</m:t>
                    </m:r>
                    <m:r>
                      <a:rPr lang="en-US" b="0" i="1" smtClean="0">
                        <a:solidFill>
                          <a:srgbClr val="3D3D49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𝐾</m:t>
                    </m:r>
                  </m:oMath>
                </a14:m>
                <a:r>
                  <a:rPr lang="es-ES" sz="2800" dirty="0" smtClean="0">
                    <a:solidFill>
                      <a:srgbClr val="3D3D49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endParaRPr lang="es-ES" sz="28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endParaRPr lang="es-ES" sz="28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endParaRPr lang="es-ES" sz="28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4744"/>
                <a:ext cx="8964488" cy="47525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3491880" y="1052736"/>
            <a:ext cx="1872208" cy="64807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ounded Rectangle 7"/>
          <p:cNvSpPr/>
          <p:nvPr/>
        </p:nvSpPr>
        <p:spPr>
          <a:xfrm>
            <a:off x="5724128" y="1052736"/>
            <a:ext cx="1152128" cy="64807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3734283" y="1791923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(variación)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7077" y="1767545"/>
            <a:ext cx="106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(sesgo)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3608" y="19038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SESGO VS. VARIACIÓN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4" t="26203" r="3189" b="17931"/>
          <a:stretch/>
        </p:blipFill>
        <p:spPr bwMode="auto">
          <a:xfrm>
            <a:off x="-110359" y="2708920"/>
            <a:ext cx="9258324" cy="403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97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9038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AICc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MUESTRAS PEQUEÑAS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7624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Ajustes para muestras pequeñas (</a:t>
            </a:r>
            <a:r>
              <a:rPr 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AICc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Recomendación (n/K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 40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muestras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grandes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AIC=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AICc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entonces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puede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siempre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usar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AICc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1" t="44581" r="19436" b="38867"/>
          <a:stretch/>
        </p:blipFill>
        <p:spPr bwMode="auto">
          <a:xfrm>
            <a:off x="1655678" y="1776887"/>
            <a:ext cx="684075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3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9038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QAIC  SOBREDISPERSIÓN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1187624" y="1205499"/>
                <a:ext cx="7776864" cy="531984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s-E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Ajustes para </a:t>
                </a:r>
                <a:r>
                  <a:rPr lang="es-E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sobredispersión</a:t>
                </a:r>
                <a:r>
                  <a:rPr lang="es-E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 los datos (QAIC)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s-E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 la varianza de un modelo supera la varianza teórica de esa distribución, hay </a:t>
                </a:r>
                <a:r>
                  <a:rPr lang="es-E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sobredispersión</a:t>
                </a:r>
                <a:endParaRPr lang="es-ES" sz="24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Generalmente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Poisson o Binomial</a:t>
                </a:r>
                <a:endParaRPr lang="es-ES" sz="24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𝑣𝑎𝑟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𝑃𝑜𝑖𝑠𝑠𝑜𝑛</m:t>
                      </m:r>
                    </m:oMath>
                  </m:oMathPara>
                </a14:m>
                <a:endParaRPr lang="en-US" sz="2400" b="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𝑣𝑎𝑟</m:t>
                      </m:r>
                      <m:d>
                        <m:dPr>
                          <m:ctrlPr>
                            <a:rPr lang="es-ES" sz="2400" i="1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" sz="2400" i="1" smtClean="0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(1−</m:t>
                      </m:r>
                      <m:r>
                        <a:rPr lang="en-US" sz="24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)/</m:t>
                      </m:r>
                      <m:r>
                        <a:rPr lang="en-US" sz="24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𝐵𝑖𝑛𝑜𝑚𝑖𝑎𝑙</m:t>
                      </m:r>
                    </m:oMath>
                  </m:oMathPara>
                </a14:m>
                <a:endParaRPr lang="es-ES" sz="24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s-E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Los parámetros serán estimados correctamente pero las varianzas serán mayores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endParaRPr lang="es-ES" sz="24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205499"/>
                <a:ext cx="7776864" cy="5319845"/>
              </a:xfrm>
              <a:prstGeom prst="rect">
                <a:avLst/>
              </a:prstGeom>
              <a:blipFill rotWithShape="1">
                <a:blip r:embed="rId5"/>
                <a:stretch>
                  <a:fillRect l="-1097" t="-9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29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4437</TotalTime>
  <Words>1098</Words>
  <Application>Microsoft Office PowerPoint</Application>
  <PresentationFormat>On-screen Show (4:3)</PresentationFormat>
  <Paragraphs>266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1_Office Theme</vt:lpstr>
      <vt:lpstr>Theme3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Ottaviani</dc:creator>
  <cp:lastModifiedBy>Andrea Paula Goijman</cp:lastModifiedBy>
  <cp:revision>165</cp:revision>
  <cp:lastPrinted>2016-06-25T18:10:36Z</cp:lastPrinted>
  <dcterms:created xsi:type="dcterms:W3CDTF">2014-07-21T14:52:50Z</dcterms:created>
  <dcterms:modified xsi:type="dcterms:W3CDTF">2016-06-25T18:11:01Z</dcterms:modified>
</cp:coreProperties>
</file>