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8" r:id="rId1"/>
    <p:sldMasterId id="2147484440" r:id="rId2"/>
    <p:sldMasterId id="2147484452" r:id="rId3"/>
  </p:sldMasterIdLst>
  <p:notesMasterIdLst>
    <p:notesMasterId r:id="rId20"/>
  </p:notesMasterIdLst>
  <p:sldIdLst>
    <p:sldId id="281" r:id="rId4"/>
    <p:sldId id="283" r:id="rId5"/>
    <p:sldId id="339" r:id="rId6"/>
    <p:sldId id="322" r:id="rId7"/>
    <p:sldId id="323" r:id="rId8"/>
    <p:sldId id="325" r:id="rId9"/>
    <p:sldId id="327" r:id="rId10"/>
    <p:sldId id="330" r:id="rId11"/>
    <p:sldId id="326" r:id="rId12"/>
    <p:sldId id="332" r:id="rId13"/>
    <p:sldId id="333" r:id="rId14"/>
    <p:sldId id="334" r:id="rId15"/>
    <p:sldId id="336" r:id="rId16"/>
    <p:sldId id="337" r:id="rId17"/>
    <p:sldId id="331" r:id="rId18"/>
    <p:sldId id="321" r:id="rId19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Paula Goijman" initials="AP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82"/>
    <a:srgbClr val="333333"/>
    <a:srgbClr val="3D3D49"/>
    <a:srgbClr val="484860"/>
    <a:srgbClr val="565672"/>
    <a:srgbClr val="4F4F65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6" autoAdjust="0"/>
    <p:restoredTop sz="98252" autoAdjust="0"/>
  </p:normalViewPr>
  <p:slideViewPr>
    <p:cSldViewPr>
      <p:cViewPr varScale="1">
        <p:scale>
          <a:sx n="73" d="100"/>
          <a:sy n="73" d="100"/>
        </p:scale>
        <p:origin x="13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08/08/2018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599" y="4862015"/>
            <a:ext cx="5680103" cy="4605085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755"/>
            <a:ext cx="3077137" cy="51222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happy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underestimate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shy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Overestimate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happy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underestimate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shy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Overestimate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happy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underestimate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shy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Overestimate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happy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underestimate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shy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Overestimate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happy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underestimate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shy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Overestimate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Frederik</a:t>
            </a:r>
            <a:r>
              <a:rPr lang="es-ES" dirty="0" smtClean="0"/>
              <a:t> </a:t>
            </a:r>
            <a:r>
              <a:rPr lang="es-ES" dirty="0" err="1" smtClean="0"/>
              <a:t>Linlcoln</a:t>
            </a:r>
            <a:r>
              <a:rPr lang="es-ES" dirty="0" smtClean="0"/>
              <a:t> Gustav (popularizo el</a:t>
            </a:r>
            <a:r>
              <a:rPr lang="es-ES" baseline="0" dirty="0" smtClean="0"/>
              <a:t> enfoque)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happy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underestimate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shy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Overestimate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happy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underestimate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r>
              <a:rPr lang="es-ES" dirty="0" err="1" smtClean="0"/>
              <a:t>Trap</a:t>
            </a:r>
            <a:r>
              <a:rPr lang="es-ES" dirty="0" smtClean="0"/>
              <a:t> </a:t>
            </a:r>
            <a:r>
              <a:rPr lang="es-ES" dirty="0" err="1" smtClean="0"/>
              <a:t>shy</a:t>
            </a:r>
            <a:r>
              <a:rPr lang="es-ES" dirty="0" smtClean="0"/>
              <a:t> –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Overestimate</a:t>
            </a:r>
            <a:r>
              <a:rPr lang="es-ES" baseline="0" dirty="0" smtClean="0"/>
              <a:t> N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8/8/2018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 Imagen" descr="logo anclaje MIN agroind NUEV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6093296"/>
            <a:ext cx="4771790" cy="746997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9512" y="1121976"/>
            <a:ext cx="8784976" cy="209100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sz="320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4</a:t>
            </a:r>
            <a:endParaRPr lang="es-ES" sz="3200" dirty="0" smtClean="0">
              <a:solidFill>
                <a:srgbClr val="3D3D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s-ES" sz="1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1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MODELOS DE CAPTURA-MARCADO-RECAPTURA (CMR) I</a:t>
            </a:r>
            <a:endParaRPr 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528" y="3284984"/>
            <a:ext cx="8496944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ES" sz="24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Dra. Andrea P. </a:t>
            </a:r>
            <a:r>
              <a:rPr lang="es-ES" sz="24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Goijman</a:t>
            </a:r>
          </a:p>
          <a:p>
            <a:pPr marL="0" indent="0" algn="ctr">
              <a:buNone/>
              <a:defRPr/>
            </a:pPr>
            <a:r>
              <a:rPr lang="es-ES" sz="2400" b="1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sz="2000" b="1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“Métodos cuantitativos de detección imperfecta para el análisis de poblaciones y comunidades de fauna silvestre”</a:t>
            </a:r>
            <a:endParaRPr lang="en-US" sz="2000" dirty="0" smtClean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Dpto. 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Ciencias Naturales, </a:t>
            </a:r>
            <a:r>
              <a:rPr lang="en-U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UNRC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 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sz="2000" dirty="0" err="1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Junio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1 de Julio 2016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t="-327" r="12517" b="90096"/>
          <a:stretch/>
        </p:blipFill>
        <p:spPr bwMode="auto">
          <a:xfrm>
            <a:off x="323528" y="-27384"/>
            <a:ext cx="8831985" cy="73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CMR MÚLTIPLE (</a:t>
            </a:r>
            <a:r>
              <a:rPr lang="es-ES" sz="3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k&gt;2</a:t>
            </a:r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87624" y="1052736"/>
            <a:ext cx="7920880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Ventajas</a:t>
            </a:r>
            <a:endParaRPr lang="es-ES" sz="2600" b="1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Más datos para estimar N, y más precisión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Evitar supuestos estrictos de L-P (p=c para todos los individuos)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puede modelar variación en las probabilidades de captura: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Individuos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Tiempo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Comportamiento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Combinaciones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s-ES" sz="22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CMR MÚLTIPLE (</a:t>
            </a:r>
            <a:r>
              <a:rPr lang="es-ES" sz="3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k&gt;2</a:t>
            </a:r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1043608" y="836712"/>
                <a:ext cx="8064896" cy="532859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s-E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Estadísticas </a:t>
                </a:r>
              </a:p>
              <a:p>
                <a:pPr>
                  <a:spcBef>
                    <a:spcPts val="2400"/>
                  </a:spcBef>
                  <a:spcAft>
                    <a:spcPts val="0"/>
                  </a:spcAft>
                  <a:defRPr/>
                </a:pPr>
                <a:r>
                  <a:rPr lang="es-ES" sz="2600" i="1" dirty="0">
                    <a:solidFill>
                      <a:srgbClr val="63638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</a:t>
                </a:r>
                <a:r>
                  <a:rPr lang="es-ES" sz="2600" i="1" baseline="-25000" dirty="0" smtClean="0">
                    <a:solidFill>
                      <a:srgbClr val="63638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</a:t>
                </a:r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animales capturados en la ocasión </a:t>
                </a:r>
                <a:r>
                  <a:rPr lang="es-ES" sz="2600" i="1" dirty="0" smtClean="0">
                    <a:solidFill>
                      <a:srgbClr val="63638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i=1,…,k</a:t>
                </a:r>
                <a:endParaRPr lang="es-ES" sz="2600" i="1" dirty="0">
                  <a:solidFill>
                    <a:srgbClr val="6363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2400"/>
                  </a:spcBef>
                  <a:spcAft>
                    <a:spcPts val="0"/>
                  </a:spcAft>
                  <a:defRPr/>
                </a:pPr>
                <a:r>
                  <a:rPr lang="es-ES" sz="2600" i="1" dirty="0">
                    <a:solidFill>
                      <a:srgbClr val="63638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</a:t>
                </a:r>
                <a:r>
                  <a:rPr lang="es-ES" sz="2600" i="1" baseline="-25000" dirty="0" smtClean="0">
                    <a:solidFill>
                      <a:srgbClr val="63638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</a:t>
                </a:r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:r>
                  <a:rPr lang="es-ES" sz="26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animales </a:t>
                </a:r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recapturados </a:t>
                </a:r>
                <a:r>
                  <a:rPr lang="es-ES" sz="26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en la ocasión </a:t>
                </a:r>
                <a:r>
                  <a:rPr lang="es-ES" sz="2600" i="1" dirty="0" smtClean="0">
                    <a:solidFill>
                      <a:srgbClr val="63638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i=2,…,k</a:t>
                </a:r>
              </a:p>
              <a:p>
                <a:pPr>
                  <a:spcBef>
                    <a:spcPts val="2400"/>
                  </a:spcBef>
                  <a:spcAft>
                    <a:spcPts val="0"/>
                  </a:spcAft>
                  <a:defRPr/>
                </a:pPr>
                <a:r>
                  <a:rPr lang="es-ES" sz="2600" i="1" dirty="0" smtClean="0">
                    <a:solidFill>
                      <a:srgbClr val="63638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número de animales distintos capturados en el estudio (suma de las frecuencias de cada historia de captura única)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3600" b="0" i="1" baseline="-25000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𝑟</m:t>
                      </m:r>
                      <m:r>
                        <a:rPr lang="es-ES" sz="3600" b="0" i="1" baseline="-25000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sz="3600" b="0" i="1" baseline="-25000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sz="3600" b="0" i="1" baseline="-25000" smtClean="0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𝑤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ES" sz="3600" b="0" i="1" baseline="-25000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3600" b="0" i="1" baseline="-25000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3600" b="0" i="1" baseline="-25000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𝑤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sz="2600" i="1" baseline="-250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836712"/>
                <a:ext cx="8064896" cy="5328592"/>
              </a:xfrm>
              <a:prstGeom prst="rect">
                <a:avLst/>
              </a:prstGeom>
              <a:blipFill rotWithShape="1">
                <a:blip r:embed="rId5"/>
                <a:stretch>
                  <a:fillRect l="-1512" t="-114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95982" y="4080746"/>
            <a:ext cx="776015" cy="2660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795982" y="4800826"/>
            <a:ext cx="776018" cy="4283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/>
        </p:nvSpPr>
        <p:spPr>
          <a:xfrm>
            <a:off x="3851920" y="5520906"/>
            <a:ext cx="776018" cy="4283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27938" y="5013176"/>
            <a:ext cx="73615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99946" y="5733256"/>
            <a:ext cx="73615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3609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5507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92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CMR MÚLTIPLE (</a:t>
            </a:r>
            <a:r>
              <a:rPr lang="es-ES" sz="3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k&gt;2</a:t>
            </a:r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43608" y="980728"/>
            <a:ext cx="8064896" cy="51845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 basados en p y c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(Otis et al. 1978)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s-ES" sz="28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         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 nulo</a:t>
            </a:r>
            <a:endParaRPr lang="es-ES" sz="2800" baseline="-250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s-ES" sz="28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(*)  p=c varía en el tiempo, ocasión de captura 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s-ES" sz="2800" baseline="-250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lang="es-ES" sz="28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p=c varían por heterogeneidad individual </a:t>
            </a:r>
            <a:endParaRPr lang="es-ES" sz="2800" baseline="-250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s-ES" sz="28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p≠c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efecto comportamental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Combinaciones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 L-P, </a:t>
            </a: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k=2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0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CMR MÚLTIPLE (</a:t>
            </a:r>
            <a:r>
              <a:rPr lang="es-ES" sz="3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k&gt;2</a:t>
            </a:r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43608" y="980728"/>
            <a:ext cx="8064896" cy="51845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Notas sobre estimación de </a:t>
            </a:r>
            <a:r>
              <a:rPr lang="es-ES" sz="2800" b="1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s-ES" sz="2800" b="1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s-ES" sz="2800" i="1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Existen 2 enfoques para ajustar modelos de Capturas para poblaciones cerradas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Incluyendo animales no capturados (N es parte de la función de verosimilitud, </a:t>
            </a:r>
            <a:r>
              <a:rPr lang="es-ES" sz="24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s-ES" sz="2400" i="1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– Otis et al. 1978, “</a:t>
            </a:r>
            <a:r>
              <a:rPr lang="es-ES" sz="2400" i="1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s-ES" sz="2400" i="1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losed</a:t>
            </a:r>
            <a:r>
              <a:rPr lang="es-ES" sz="24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captures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Condicional a los animales capturados (N fuera de la función de verosimilitud) –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Huggins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1989, “</a:t>
            </a:r>
            <a:r>
              <a:rPr lang="es-ES" sz="2400" i="1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Huggins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7" t="47774" r="12922" b="28437"/>
          <a:stretch/>
        </p:blipFill>
        <p:spPr bwMode="auto">
          <a:xfrm>
            <a:off x="33447" y="4725144"/>
            <a:ext cx="907505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956376" y="5229200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4788024" y="6300573"/>
            <a:ext cx="432048" cy="3687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5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CMR MÚLTIPLE (</a:t>
            </a:r>
            <a:r>
              <a:rPr lang="es-ES" sz="3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k&gt;2</a:t>
            </a:r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43608" y="1124744"/>
            <a:ext cx="8064896" cy="51845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Notas sobre estimación de </a:t>
            </a:r>
            <a:r>
              <a:rPr lang="es-ES" sz="2800" b="1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s-ES" sz="2800" b="1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(“</a:t>
            </a:r>
            <a:r>
              <a:rPr lang="es-ES" sz="2800" b="1" i="1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Huggins</a:t>
            </a:r>
            <a:r>
              <a:rPr lang="es-ES" sz="2800" b="1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”)</a:t>
            </a:r>
            <a:endParaRPr lang="es-ES" sz="2800" i="1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se incluyen los animales no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vistos (condicional a las capturas). 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es sacada de la función de verosimilitud y es calculada como un parámetro derivado. 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Permite usar </a:t>
            </a:r>
            <a:r>
              <a:rPr lang="es-E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covariables</a:t>
            </a: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 p 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Permite la selección de modelos múltiples con AIC</a:t>
            </a:r>
          </a:p>
        </p:txBody>
      </p:sp>
    </p:spTree>
    <p:extLst>
      <p:ext uri="{BB962C8B-B14F-4D97-AF65-F5344CB8AC3E}">
        <p14:creationId xmlns:p14="http://schemas.microsoft.com/office/powerpoint/2010/main" val="2001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CMR MÚLTIPLE (</a:t>
            </a:r>
            <a:r>
              <a:rPr lang="es-ES" sz="3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k&gt;2</a:t>
            </a:r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24744"/>
            <a:ext cx="806489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SUPUESTOS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Población cerrada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hay pérdida de marcas y todas correctamente identificadas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 de captura homogénea entre 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Captura no influye en recaptura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puede modelar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19672" y="3573016"/>
            <a:ext cx="6480720" cy="9361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619672" y="3573016"/>
            <a:ext cx="6264696" cy="9361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187624" y="3212976"/>
            <a:ext cx="7956376" cy="2088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urved Connector 8"/>
          <p:cNvCxnSpPr/>
          <p:nvPr/>
        </p:nvCxnSpPr>
        <p:spPr>
          <a:xfrm>
            <a:off x="2123729" y="5013175"/>
            <a:ext cx="1296145" cy="864099"/>
          </a:xfrm>
          <a:prstGeom prst="curvedConnector3">
            <a:avLst>
              <a:gd name="adj1" fmla="val -37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033717"/>
            <a:ext cx="7866218" cy="48435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Conroy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, M. J., and J. P. Carroll. 2009. Quantitative conservation of vertebrates. Wiley-Blackwell,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Chichester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, West Sussex, UK ; Hoboken, NJ.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Cooch, E. G., and G. C. White. 2013. Program MARK: a gentle introduction. 12th edition. Available online with the MARK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programme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.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Williams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  <a:cs typeface="+mn-cs"/>
              </a:rPr>
              <a:t>, B., J. Nichols, and M. Conroy. 2002. Analysis and Management of Animal Populations: Modeling, Estimation, and Decision Making. Academic Press, San Diego, CA.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 err="1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4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72" r="15054"/>
          <a:stretch/>
        </p:blipFill>
        <p:spPr>
          <a:xfrm>
            <a:off x="36511" y="3272700"/>
            <a:ext cx="9071993" cy="35906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BASES CMR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980728"/>
            <a:ext cx="806489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Captura física y marcado 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Detección de marcas naturales  (ej. patrones,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cicatrices, ADN)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Remociones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telemetría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48" y="6516052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Resp.: Julieta </a:t>
            </a:r>
            <a:r>
              <a:rPr lang="en-US" b="1" dirty="0" err="1" smtClean="0">
                <a:solidFill>
                  <a:schemeClr val="bg1"/>
                </a:solidFill>
              </a:rPr>
              <a:t>Decarre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332656"/>
            <a:ext cx="806489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Captura-Marcado-Recaptura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Para estimación de Densidad y Abundancia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Poblaciones cerradas</a:t>
            </a:r>
            <a:endParaRPr lang="es-ES" sz="4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06"/>
          <a:stretch/>
        </p:blipFill>
        <p:spPr>
          <a:xfrm>
            <a:off x="1187624" y="4149079"/>
            <a:ext cx="1761943" cy="242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BASES CMR</a:t>
            </a:r>
          </a:p>
          <a:p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Para estimación de Densidad y Abundancia </a:t>
            </a:r>
            <a:endParaRPr lang="es-ES" sz="36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1043608" y="1700808"/>
                <a:ext cx="8064896" cy="403244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0"/>
                  </a:spcAft>
                  <a:defRPr/>
                </a:pPr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Muestra = conteo incompleto de la población</a:t>
                </a: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  <a:defRPr/>
                </a:pPr>
                <a:endParaRPr lang="es-ES" sz="28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𝑁</m:t>
                      </m:r>
                      <m:r>
                        <a:rPr lang="es-ES" sz="28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 </m:t>
                      </m:r>
                      <m:f>
                        <m:fPr>
                          <m:ctrlPr>
                            <a:rPr lang="es-ES" sz="28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𝑛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s-ES" sz="28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solidFill>
                                    <a:srgbClr val="636382"/>
                                  </a:solidFill>
                                  <a:latin typeface="Cambria Math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𝑝</m:t>
                              </m:r>
                            </m:e>
                          </m:acc>
                        </m:den>
                      </m:f>
                      <m:r>
                        <a:rPr lang="es-ES" sz="2800" b="0" i="1" smtClean="0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          100</m:t>
                      </m:r>
                      <m:r>
                        <a:rPr lang="es-ES" sz="2800" i="1">
                          <a:solidFill>
                            <a:srgbClr val="636382"/>
                          </a:solidFill>
                          <a:latin typeface="Cambria Math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 </m:t>
                      </m:r>
                      <m:f>
                        <m:fPr>
                          <m:ctrlPr>
                            <a:rPr lang="es-ES" sz="2800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50</m:t>
                          </m:r>
                        </m:num>
                        <m:den>
                          <m:r>
                            <a:rPr lang="es-ES" sz="2800" b="0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0.5</m:t>
                          </m:r>
                        </m:den>
                      </m:f>
                    </m:oMath>
                  </m:oMathPara>
                </a14:m>
                <a:endParaRPr lang="es-ES" sz="2800" b="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  <a:defRPr/>
                </a:pPr>
                <a:endParaRPr lang="es-ES" sz="2800" i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  <a:defRPr/>
                </a:pPr>
                <a14:m>
                  <m:oMath xmlns:m="http://schemas.openxmlformats.org/officeDocument/2006/math">
                    <m:r>
                      <a:rPr lang="es-ES" sz="2800" i="1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𝑁</m:t>
                    </m:r>
                  </m:oMath>
                </a14:m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- Población real </a:t>
                </a:r>
                <a:endParaRPr lang="es-E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  <a:defRPr/>
                </a:pPr>
                <a14:m>
                  <m:oMath xmlns:m="http://schemas.openxmlformats.org/officeDocument/2006/math">
                    <m:r>
                      <a:rPr lang="es-ES" sz="2800" b="0" i="1" smtClean="0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  <m:r>
                      <a:rPr lang="es-ES" sz="2800" b="0" i="1" smtClean="0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s-ES" sz="2800" b="0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- </a:t>
                </a:r>
                <a:r>
                  <a:rPr lang="es-ES" sz="2800" b="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Muestra “marcada”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  <a:defRPr/>
                </a:pPr>
                <a14:m>
                  <m:oMath xmlns:m="http://schemas.openxmlformats.org/officeDocument/2006/math">
                    <m:r>
                      <a:rPr lang="es-ES" sz="2800" b="0" i="1" smtClean="0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𝑝</m:t>
                    </m:r>
                    <m:r>
                      <a:rPr lang="es-ES" sz="2800" b="0" i="1" smtClean="0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s-E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- Tasa de detección/ probabilidad de captura</a:t>
                </a:r>
                <a:endParaRPr lang="es-E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  <a:defRPr/>
                </a:pPr>
                <a:endParaRPr lang="es-E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  <a:defRPr/>
                </a:pPr>
                <a:endParaRPr lang="es-E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00808"/>
                <a:ext cx="8064896" cy="4032448"/>
              </a:xfrm>
              <a:prstGeom prst="rect">
                <a:avLst/>
              </a:prstGeom>
              <a:blipFill rotWithShape="1">
                <a:blip r:embed="rId5"/>
                <a:stretch>
                  <a:fillRect l="-1285" t="-1513" b="-13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LINCOLN – PETERSEN (L-P)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1043608" y="1124744"/>
                <a:ext cx="8064896" cy="489654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r>
                      <a:rPr lang="es-ES" sz="2600" b="0" i="1" smtClean="0">
                        <a:solidFill>
                          <a:srgbClr val="636382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2 </a:t>
                </a:r>
                <a:r>
                  <a:rPr lang="es-ES" sz="26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ocasiones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 posibles historias de captura observables: 11, 10, 01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Bajo supuesto de población cerrada (abundancia constante), estimamos el número de animales nunca capturados 00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s-ES" sz="26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Por definición </a:t>
                </a:r>
                <a:r>
                  <a:rPr lang="es-ES" sz="2600" b="1" i="1" dirty="0">
                    <a:solidFill>
                      <a:srgbClr val="C00000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N</a:t>
                </a:r>
                <a:r>
                  <a:rPr lang="es-ES" sz="2600" i="1" dirty="0">
                    <a:solidFill>
                      <a:srgbClr val="C00000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s-ES" sz="2600" i="1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= X</a:t>
                </a:r>
                <a:r>
                  <a:rPr lang="es-ES" sz="2600" i="1" baseline="-25000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10</a:t>
                </a:r>
                <a:r>
                  <a:rPr lang="es-ES" sz="2600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+  </a:t>
                </a:r>
                <a:r>
                  <a:rPr lang="es-ES" sz="2600" i="1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X</a:t>
                </a:r>
                <a:r>
                  <a:rPr lang="es-ES" sz="2600" i="1" baseline="-25000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01</a:t>
                </a:r>
                <a:r>
                  <a:rPr lang="es-ES" sz="2600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+ </a:t>
                </a:r>
                <a:r>
                  <a:rPr lang="es-ES" sz="2600" i="1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X</a:t>
                </a:r>
                <a:r>
                  <a:rPr lang="es-ES" sz="2600" i="1" baseline="-25000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11 </a:t>
                </a:r>
                <a:r>
                  <a:rPr lang="es-ES" sz="2600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+ </a:t>
                </a:r>
                <a:r>
                  <a:rPr lang="es-ES" sz="2600" b="1" i="1" dirty="0" smtClean="0">
                    <a:solidFill>
                      <a:srgbClr val="C00000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X</a:t>
                </a:r>
                <a:r>
                  <a:rPr lang="es-ES" sz="2600" b="1" i="1" baseline="-25000" dirty="0" smtClean="0">
                    <a:solidFill>
                      <a:srgbClr val="C00000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00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s-ES" sz="2600" i="1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r>
                  <a:rPr lang="es-ES" sz="2600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= </a:t>
                </a:r>
                <a:r>
                  <a:rPr lang="es-ES" sz="2600" i="1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X</a:t>
                </a:r>
                <a:r>
                  <a:rPr lang="es-ES" sz="2600" i="1" baseline="-25000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10</a:t>
                </a:r>
                <a:r>
                  <a:rPr lang="es-ES" sz="2600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+  </a:t>
                </a:r>
                <a:r>
                  <a:rPr lang="es-ES" sz="2600" i="1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X</a:t>
                </a:r>
                <a:r>
                  <a:rPr lang="es-ES" sz="2600" i="1" baseline="-25000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01</a:t>
                </a:r>
                <a:r>
                  <a:rPr lang="es-ES" sz="2600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+ </a:t>
                </a:r>
                <a:r>
                  <a:rPr lang="es-ES" sz="2600" i="1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X</a:t>
                </a:r>
                <a:r>
                  <a:rPr lang="es-ES" sz="2600" i="1" baseline="-25000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11</a:t>
                </a:r>
                <a:r>
                  <a:rPr lang="es-ES" sz="2600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r>
                  <a:rPr lang="es-ES" sz="2600" dirty="0" smtClean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animales capturados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s-ES" sz="2600" i="1" dirty="0" smtClean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N - r  </a:t>
                </a:r>
                <a:r>
                  <a:rPr lang="es-ES" sz="2600" dirty="0">
                    <a:solidFill>
                      <a:srgbClr val="636382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animales nunca capturados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s-ES" sz="200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r>
                  <a:rPr lang="en-US" sz="28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endParaRPr lang="es-ES" sz="2800" dirty="0">
                  <a:solidFill>
                    <a:srgbClr val="636382"/>
                  </a:solidFill>
                  <a:latin typeface="Gill Sans MT" panose="020B0502020104020203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124744"/>
                <a:ext cx="8064896" cy="4896544"/>
              </a:xfrm>
              <a:prstGeom prst="rect">
                <a:avLst/>
              </a:prstGeom>
              <a:blipFill rotWithShape="1">
                <a:blip r:embed="rId5"/>
                <a:stretch>
                  <a:fillRect l="-1134" t="-11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1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LINCOLN – PETERSEN (L-P)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836712"/>
            <a:ext cx="8064896" cy="53285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Estadísticas </a:t>
            </a:r>
          </a:p>
          <a:p>
            <a:pPr>
              <a:spcBef>
                <a:spcPts val="2400"/>
              </a:spcBef>
              <a:spcAft>
                <a:spcPts val="0"/>
              </a:spcAft>
              <a:defRPr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Animales capturados en la primer ocasión</a:t>
            </a: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6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s-ES" sz="2600" i="1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6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X</a:t>
            </a:r>
            <a:r>
              <a:rPr lang="es-ES" sz="2600" i="1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</a:t>
            </a:r>
            <a:r>
              <a:rPr lang="es-ES" sz="26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X</a:t>
            </a:r>
            <a:r>
              <a:rPr lang="es-ES" sz="2600" i="1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  <a:p>
            <a:pPr>
              <a:spcBef>
                <a:spcPts val="2400"/>
              </a:spcBef>
              <a:spcAft>
                <a:spcPts val="0"/>
              </a:spcAft>
              <a:defRPr/>
            </a:pPr>
            <a:r>
              <a:rPr lang="es-ES" sz="26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Animales capturados en la segunda ocasión</a:t>
            </a: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6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s-ES" sz="2600" i="1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ES" sz="26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600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s-ES" sz="26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s-ES" sz="2600" i="1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 </a:t>
            </a:r>
            <a:r>
              <a:rPr lang="es-ES" sz="2600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es-ES" sz="26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s-ES" sz="2600" i="1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  <a:p>
            <a:pPr>
              <a:spcBef>
                <a:spcPts val="2400"/>
              </a:spcBef>
              <a:spcAft>
                <a:spcPts val="0"/>
              </a:spcAft>
              <a:defRPr/>
            </a:pPr>
            <a:r>
              <a:rPr lang="es-ES" sz="26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Animales capturados en las dos ocasiones</a:t>
            </a: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600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s-ES" sz="2600" i="1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ES" sz="26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600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s-ES" sz="26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s-ES" sz="2600" i="1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s-ES" sz="2600" i="1" baseline="-250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2400"/>
              </a:spcBef>
              <a:spcAft>
                <a:spcPts val="0"/>
              </a:spcAft>
              <a:defRPr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 total de animales capturados en el estudio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6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 </a:t>
            </a:r>
            <a:r>
              <a:rPr lang="es-ES" sz="2600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X</a:t>
            </a:r>
            <a:r>
              <a:rPr lang="es-ES" sz="2600" i="1" baseline="-250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 </a:t>
            </a:r>
            <a:r>
              <a:rPr lang="es-ES" sz="26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r>
              <a:rPr lang="es-ES" sz="2600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</a:t>
            </a:r>
            <a:r>
              <a:rPr lang="es-ES" sz="2600" i="1" baseline="-250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s-ES" sz="26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s-ES" sz="2600" i="1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s-ES" sz="2600" i="1" baseline="-250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2600" i="1" baseline="-250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3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LINCOLN – PETERSEN (L-P)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052736"/>
            <a:ext cx="8064896" cy="53285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proporción de animales capturados en la 1er ocasión es cte.  y iguala la proporción de recapturados con respecto a la 2da muestra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Correción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pequeñas muestras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3" t="28868" r="44526" b="62267"/>
          <a:stretch/>
        </p:blipFill>
        <p:spPr bwMode="auto">
          <a:xfrm>
            <a:off x="2787232" y="2276872"/>
            <a:ext cx="1833666" cy="99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0" t="50000" r="47629" b="40460"/>
          <a:stretch/>
        </p:blipFill>
        <p:spPr bwMode="auto">
          <a:xfrm>
            <a:off x="4716016" y="2276872"/>
            <a:ext cx="1827077" cy="106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7" t="74148" r="42211" b="15168"/>
          <a:stretch/>
        </p:blipFill>
        <p:spPr bwMode="auto">
          <a:xfrm>
            <a:off x="2411760" y="3862552"/>
            <a:ext cx="4418276" cy="120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8" t="28735" r="29785" b="58292"/>
          <a:stretch/>
        </p:blipFill>
        <p:spPr bwMode="auto">
          <a:xfrm>
            <a:off x="1043608" y="5157192"/>
            <a:ext cx="5220236" cy="99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4" t="51980" r="37581" b="35047"/>
          <a:stretch/>
        </p:blipFill>
        <p:spPr bwMode="auto">
          <a:xfrm>
            <a:off x="6429468" y="5157192"/>
            <a:ext cx="2342022" cy="99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3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LINCOLN – PETERSEN (L-P)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052736"/>
            <a:ext cx="8064896" cy="38884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 de captura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s-ES" sz="28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 m</a:t>
            </a:r>
            <a:r>
              <a:rPr lang="es-ES" sz="28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/n</a:t>
            </a:r>
            <a:r>
              <a:rPr lang="es-ES" sz="28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n</a:t>
            </a:r>
            <a:r>
              <a:rPr lang="es-ES" sz="28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N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s-ES" sz="28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 m</a:t>
            </a:r>
            <a:r>
              <a:rPr lang="es-ES" sz="28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/n</a:t>
            </a:r>
            <a:r>
              <a:rPr lang="es-ES" sz="28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s-ES" sz="2800" baseline="-250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n</a:t>
            </a:r>
            <a:r>
              <a:rPr lang="es-ES" sz="2800" baseline="-25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N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0" t="50000" r="47629" b="40460"/>
          <a:stretch/>
        </p:blipFill>
        <p:spPr bwMode="auto">
          <a:xfrm>
            <a:off x="4716016" y="2276872"/>
            <a:ext cx="1827077" cy="106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38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LINCOLN – PETERSEN (L-P)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99592" y="1124744"/>
            <a:ext cx="8208912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SUPUESTOS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Población cerrada (abundancia no cambia)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 de captura homogénea entre individuos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Captura no influye en recaptura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Captura puede diferir entre períodos de muestras p1 y p2 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hay pérdida ni ganancia de marcas</a:t>
            </a:r>
          </a:p>
          <a:p>
            <a:pPr marL="457200" lvl="1" indent="0">
              <a:spcBef>
                <a:spcPts val="600"/>
              </a:spcBef>
              <a:spcAft>
                <a:spcPts val="1200"/>
              </a:spcAft>
              <a:buNone/>
              <a:defRPr/>
            </a:pPr>
            <a:endParaRPr lang="es-ES" sz="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No hace falta que las marcas sean individuales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8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10106</TotalTime>
  <Words>745</Words>
  <Application>Microsoft Office PowerPoint</Application>
  <PresentationFormat>Presentación en pantalla (4:3)</PresentationFormat>
  <Paragraphs>146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Verdana</vt:lpstr>
      <vt:lpstr>1_Office Theme</vt:lpstr>
      <vt:lpstr>Theme3</vt:lpstr>
      <vt:lpstr>2_Office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Andrea Paula Goijman</cp:lastModifiedBy>
  <cp:revision>382</cp:revision>
  <cp:lastPrinted>2016-06-25T18:12:11Z</cp:lastPrinted>
  <dcterms:created xsi:type="dcterms:W3CDTF">2014-07-21T14:52:50Z</dcterms:created>
  <dcterms:modified xsi:type="dcterms:W3CDTF">2018-08-08T15:06:35Z</dcterms:modified>
</cp:coreProperties>
</file>