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28" r:id="rId1"/>
    <p:sldMasterId id="2147484440" r:id="rId2"/>
    <p:sldMasterId id="2147484452" r:id="rId3"/>
  </p:sldMasterIdLst>
  <p:notesMasterIdLst>
    <p:notesMasterId r:id="rId42"/>
  </p:notesMasterIdLst>
  <p:sldIdLst>
    <p:sldId id="281" r:id="rId4"/>
    <p:sldId id="340" r:id="rId5"/>
    <p:sldId id="342" r:id="rId6"/>
    <p:sldId id="343" r:id="rId7"/>
    <p:sldId id="352" r:id="rId8"/>
    <p:sldId id="329" r:id="rId9"/>
    <p:sldId id="345" r:id="rId10"/>
    <p:sldId id="346" r:id="rId11"/>
    <p:sldId id="347" r:id="rId12"/>
    <p:sldId id="376" r:id="rId13"/>
    <p:sldId id="377" r:id="rId14"/>
    <p:sldId id="348" r:id="rId15"/>
    <p:sldId id="349" r:id="rId16"/>
    <p:sldId id="351" r:id="rId17"/>
    <p:sldId id="353" r:id="rId18"/>
    <p:sldId id="354" r:id="rId19"/>
    <p:sldId id="375" r:id="rId20"/>
    <p:sldId id="355" r:id="rId21"/>
    <p:sldId id="360" r:id="rId22"/>
    <p:sldId id="356" r:id="rId23"/>
    <p:sldId id="361" r:id="rId24"/>
    <p:sldId id="358" r:id="rId25"/>
    <p:sldId id="362" r:id="rId26"/>
    <p:sldId id="359" r:id="rId27"/>
    <p:sldId id="363" r:id="rId28"/>
    <p:sldId id="364" r:id="rId29"/>
    <p:sldId id="365" r:id="rId30"/>
    <p:sldId id="366" r:id="rId31"/>
    <p:sldId id="367" r:id="rId32"/>
    <p:sldId id="369" r:id="rId33"/>
    <p:sldId id="368" r:id="rId34"/>
    <p:sldId id="370" r:id="rId35"/>
    <p:sldId id="371" r:id="rId36"/>
    <p:sldId id="372" r:id="rId37"/>
    <p:sldId id="328" r:id="rId38"/>
    <p:sldId id="373" r:id="rId39"/>
    <p:sldId id="374" r:id="rId40"/>
    <p:sldId id="321" r:id="rId41"/>
  </p:sldIdLst>
  <p:sldSz cx="9144000" cy="6858000" type="screen4x3"/>
  <p:notesSz cx="7099300" cy="10234613"/>
  <p:defaultTextStyle>
    <a:defPPr>
      <a:defRPr lang="es-A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 Paula Goijman" initials="APG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382"/>
    <a:srgbClr val="333333"/>
    <a:srgbClr val="3D3D49"/>
    <a:srgbClr val="484860"/>
    <a:srgbClr val="565672"/>
    <a:srgbClr val="4F4F65"/>
    <a:srgbClr val="BDBE00"/>
    <a:srgbClr val="FFCF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02" autoAdjust="0"/>
    <p:restoredTop sz="98252" autoAdjust="0"/>
  </p:normalViewPr>
  <p:slideViewPr>
    <p:cSldViewPr>
      <p:cViewPr>
        <p:scale>
          <a:sx n="70" d="100"/>
          <a:sy n="70" d="100"/>
        </p:scale>
        <p:origin x="-72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6-03T12:49:59.873" idx="1">
    <p:pos x="2066" y="2820"/>
    <p:text>complicado y se necesitran muchos datos para modelar tantos parametros!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137" cy="512222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0506" y="0"/>
            <a:ext cx="3077137" cy="512222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fld id="{E816AA0B-255E-4B1C-B572-8E6E92E47F25}" type="datetimeFigureOut">
              <a:rPr lang="es-ES"/>
              <a:pPr>
                <a:defRPr/>
              </a:pPr>
              <a:t>25/06/2016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59" tIns="47380" rIns="94759" bIns="47380" rtlCol="0" anchor="ctr"/>
          <a:lstStyle/>
          <a:p>
            <a:pPr lvl="0"/>
            <a:endParaRPr lang="es-ES" noProof="0" smtClean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9599" y="4862015"/>
            <a:ext cx="5680103" cy="4605085"/>
          </a:xfrm>
          <a:prstGeom prst="rect">
            <a:avLst/>
          </a:prstGeom>
        </p:spPr>
        <p:txBody>
          <a:bodyPr vert="horz" lIns="94759" tIns="47380" rIns="94759" bIns="4738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720755"/>
            <a:ext cx="3077137" cy="512222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0506" y="9720755"/>
            <a:ext cx="3077137" cy="512222"/>
          </a:xfrm>
          <a:prstGeom prst="rect">
            <a:avLst/>
          </a:prstGeom>
        </p:spPr>
        <p:txBody>
          <a:bodyPr vert="horz" wrap="square" lIns="94759" tIns="47380" rIns="94759" bIns="4738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A37165C-6ECF-4EEF-943C-C2B6859891A8}" type="slidenum">
              <a:rPr lang="es-ES" altLang="es-AR"/>
              <a:pPr/>
              <a:t>‹#›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6808093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2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812724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11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8127245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12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8127245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13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8127245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14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8127245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15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8127245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16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8127245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17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8127245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18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8127245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19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8127245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20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812724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3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8127245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21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8127245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22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8127245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23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8127245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24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8127245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25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8127245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26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8127245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27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8127245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28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8127245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29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8127245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30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812724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4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8127245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31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8127245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32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8127245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33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8127245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34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8127245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Trap</a:t>
            </a:r>
            <a:r>
              <a:rPr lang="es-ES" dirty="0" smtClean="0"/>
              <a:t> </a:t>
            </a:r>
            <a:r>
              <a:rPr lang="es-ES" dirty="0" err="1" smtClean="0"/>
              <a:t>happy</a:t>
            </a:r>
            <a:r>
              <a:rPr lang="es-ES" dirty="0" smtClean="0"/>
              <a:t> –</a:t>
            </a:r>
            <a:r>
              <a:rPr lang="es-ES" baseline="0" dirty="0" smtClean="0"/>
              <a:t> </a:t>
            </a:r>
            <a:r>
              <a:rPr lang="es-ES" baseline="0" dirty="0" err="1" smtClean="0"/>
              <a:t>underestimate</a:t>
            </a:r>
            <a:r>
              <a:rPr lang="es-ES" baseline="0" dirty="0" smtClean="0"/>
              <a:t> N</a:t>
            </a:r>
            <a:endParaRPr lang="es-ES" dirty="0" smtClean="0"/>
          </a:p>
          <a:p>
            <a:r>
              <a:rPr lang="es-ES" dirty="0" err="1" smtClean="0"/>
              <a:t>Trap</a:t>
            </a:r>
            <a:r>
              <a:rPr lang="es-ES" dirty="0" smtClean="0"/>
              <a:t> </a:t>
            </a:r>
            <a:r>
              <a:rPr lang="es-ES" dirty="0" err="1" smtClean="0"/>
              <a:t>shy</a:t>
            </a:r>
            <a:r>
              <a:rPr lang="es-ES" dirty="0" smtClean="0"/>
              <a:t> –</a:t>
            </a:r>
            <a:r>
              <a:rPr lang="es-ES" baseline="0" dirty="0" smtClean="0"/>
              <a:t> </a:t>
            </a:r>
            <a:r>
              <a:rPr lang="es-ES" baseline="0" dirty="0" err="1" smtClean="0"/>
              <a:t>Overestimate</a:t>
            </a:r>
            <a:r>
              <a:rPr lang="es-ES" baseline="0" dirty="0" smtClean="0"/>
              <a:t> N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35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8127245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Trap</a:t>
            </a:r>
            <a:r>
              <a:rPr lang="es-ES" dirty="0" smtClean="0"/>
              <a:t> </a:t>
            </a:r>
            <a:r>
              <a:rPr lang="es-ES" dirty="0" err="1" smtClean="0"/>
              <a:t>happy</a:t>
            </a:r>
            <a:r>
              <a:rPr lang="es-ES" dirty="0" smtClean="0"/>
              <a:t> –</a:t>
            </a:r>
            <a:r>
              <a:rPr lang="es-ES" baseline="0" dirty="0" smtClean="0"/>
              <a:t> </a:t>
            </a:r>
            <a:r>
              <a:rPr lang="es-ES" baseline="0" dirty="0" err="1" smtClean="0"/>
              <a:t>underestimate</a:t>
            </a:r>
            <a:r>
              <a:rPr lang="es-ES" baseline="0" dirty="0" smtClean="0"/>
              <a:t> N</a:t>
            </a:r>
            <a:endParaRPr lang="es-ES" dirty="0" smtClean="0"/>
          </a:p>
          <a:p>
            <a:r>
              <a:rPr lang="es-ES" dirty="0" err="1" smtClean="0"/>
              <a:t>Trap</a:t>
            </a:r>
            <a:r>
              <a:rPr lang="es-ES" dirty="0" smtClean="0"/>
              <a:t> </a:t>
            </a:r>
            <a:r>
              <a:rPr lang="es-ES" dirty="0" err="1" smtClean="0"/>
              <a:t>shy</a:t>
            </a:r>
            <a:r>
              <a:rPr lang="es-ES" dirty="0" smtClean="0"/>
              <a:t> –</a:t>
            </a:r>
            <a:r>
              <a:rPr lang="es-ES" baseline="0" dirty="0" smtClean="0"/>
              <a:t> </a:t>
            </a:r>
            <a:r>
              <a:rPr lang="es-ES" baseline="0" dirty="0" err="1" smtClean="0"/>
              <a:t>Overestimate</a:t>
            </a:r>
            <a:r>
              <a:rPr lang="es-ES" baseline="0" dirty="0" smtClean="0"/>
              <a:t> N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36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8127245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Trap</a:t>
            </a:r>
            <a:r>
              <a:rPr lang="es-ES" dirty="0" smtClean="0"/>
              <a:t> </a:t>
            </a:r>
            <a:r>
              <a:rPr lang="es-ES" dirty="0" err="1" smtClean="0"/>
              <a:t>happy</a:t>
            </a:r>
            <a:r>
              <a:rPr lang="es-ES" dirty="0" smtClean="0"/>
              <a:t> –</a:t>
            </a:r>
            <a:r>
              <a:rPr lang="es-ES" baseline="0" dirty="0" smtClean="0"/>
              <a:t> </a:t>
            </a:r>
            <a:r>
              <a:rPr lang="es-ES" baseline="0" dirty="0" err="1" smtClean="0"/>
              <a:t>underestimate</a:t>
            </a:r>
            <a:r>
              <a:rPr lang="es-ES" baseline="0" dirty="0" smtClean="0"/>
              <a:t> N</a:t>
            </a:r>
            <a:endParaRPr lang="es-ES" dirty="0" smtClean="0"/>
          </a:p>
          <a:p>
            <a:r>
              <a:rPr lang="es-ES" dirty="0" err="1" smtClean="0"/>
              <a:t>Trap</a:t>
            </a:r>
            <a:r>
              <a:rPr lang="es-ES" dirty="0" smtClean="0"/>
              <a:t> </a:t>
            </a:r>
            <a:r>
              <a:rPr lang="es-ES" dirty="0" err="1" smtClean="0"/>
              <a:t>shy</a:t>
            </a:r>
            <a:r>
              <a:rPr lang="es-ES" dirty="0" smtClean="0"/>
              <a:t> –</a:t>
            </a:r>
            <a:r>
              <a:rPr lang="es-ES" baseline="0" dirty="0" smtClean="0"/>
              <a:t> </a:t>
            </a:r>
            <a:r>
              <a:rPr lang="es-ES" baseline="0" dirty="0" err="1" smtClean="0"/>
              <a:t>Overestimate</a:t>
            </a:r>
            <a:r>
              <a:rPr lang="es-ES" baseline="0" dirty="0" smtClean="0"/>
              <a:t> N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37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8127245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38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5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812724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6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812724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7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8127245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8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812724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9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812724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10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812724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830031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479608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203033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830031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93731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65292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913018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793461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6047767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0109996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18935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937319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1816517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4796085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2030332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8300319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937319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652920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9130186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793461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6047767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010999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652920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1893548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1816517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4796085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203033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913018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7934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60477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010999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18935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181651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98946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98946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1" r:id="rId1"/>
    <p:sldLayoutId id="2147484442" r:id="rId2"/>
    <p:sldLayoutId id="2147484443" r:id="rId3"/>
    <p:sldLayoutId id="2147484444" r:id="rId4"/>
    <p:sldLayoutId id="2147484445" r:id="rId5"/>
    <p:sldLayoutId id="2147484446" r:id="rId6"/>
    <p:sldLayoutId id="2147484447" r:id="rId7"/>
    <p:sldLayoutId id="2147484448" r:id="rId8"/>
    <p:sldLayoutId id="2147484449" r:id="rId9"/>
    <p:sldLayoutId id="2147484450" r:id="rId10"/>
    <p:sldLayoutId id="214748445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98946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3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7.png"/><Relationship Id="rId4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8.png"/><Relationship Id="rId4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jpg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6.png"/><Relationship Id="rId4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0.png"/><Relationship Id="rId4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1.png"/><Relationship Id="rId4" Type="http://schemas.openxmlformats.org/officeDocument/2006/relationships/image" Target="../media/image1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Relationship Id="rId5" Type="http://schemas.openxmlformats.org/officeDocument/2006/relationships/comments" Target="../comments/comment1.xml"/><Relationship Id="rId4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4.png"/><Relationship Id="rId4" Type="http://schemas.openxmlformats.org/officeDocument/2006/relationships/image" Target="../media/image1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5.pn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jpg"/><Relationship Id="rId5" Type="http://schemas.openxmlformats.org/officeDocument/2006/relationships/image" Target="../media/image12.png"/><Relationship Id="rId4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7.png"/><Relationship Id="rId4" Type="http://schemas.openxmlformats.org/officeDocument/2006/relationships/image" Target="../media/image1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9.png"/><Relationship Id="rId4" Type="http://schemas.openxmlformats.org/officeDocument/2006/relationships/image" Target="../media/image1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9.png"/><Relationship Id="rId4" Type="http://schemas.openxmlformats.org/officeDocument/2006/relationships/image" Target="../media/image1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3.png"/><Relationship Id="rId4" Type="http://schemas.openxmlformats.org/officeDocument/2006/relationships/image" Target="../media/image1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jpg"/><Relationship Id="rId5" Type="http://schemas.openxmlformats.org/officeDocument/2006/relationships/image" Target="../media/image14.pn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jpg"/><Relationship Id="rId5" Type="http://schemas.openxmlformats.org/officeDocument/2006/relationships/image" Target="../media/image15.png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png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1 Imagen" descr="logo anclaje MIN agroind NUEV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6093296"/>
            <a:ext cx="4771790" cy="746997"/>
          </a:xfrm>
          <a:prstGeom prst="rect">
            <a:avLst/>
          </a:prstGeom>
        </p:spPr>
      </p:pic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79512" y="1121976"/>
            <a:ext cx="8784976" cy="2163008"/>
          </a:xfrm>
          <a:prstGeom prst="rect">
            <a:avLst/>
          </a:prstGeom>
        </p:spPr>
        <p:txBody>
          <a:bodyPr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s-ES" sz="3200" smtClean="0">
                <a:solidFill>
                  <a:srgbClr val="3D3D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Módulo 5</a:t>
            </a:r>
            <a:endParaRPr lang="es-ES" sz="3200" dirty="0" smtClean="0">
              <a:solidFill>
                <a:srgbClr val="3D3D4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defRPr/>
            </a:pPr>
            <a:r>
              <a:rPr lang="es-ES" sz="1200" dirty="0" smtClean="0">
                <a:solidFill>
                  <a:srgbClr val="3D3D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s-ES" sz="1200" dirty="0" smtClean="0">
                <a:solidFill>
                  <a:srgbClr val="3D3D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+mn-ea"/>
                <a:cs typeface="Arial" charset="0"/>
              </a:rPr>
              <a:t>MODELOS DE CAPTURA-MARCADO-RECAPTURA (CMR) </a:t>
            </a:r>
            <a:r>
              <a:rPr lang="es-ES" sz="36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+mn-ea"/>
                <a:cs typeface="Arial" charset="0"/>
              </a:rPr>
              <a:t>I</a:t>
            </a:r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+mn-ea"/>
                <a:cs typeface="Arial" charset="0"/>
              </a:rPr>
              <a:t>I</a:t>
            </a:r>
            <a:endParaRPr lang="en-U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  <a:ea typeface="+mn-ea"/>
              <a:cs typeface="Arial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23528" y="3284984"/>
            <a:ext cx="8496944" cy="244827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s-ES" sz="2400" dirty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Dra. Andrea P. </a:t>
            </a:r>
            <a:r>
              <a:rPr lang="es-ES" sz="2400" dirty="0" smtClean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Goijman</a:t>
            </a:r>
          </a:p>
          <a:p>
            <a:pPr marL="0" indent="0" algn="ctr">
              <a:buNone/>
              <a:defRPr/>
            </a:pPr>
            <a:r>
              <a:rPr lang="es-ES" sz="2400" b="1" dirty="0" smtClean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s-ES" sz="2000" b="1" dirty="0">
              <a:solidFill>
                <a:srgbClr val="3D3D49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ctr">
              <a:buNone/>
              <a:defRPr/>
            </a:pPr>
            <a:r>
              <a:rPr lang="es-ES" sz="2000" dirty="0" smtClean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Curso de Posgrado:  “Métodos cuantitativos de detección imperfecta para el análisis de poblaciones y comunidades de fauna silvestre”</a:t>
            </a:r>
            <a:endParaRPr lang="en-US" sz="2000" dirty="0" smtClean="0">
              <a:solidFill>
                <a:srgbClr val="3D3D49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endParaRPr lang="en-US" sz="1050" dirty="0">
              <a:solidFill>
                <a:srgbClr val="3D3D49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000" dirty="0" smtClean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Dpto. </a:t>
            </a:r>
            <a:r>
              <a:rPr lang="es-ES" sz="2000" dirty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Ciencias Naturales, </a:t>
            </a:r>
            <a:r>
              <a:rPr lang="en-US" sz="2000" dirty="0" smtClean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UNRC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27 </a:t>
            </a:r>
            <a:r>
              <a:rPr lang="en-US" sz="2000" dirty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</a:t>
            </a:r>
            <a:r>
              <a:rPr lang="en-US" sz="2000" dirty="0" err="1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Junio</a:t>
            </a:r>
            <a:r>
              <a:rPr lang="en-US" sz="2000" dirty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1 de Julio 2016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endParaRPr lang="es-ES" sz="1050" dirty="0">
              <a:solidFill>
                <a:srgbClr val="3D3D49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05" t="-327" r="12517" b="90096"/>
          <a:stretch/>
        </p:blipFill>
        <p:spPr bwMode="auto">
          <a:xfrm>
            <a:off x="323528" y="-27384"/>
            <a:ext cx="8831985" cy="737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632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43608" y="107921"/>
            <a:ext cx="77048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CJS – Ejemplo k=3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043608" y="980728"/>
            <a:ext cx="8064896" cy="48965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s-ES" sz="2800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endParaRPr lang="es-ES" sz="2800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9" t="74162" r="17386" b="9520"/>
          <a:stretch/>
        </p:blipFill>
        <p:spPr bwMode="auto">
          <a:xfrm>
            <a:off x="26001" y="2956874"/>
            <a:ext cx="9091998" cy="1192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75" t="40535" r="17420" b="43147"/>
          <a:stretch/>
        </p:blipFill>
        <p:spPr bwMode="auto">
          <a:xfrm>
            <a:off x="35496" y="1300690"/>
            <a:ext cx="9091998" cy="1192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10203" y="5667577"/>
            <a:ext cx="4284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MT" panose="020B0502020104020203" pitchFamily="34" charset="0"/>
              </a:rPr>
              <a:t>N= </a:t>
            </a:r>
            <a:r>
              <a:rPr lang="en-US" dirty="0" err="1" smtClean="0">
                <a:latin typeface="Gill Sans MT" panose="020B0502020104020203" pitchFamily="34" charset="0"/>
              </a:rPr>
              <a:t>frecuencia</a:t>
            </a:r>
            <a:r>
              <a:rPr lang="en-US" dirty="0" smtClean="0">
                <a:latin typeface="Gill Sans MT" panose="020B0502020104020203" pitchFamily="34" charset="0"/>
              </a:rPr>
              <a:t> de </a:t>
            </a:r>
            <a:r>
              <a:rPr lang="en-US" dirty="0" err="1" smtClean="0">
                <a:latin typeface="Gill Sans MT" panose="020B0502020104020203" pitchFamily="34" charset="0"/>
              </a:rPr>
              <a:t>individuos</a:t>
            </a:r>
            <a:r>
              <a:rPr lang="en-US" dirty="0" smtClean="0">
                <a:latin typeface="Gill Sans MT" panose="020B0502020104020203" pitchFamily="34" charset="0"/>
              </a:rPr>
              <a:t> con la </a:t>
            </a:r>
            <a:r>
              <a:rPr lang="en-US" dirty="0" err="1" smtClean="0">
                <a:latin typeface="Gill Sans MT" panose="020B0502020104020203" pitchFamily="34" charset="0"/>
              </a:rPr>
              <a:t>misma</a:t>
            </a:r>
            <a:r>
              <a:rPr lang="en-US" dirty="0" smtClean="0">
                <a:latin typeface="Gill Sans MT" panose="020B0502020104020203" pitchFamily="34" charset="0"/>
              </a:rPr>
              <a:t> </a:t>
            </a:r>
            <a:r>
              <a:rPr lang="en-US" dirty="0" err="1" smtClean="0">
                <a:latin typeface="Gill Sans MT" panose="020B0502020104020203" pitchFamily="34" charset="0"/>
              </a:rPr>
              <a:t>historia</a:t>
            </a:r>
            <a:r>
              <a:rPr lang="en-US" dirty="0" smtClean="0">
                <a:latin typeface="Gill Sans MT" panose="020B0502020104020203" pitchFamily="34" charset="0"/>
              </a:rPr>
              <a:t> de </a:t>
            </a:r>
            <a:r>
              <a:rPr lang="en-US" dirty="0" err="1" smtClean="0">
                <a:latin typeface="Gill Sans MT" panose="020B0502020104020203" pitchFamily="34" charset="0"/>
              </a:rPr>
              <a:t>captura</a:t>
            </a:r>
            <a:endParaRPr lang="es-ES" dirty="0">
              <a:latin typeface="Gill Sans MT" panose="020B05020201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7684" y="4665330"/>
            <a:ext cx="7784796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err="1" smtClean="0"/>
              <a:t>Ahora</a:t>
            </a:r>
            <a:r>
              <a:rPr lang="en-US" sz="2000" dirty="0" smtClean="0"/>
              <a:t> hay que </a:t>
            </a:r>
            <a:r>
              <a:rPr lang="en-US" sz="2000" dirty="0" err="1" smtClean="0"/>
              <a:t>despejar</a:t>
            </a:r>
            <a:r>
              <a:rPr lang="en-US" sz="2000" dirty="0" smtClean="0"/>
              <a:t> </a:t>
            </a:r>
            <a:r>
              <a:rPr lang="en-US" sz="2000" dirty="0" err="1" smtClean="0"/>
              <a:t>los</a:t>
            </a:r>
            <a:r>
              <a:rPr lang="en-US" sz="2000" dirty="0" smtClean="0"/>
              <a:t> par</a:t>
            </a:r>
            <a:r>
              <a:rPr lang="es-ES" sz="2000" dirty="0" err="1" smtClean="0"/>
              <a:t>ámetros</a:t>
            </a:r>
            <a:r>
              <a:rPr lang="es-ES" sz="2000" dirty="0" smtClean="0"/>
              <a:t> </a:t>
            </a:r>
            <a:r>
              <a:rPr lang="el-GR" sz="2000" dirty="0" smtClean="0"/>
              <a:t>ϕ</a:t>
            </a:r>
            <a:r>
              <a:rPr lang="es-ES" sz="2000" i="1" dirty="0"/>
              <a:t>i </a:t>
            </a:r>
            <a:r>
              <a:rPr lang="es-ES" sz="2000" i="1" dirty="0" smtClean="0"/>
              <a:t>y</a:t>
            </a:r>
            <a:r>
              <a:rPr lang="es-ES" sz="2000" dirty="0" smtClean="0"/>
              <a:t> pi que maximizan la función de verosimilitud, dados los datos que presentamos.</a:t>
            </a:r>
          </a:p>
        </p:txBody>
      </p:sp>
    </p:spTree>
    <p:extLst>
      <p:ext uri="{BB962C8B-B14F-4D97-AF65-F5344CB8AC3E}">
        <p14:creationId xmlns:p14="http://schemas.microsoft.com/office/powerpoint/2010/main" val="366714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043608" y="980728"/>
            <a:ext cx="8064896" cy="48965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s-ES" sz="2800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endParaRPr lang="es-ES" sz="2800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044325"/>
            <a:ext cx="8064896" cy="2672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913546"/>
            <a:ext cx="8021711" cy="2568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115616" y="44624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CJS “arreglo-m”</a:t>
            </a:r>
          </a:p>
          <a:p>
            <a:r>
              <a:rPr lang="en-U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y </a:t>
            </a:r>
            <a:r>
              <a:rPr lang="en-US" sz="3600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sus</a:t>
            </a:r>
            <a:r>
              <a:rPr lang="en-U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n-US" sz="3600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valores</a:t>
            </a:r>
            <a:r>
              <a:rPr lang="en-U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n-US" sz="3600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esperados</a:t>
            </a:r>
            <a:endParaRPr lang="es-ES" sz="40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89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43608" y="107921"/>
            <a:ext cx="77048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CJS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043608" y="980728"/>
            <a:ext cx="8064896" cy="48965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endParaRPr lang="es-ES" sz="2800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0"/>
              </a:spcBef>
              <a:spcAft>
                <a:spcPts val="1200"/>
              </a:spcAft>
              <a:defRPr/>
            </a:pPr>
            <a:endParaRPr lang="es-ES" sz="2800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3608" y="989141"/>
            <a:ext cx="7920880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600" b="1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Supuestos</a:t>
            </a:r>
            <a:endParaRPr lang="en-US" sz="2600" b="1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Todos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los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animales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marcados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en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la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población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en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el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período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i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tienen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la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misma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probabilidad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</a:p>
          <a:p>
            <a:pPr marL="914400" lvl="1" indent="-457200">
              <a:spcAft>
                <a:spcPts val="600"/>
              </a:spcAft>
              <a:buFont typeface="Gill Sans MT" panose="020B0502020104020203" pitchFamily="34" charset="0"/>
              <a:buChar char="–"/>
            </a:pP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p</a:t>
            </a:r>
            <a:r>
              <a:rPr lang="en-US" sz="2600" baseline="-250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i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ser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recapturados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o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detectados</a:t>
            </a:r>
            <a:endParaRPr lang="en-US" sz="2600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marL="914400" lvl="1" indent="-457200">
              <a:spcAft>
                <a:spcPts val="600"/>
              </a:spcAft>
              <a:buFont typeface="Gill Sans MT" panose="020B0502020104020203" pitchFamily="34" charset="0"/>
              <a:buChar char="–"/>
            </a:pPr>
            <a:r>
              <a:rPr lang="el-GR" sz="2600" dirty="0" smtClean="0">
                <a:solidFill>
                  <a:srgbClr val="636382"/>
                </a:solidFill>
                <a:latin typeface="Arial"/>
                <a:cs typeface="Arial"/>
              </a:rPr>
              <a:t>φ</a:t>
            </a:r>
            <a:r>
              <a:rPr lang="es-ES" sz="2600" baseline="-25000" dirty="0" smtClean="0">
                <a:solidFill>
                  <a:srgbClr val="636382"/>
                </a:solidFill>
                <a:latin typeface="Gill Sans MT" panose="020B0502020104020203" pitchFamily="34" charset="0"/>
                <a:cs typeface="Arial"/>
              </a:rPr>
              <a:t>i</a:t>
            </a:r>
            <a:r>
              <a:rPr lang="es-ES" sz="2600" dirty="0" smtClean="0">
                <a:solidFill>
                  <a:srgbClr val="636382"/>
                </a:solidFill>
                <a:latin typeface="Gill Sans MT" panose="020B0502020104020203" pitchFamily="34" charset="0"/>
                <a:cs typeface="Arial"/>
              </a:rPr>
              <a:t> de supervivencia hasta el período </a:t>
            </a:r>
            <a:r>
              <a:rPr lang="es-ES" sz="2600" i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i+1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600" dirty="0">
                <a:solidFill>
                  <a:srgbClr val="636382"/>
                </a:solidFill>
                <a:latin typeface="Gill Sans MT" panose="020B0502020104020203" pitchFamily="34" charset="0"/>
              </a:rPr>
              <a:t>Las </a:t>
            </a:r>
            <a:r>
              <a:rPr lang="es-E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marcas no se pierden y son correctamente identificadas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Los períodos de muestreo son instantáneos y los animales son liberados inmediatamente.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Emigraciones son permanentes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El destino de cada animal es independiente</a:t>
            </a:r>
          </a:p>
        </p:txBody>
      </p:sp>
    </p:spTree>
    <p:extLst>
      <p:ext uri="{BB962C8B-B14F-4D97-AF65-F5344CB8AC3E}">
        <p14:creationId xmlns:p14="http://schemas.microsoft.com/office/powerpoint/2010/main" val="381015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43608" y="107921"/>
            <a:ext cx="77048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CJS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043608" y="980728"/>
            <a:ext cx="8064896" cy="48965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endParaRPr lang="es-ES" sz="2800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0"/>
              </a:spcBef>
              <a:spcAft>
                <a:spcPts val="1200"/>
              </a:spcAft>
              <a:defRPr/>
            </a:pPr>
            <a:endParaRPr lang="es-ES" sz="2800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3608" y="989141"/>
            <a:ext cx="792088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600" b="1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Supuestos</a:t>
            </a:r>
            <a:endParaRPr lang="en-US" sz="2600" b="1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Todos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los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animales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marcados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en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la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población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en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el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período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i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tienen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la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misma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probabilidad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</a:p>
          <a:p>
            <a:pPr marL="914400" lvl="1" indent="-457200">
              <a:spcAft>
                <a:spcPts val="600"/>
              </a:spcAft>
              <a:buFont typeface="Gill Sans MT" panose="020B0502020104020203" pitchFamily="34" charset="0"/>
              <a:buChar char="–"/>
            </a:pP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p</a:t>
            </a:r>
            <a:r>
              <a:rPr lang="en-US" sz="2600" baseline="-250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i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ser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recapturados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o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detectados</a:t>
            </a:r>
            <a:endParaRPr lang="en-US" sz="2600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marL="914400" lvl="1" indent="-457200">
              <a:spcAft>
                <a:spcPts val="600"/>
              </a:spcAft>
              <a:buFont typeface="Gill Sans MT" panose="020B0502020104020203" pitchFamily="34" charset="0"/>
              <a:buChar char="–"/>
            </a:pPr>
            <a:r>
              <a:rPr lang="el-GR" sz="2600" dirty="0" smtClean="0">
                <a:solidFill>
                  <a:srgbClr val="636382"/>
                </a:solidFill>
                <a:latin typeface="Arial"/>
                <a:cs typeface="Arial"/>
              </a:rPr>
              <a:t>φ</a:t>
            </a:r>
            <a:r>
              <a:rPr lang="es-ES" sz="2600" baseline="-25000" dirty="0" smtClean="0">
                <a:solidFill>
                  <a:srgbClr val="636382"/>
                </a:solidFill>
                <a:latin typeface="Gill Sans MT" panose="020B0502020104020203" pitchFamily="34" charset="0"/>
                <a:cs typeface="Arial"/>
              </a:rPr>
              <a:t>i</a:t>
            </a:r>
            <a:r>
              <a:rPr lang="es-ES" sz="2600" dirty="0" smtClean="0">
                <a:solidFill>
                  <a:srgbClr val="636382"/>
                </a:solidFill>
                <a:latin typeface="Gill Sans MT" panose="020B0502020104020203" pitchFamily="34" charset="0"/>
                <a:cs typeface="Arial"/>
              </a:rPr>
              <a:t> de supervivencia hasta el período </a:t>
            </a:r>
            <a:r>
              <a:rPr lang="es-ES" sz="2600" i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i+1</a:t>
            </a:r>
            <a:endParaRPr lang="es-ES" sz="2600" i="1" dirty="0">
              <a:solidFill>
                <a:srgbClr val="63638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spcAft>
                <a:spcPts val="600"/>
              </a:spcAft>
            </a:pPr>
            <a:endParaRPr lang="es-ES" sz="2600" i="1" dirty="0">
              <a:solidFill>
                <a:srgbClr val="63638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63500" lvl="1">
              <a:spcAft>
                <a:spcPts val="600"/>
              </a:spcAft>
            </a:pPr>
            <a:r>
              <a:rPr lang="es-ES" sz="26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 pueden construir modelos controlando por la variabilidad en grupos, edades, sexo (modelos grupo o tiempo específicos). </a:t>
            </a:r>
          </a:p>
          <a:p>
            <a:pPr marL="63500" lvl="1">
              <a:spcAft>
                <a:spcPts val="600"/>
              </a:spcAft>
            </a:pPr>
            <a:r>
              <a:rPr lang="es-ES" sz="26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 pueden </a:t>
            </a:r>
            <a:r>
              <a:rPr lang="es-ES" sz="26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incorportar</a:t>
            </a:r>
            <a:r>
              <a:rPr lang="es-ES" sz="26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6790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43608" y="107921"/>
            <a:ext cx="77048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CJS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/>
              <p:cNvSpPr txBox="1">
                <a:spLocks noChangeArrowheads="1"/>
              </p:cNvSpPr>
              <p:nvPr/>
            </p:nvSpPr>
            <p:spPr>
              <a:xfrm>
                <a:off x="1196008" y="908720"/>
                <a:ext cx="7696472" cy="4896544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  <a:defRPr/>
                </a:pPr>
                <a:r>
                  <a:rPr lang="es-ES" sz="2800" b="1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Estimadores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s-ES" sz="2800" i="1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</a:t>
                </a:r>
                <a:r>
                  <a:rPr lang="es-ES" sz="2800" i="1" baseline="-250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 </a:t>
                </a:r>
                <a:r>
                  <a:rPr lang="es-ES" sz="2800" baseline="-250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es-ES" sz="28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probabilidad que un animal marcado en la población es capturado en el período </a:t>
                </a:r>
                <a:r>
                  <a:rPr lang="es-ES" sz="2800" i="1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</a:t>
                </a: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>
                              <a:solidFill>
                                <a:srgbClr val="636382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636382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636382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636382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2800" i="1">
                          <a:solidFill>
                            <a:srgbClr val="636382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636382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636382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636382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2800" i="1">
                                  <a:solidFill>
                                    <a:srgbClr val="636382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sz="2800" i="1">
                                  <a:solidFill>
                                    <a:srgbClr val="636382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s-ES" sz="2800" i="1">
                                      <a:solidFill>
                                        <a:srgbClr val="636382"/>
                                      </a:solidFill>
                                      <a:latin typeface="Cambria Math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solidFill>
                                        <a:srgbClr val="636382"/>
                                      </a:solidFill>
                                      <a:latin typeface="Cambria Math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𝑀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i="1">
                                  <a:solidFill>
                                    <a:srgbClr val="636382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ES" sz="2800" i="1" dirty="0" smtClean="0">
                  <a:solidFill>
                    <a:srgbClr val="636382"/>
                  </a:solidFill>
                  <a:latin typeface="Gill Sans MT" panose="020B0502020104020203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l-GR" sz="28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Φ</a:t>
                </a:r>
                <a:r>
                  <a:rPr lang="es-ES" sz="2800" baseline="-250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 </a:t>
                </a:r>
                <a:r>
                  <a:rPr lang="es-ES" sz="28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probabilidad de supervivencia </a:t>
                </a:r>
                <a:r>
                  <a:rPr lang="es-ES" sz="2800" dirty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del tiempo </a:t>
                </a:r>
                <a:r>
                  <a:rPr lang="en-US" sz="2800" i="1" dirty="0" err="1">
                    <a:solidFill>
                      <a:srgbClr val="636382"/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800" dirty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 al </a:t>
                </a:r>
                <a:r>
                  <a:rPr lang="en-US" sz="2800" i="1" dirty="0" smtClean="0">
                    <a:solidFill>
                      <a:srgbClr val="636382"/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i+1</a:t>
                </a:r>
                <a:r>
                  <a:rPr lang="en-US" sz="2800" i="1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a </a:t>
                </a:r>
                <a:r>
                  <a:rPr lang="en-US" sz="28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partir</a:t>
                </a:r>
                <a:r>
                  <a:rPr lang="en-US" sz="28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 de </a:t>
                </a:r>
                <a:r>
                  <a:rPr lang="en-US" sz="28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los</a:t>
                </a:r>
                <a:r>
                  <a:rPr lang="en-US" sz="28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números</a:t>
                </a:r>
                <a:r>
                  <a:rPr lang="en-US" sz="28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estimados</a:t>
                </a:r>
                <a:r>
                  <a:rPr lang="en-US" sz="28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 de </a:t>
                </a:r>
                <a:r>
                  <a:rPr lang="en-US" sz="28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animales</a:t>
                </a:r>
                <a:r>
                  <a:rPr lang="en-US" sz="28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marcados</a:t>
                </a:r>
                <a:endParaRPr lang="es-ES" sz="2800" i="1" dirty="0">
                  <a:solidFill>
                    <a:srgbClr val="636382"/>
                  </a:solidFill>
                  <a:latin typeface="Cambria Math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" sz="2800" i="1">
                              <a:solidFill>
                                <a:srgbClr val="636382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ES" sz="2800" i="1">
                                  <a:solidFill>
                                    <a:srgbClr val="636382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2800" i="0">
                                  <a:solidFill>
                                    <a:srgbClr val="636382"/>
                                  </a:solidFill>
                                  <a:latin typeface="Cambria Math"/>
                                  <a:ea typeface="Cambria Math"/>
                                  <a:cs typeface="Verdana" panose="020B0604030504040204" pitchFamily="34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s-ES" sz="2800" i="1">
                                  <a:solidFill>
                                    <a:srgbClr val="636382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2800" i="1">
                          <a:solidFill>
                            <a:srgbClr val="636382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636382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sz="2800" i="1">
                                  <a:solidFill>
                                    <a:srgbClr val="636382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s-ES" sz="2800" i="1">
                                      <a:solidFill>
                                        <a:srgbClr val="636382"/>
                                      </a:solidFill>
                                      <a:latin typeface="Cambria Math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solidFill>
                                        <a:srgbClr val="636382"/>
                                      </a:solidFill>
                                      <a:latin typeface="Cambria Math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𝑀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i="1">
                                  <a:solidFill>
                                    <a:srgbClr val="636382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solidFill>
                                    <a:srgbClr val="636382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sz="2800" i="1">
                                  <a:solidFill>
                                    <a:srgbClr val="636382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s-ES" sz="2800" i="1">
                                      <a:solidFill>
                                        <a:srgbClr val="636382"/>
                                      </a:solidFill>
                                      <a:latin typeface="Cambria Math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solidFill>
                                        <a:srgbClr val="636382"/>
                                      </a:solidFill>
                                      <a:latin typeface="Cambria Math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𝑀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i="1">
                                  <a:solidFill>
                                    <a:srgbClr val="636382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sz="2800" b="0" i="1" smtClean="0">
                              <a:solidFill>
                                <a:srgbClr val="636382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636382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2800" b="0" i="1" smtClean="0">
                                  <a:solidFill>
                                    <a:srgbClr val="636382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636382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sz="2800" b="0" i="1" smtClean="0">
                              <a:solidFill>
                                <a:srgbClr val="636382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636382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636382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636382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ES" sz="2800" dirty="0">
                  <a:solidFill>
                    <a:srgbClr val="636382"/>
                  </a:solidFill>
                  <a:latin typeface="Gill Sans MT" panose="020B0502020104020203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  <a:defRPr/>
                </a:pPr>
                <a:endParaRPr lang="en-US" sz="2800" dirty="0">
                  <a:solidFill>
                    <a:srgbClr val="636382"/>
                  </a:solidFill>
                  <a:latin typeface="Gill Sans MT" panose="020B0502020104020203" pitchFamily="34" charset="0"/>
                  <a:ea typeface="Verdana" panose="020B0604030504040204" pitchFamily="34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  <a:defRPr/>
                </a:pPr>
                <a:endParaRPr lang="es-ES" sz="2800" baseline="-25000" dirty="0" smtClean="0">
                  <a:solidFill>
                    <a:srgbClr val="636382"/>
                  </a:solidFill>
                  <a:latin typeface="Gill Sans MT" panose="020B0502020104020203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  <a:defRPr/>
                </a:pPr>
                <a:endParaRPr lang="es-ES" sz="2800" dirty="0" smtClean="0">
                  <a:solidFill>
                    <a:srgbClr val="636382"/>
                  </a:solidFill>
                  <a:latin typeface="Gill Sans MT" panose="020B0502020104020203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6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008" y="908720"/>
                <a:ext cx="7696472" cy="4896544"/>
              </a:xfrm>
              <a:prstGeom prst="rect">
                <a:avLst/>
              </a:prstGeom>
              <a:blipFill rotWithShape="1">
                <a:blip r:embed="rId5"/>
                <a:stretch>
                  <a:fillRect l="-1584" t="-124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563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43608" y="107921"/>
            <a:ext cx="77048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CJS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/>
              <p:cNvSpPr txBox="1">
                <a:spLocks noChangeArrowheads="1"/>
              </p:cNvSpPr>
              <p:nvPr/>
            </p:nvSpPr>
            <p:spPr>
              <a:xfrm>
                <a:off x="1196008" y="908720"/>
                <a:ext cx="7696472" cy="4896544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  <a:defRPr/>
                </a:pPr>
                <a:r>
                  <a:rPr lang="en-US" sz="2800" dirty="0" err="1" smtClean="0">
                    <a:solidFill>
                      <a:srgbClr val="636382"/>
                    </a:solidFill>
                    <a:ea typeface="Verdana" panose="020B0604030504040204" pitchFamily="34" charset="0"/>
                    <a:cs typeface="Verdana" panose="020B0604030504040204" pitchFamily="34" charset="0"/>
                  </a:rPr>
                  <a:t>Conocemos</a:t>
                </a:r>
                <a:r>
                  <a:rPr lang="en-US" sz="2800" dirty="0" smtClean="0">
                    <a:solidFill>
                      <a:srgbClr val="636382"/>
                    </a:solidFill>
                    <a:ea typeface="Verdana" panose="020B0604030504040204" pitchFamily="34" charset="0"/>
                    <a:cs typeface="Verdana" panose="020B0604030504040204" pitchFamily="34" charset="0"/>
                  </a:rPr>
                  <a:t>:</a:t>
                </a: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636382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636382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𝑚</m:t>
                        </m:r>
                      </m:e>
                      <m:sub>
                        <m:r>
                          <a:rPr lang="es-ES" sz="2800" i="1">
                            <a:solidFill>
                              <a:srgbClr val="636382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sz="2800" i="1" dirty="0" smtClean="0">
                    <a:solidFill>
                      <a:srgbClr val="636382"/>
                    </a:solidFill>
                    <a:latin typeface="Cambria Math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es-ES" sz="28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número de animales marcados capturados en el período i</a:t>
                </a: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>
                              <a:solidFill>
                                <a:srgbClr val="636382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636382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636382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636382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2800" i="1">
                          <a:solidFill>
                            <a:srgbClr val="636382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636382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636382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636382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2800" i="1">
                                  <a:solidFill>
                                    <a:srgbClr val="636382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sz="2800" i="1">
                                  <a:solidFill>
                                    <a:srgbClr val="636382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s-ES" sz="2800" i="1">
                                      <a:solidFill>
                                        <a:srgbClr val="636382"/>
                                      </a:solidFill>
                                      <a:latin typeface="Cambria Math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solidFill>
                                        <a:srgbClr val="636382"/>
                                      </a:solidFill>
                                      <a:latin typeface="Cambria Math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𝑀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i="1">
                                  <a:solidFill>
                                    <a:srgbClr val="636382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ES" sz="2800" i="1" dirty="0" smtClean="0">
                  <a:solidFill>
                    <a:srgbClr val="636382"/>
                  </a:solidFill>
                  <a:latin typeface="Gill Sans MT" panose="020B0502020104020203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636382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636382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sz="2800" i="1">
                            <a:solidFill>
                              <a:srgbClr val="636382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sz="2800" i="1" dirty="0" smtClean="0">
                    <a:solidFill>
                      <a:srgbClr val="636382"/>
                    </a:solidFill>
                    <a:latin typeface="Cambria Math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es-ES" sz="28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numero de animales capturados, marcados y liberados a la población</a:t>
                </a: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" sz="2800" i="1">
                              <a:solidFill>
                                <a:srgbClr val="636382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ES" sz="2800" i="1">
                                  <a:solidFill>
                                    <a:srgbClr val="636382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2800" i="0">
                                  <a:solidFill>
                                    <a:srgbClr val="636382"/>
                                  </a:solidFill>
                                  <a:latin typeface="Cambria Math"/>
                                  <a:ea typeface="Cambria Math"/>
                                  <a:cs typeface="Verdana" panose="020B0604030504040204" pitchFamily="34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s-ES" sz="2800" i="1">
                                  <a:solidFill>
                                    <a:srgbClr val="636382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2800" i="1">
                          <a:solidFill>
                            <a:srgbClr val="636382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636382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sz="2800" i="1">
                                  <a:solidFill>
                                    <a:srgbClr val="636382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s-ES" sz="2800" i="1">
                                      <a:solidFill>
                                        <a:srgbClr val="636382"/>
                                      </a:solidFill>
                                      <a:latin typeface="Cambria Math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solidFill>
                                        <a:srgbClr val="636382"/>
                                      </a:solidFill>
                                      <a:latin typeface="Cambria Math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𝑀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i="1">
                                  <a:solidFill>
                                    <a:srgbClr val="636382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solidFill>
                                    <a:srgbClr val="636382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sz="2800" i="1">
                                  <a:solidFill>
                                    <a:srgbClr val="636382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s-ES" sz="2800" i="1">
                                      <a:solidFill>
                                        <a:srgbClr val="636382"/>
                                      </a:solidFill>
                                      <a:latin typeface="Cambria Math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solidFill>
                                        <a:srgbClr val="636382"/>
                                      </a:solidFill>
                                      <a:latin typeface="Cambria Math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𝑀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i="1">
                                  <a:solidFill>
                                    <a:srgbClr val="636382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sz="2800" b="0" i="1" smtClean="0">
                              <a:solidFill>
                                <a:srgbClr val="636382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636382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2800" b="0" i="1" smtClean="0">
                                  <a:solidFill>
                                    <a:srgbClr val="636382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636382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sz="2800" b="0" i="1" smtClean="0">
                              <a:solidFill>
                                <a:srgbClr val="636382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636382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636382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636382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ES" sz="2800" dirty="0">
                  <a:solidFill>
                    <a:srgbClr val="636382"/>
                  </a:solidFill>
                  <a:latin typeface="Gill Sans MT" panose="020B0502020104020203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  <a:defRPr/>
                </a:pPr>
                <a:endParaRPr lang="en-US" sz="2800" dirty="0">
                  <a:solidFill>
                    <a:srgbClr val="636382"/>
                  </a:solidFill>
                  <a:latin typeface="Gill Sans MT" panose="020B0502020104020203" pitchFamily="34" charset="0"/>
                  <a:ea typeface="Verdana" panose="020B0604030504040204" pitchFamily="34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  <a:defRPr/>
                </a:pPr>
                <a:endParaRPr lang="es-ES" sz="2800" baseline="-25000" dirty="0" smtClean="0">
                  <a:solidFill>
                    <a:srgbClr val="636382"/>
                  </a:solidFill>
                  <a:latin typeface="Gill Sans MT" panose="020B0502020104020203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  <a:defRPr/>
                </a:pPr>
                <a:endParaRPr lang="es-ES" sz="2800" dirty="0" smtClean="0">
                  <a:solidFill>
                    <a:srgbClr val="636382"/>
                  </a:solidFill>
                  <a:latin typeface="Gill Sans MT" panose="020B0502020104020203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6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008" y="908720"/>
                <a:ext cx="7696472" cy="4896544"/>
              </a:xfrm>
              <a:prstGeom prst="rect">
                <a:avLst/>
              </a:prstGeom>
              <a:blipFill rotWithShape="1">
                <a:blip r:embed="rId5"/>
                <a:stretch>
                  <a:fillRect l="-1584" t="-1121" r="-71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/>
          <p:cNvSpPr/>
          <p:nvPr/>
        </p:nvSpPr>
        <p:spPr>
          <a:xfrm>
            <a:off x="5189345" y="2340192"/>
            <a:ext cx="540060" cy="56737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Oval 11"/>
          <p:cNvSpPr/>
          <p:nvPr/>
        </p:nvSpPr>
        <p:spPr>
          <a:xfrm>
            <a:off x="6026604" y="4797152"/>
            <a:ext cx="540060" cy="72008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869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43608" y="107921"/>
            <a:ext cx="77048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CJS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043608" y="908720"/>
            <a:ext cx="7912496" cy="518457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sz="2400" b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MODELOS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Tiempo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específico</a:t>
            </a:r>
            <a:endParaRPr lang="en-US" sz="2800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l-GR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Φ</a:t>
            </a:r>
            <a:r>
              <a:rPr lang="es-ES" sz="2400" baseline="-250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s-E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es-ES" sz="2400" i="1" dirty="0" err="1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=1,…k-2</a:t>
            </a:r>
            <a:endParaRPr lang="es-ES" sz="2400" dirty="0">
              <a:solidFill>
                <a:srgbClr val="63638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s-ES" sz="2400" i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es-ES" sz="2400" i="1" baseline="-250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      </a:t>
            </a:r>
            <a:r>
              <a:rPr lang="es-E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2400" i="1" dirty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=2,…k-1</a:t>
            </a:r>
            <a:endParaRPr lang="es-ES" sz="2400" i="1" dirty="0">
              <a:solidFill>
                <a:srgbClr val="63638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l-GR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Φ</a:t>
            </a:r>
            <a:r>
              <a:rPr lang="en-US" sz="2400" i="1" baseline="-250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k-1</a:t>
            </a:r>
            <a:r>
              <a:rPr lang="es-ES" sz="2400" i="1" dirty="0" err="1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es-ES" sz="2400" i="1" baseline="-25000" dirty="0" err="1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</a:t>
            </a:r>
            <a:r>
              <a:rPr lang="es-ES" sz="2400" i="1" baseline="-250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es estimable x separado</a:t>
            </a:r>
          </a:p>
          <a:p>
            <a:pPr>
              <a:spcBef>
                <a:spcPts val="0"/>
              </a:spcBef>
              <a:spcAft>
                <a:spcPts val="600"/>
              </a:spcAft>
              <a:defRPr/>
            </a:pPr>
            <a:endParaRPr lang="en-US" sz="1100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Supervivencia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constante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captura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tiempo-específica</a:t>
            </a:r>
            <a:endParaRPr lang="en-US" sz="2800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Captura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constante</a:t>
            </a:r>
            <a:r>
              <a:rPr lang="en-US" sz="28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supervivencia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tiempo-específica</a:t>
            </a:r>
            <a:endParaRPr lang="en-US" sz="2800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Todo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constante</a:t>
            </a:r>
            <a:endParaRPr lang="en-US" sz="2800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Grupos</a:t>
            </a:r>
            <a:endParaRPr lang="en-US" sz="2800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Covariables</a:t>
            </a:r>
            <a:endParaRPr lang="en-US" sz="2800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  <a:defRPr/>
            </a:pPr>
            <a:endParaRPr lang="en-US" sz="2400" b="1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  <a:defRPr/>
            </a:pPr>
            <a:endParaRPr lang="en-US" sz="2400" b="1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es-ES" sz="2400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95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43608" y="107921"/>
            <a:ext cx="77048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CJS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043608" y="908720"/>
            <a:ext cx="7912496" cy="518457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sz="2400" b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EJ. MODELOS COVARIABLES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en-US" sz="2800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  <a:defRPr/>
            </a:pPr>
            <a:endParaRPr lang="en-US" sz="2400" b="1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  <a:defRPr/>
            </a:pPr>
            <a:endParaRPr lang="en-US" sz="2400" b="1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es-ES" sz="2400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675380" y="1844824"/>
                <a:ext cx="5635004" cy="1060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𝜑</m:t>
                                  </m:r>
                                  <m:r>
                                    <a:rPr lang="en-US" sz="2800" b="0" i="1" baseline="-25000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1−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𝜑</m:t>
                                  </m:r>
                                  <m:r>
                                    <a:rPr lang="en-US" sz="2800" b="0" i="1" baseline="-25000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= 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𝛽</m:t>
                      </m:r>
                      <m:r>
                        <a:rPr lang="en-US" sz="2800" b="0" i="1" baseline="-25000" smtClean="0"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800" i="1">
                          <a:latin typeface="Cambria Math"/>
                          <a:ea typeface="Cambria Math"/>
                        </a:rPr>
                        <m:t>𝛽</m:t>
                      </m:r>
                      <m:r>
                        <a:rPr lang="en-US" sz="2800" b="0" i="1" baseline="-25000" smtClean="0"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US" sz="2800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…+</m:t>
                      </m:r>
                      <m:r>
                        <a:rPr lang="en-US" sz="2800" i="1">
                          <a:latin typeface="Cambria Math"/>
                          <a:ea typeface="Cambria Math"/>
                        </a:rPr>
                        <m:t>𝛽</m:t>
                      </m:r>
                      <m:r>
                        <a:rPr lang="en-US" sz="2800" b="0" i="1" baseline="-25000" smtClean="0">
                          <a:latin typeface="Cambria Math"/>
                          <a:ea typeface="Cambria Math"/>
                        </a:rPr>
                        <m:t>𝑘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𝑋</m:t>
                      </m:r>
                      <m:r>
                        <a:rPr lang="en-US" sz="2800" b="0" i="1" baseline="-25000" smtClean="0">
                          <a:latin typeface="Cambria Math"/>
                          <a:ea typeface="Cambria Math"/>
                        </a:rPr>
                        <m:t>𝑡</m:t>
                      </m:r>
                    </m:oMath>
                  </m:oMathPara>
                </a14:m>
                <a:endParaRPr lang="es-ES" sz="2800" baseline="-25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380" y="1844824"/>
                <a:ext cx="5635004" cy="106048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75380" y="4024701"/>
                <a:ext cx="5846152" cy="1060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𝜑</m:t>
                                  </m:r>
                                  <m:r>
                                    <a:rPr lang="en-US" sz="2800" b="0" i="1" baseline="-25000" smtClean="0">
                                      <a:latin typeface="Cambria Math"/>
                                      <a:ea typeface="Cambria Math"/>
                                    </a:rPr>
                                    <m:t>𝑖𝑗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1−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𝜑</m:t>
                                  </m:r>
                                  <m:r>
                                    <a:rPr lang="en-US" sz="2800" b="0" i="1" baseline="-25000" smtClean="0">
                                      <a:latin typeface="Cambria Math"/>
                                      <a:ea typeface="Cambria Math"/>
                                    </a:rPr>
                                    <m:t>𝑖𝑗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= 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𝛽</m:t>
                      </m:r>
                      <m:r>
                        <a:rPr lang="en-US" sz="2800" b="0" i="1" baseline="-25000" smtClean="0"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800" i="1">
                          <a:latin typeface="Cambria Math"/>
                          <a:ea typeface="Cambria Math"/>
                        </a:rPr>
                        <m:t>𝛽</m:t>
                      </m:r>
                      <m:r>
                        <a:rPr lang="en-US" sz="2800" b="0" i="1" baseline="-25000" smtClean="0"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US" sz="2800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…+</m:t>
                      </m:r>
                      <m:r>
                        <a:rPr lang="en-US" sz="2800" i="1">
                          <a:latin typeface="Cambria Math"/>
                          <a:ea typeface="Cambria Math"/>
                        </a:rPr>
                        <m:t>𝛽</m:t>
                      </m:r>
                      <m:r>
                        <a:rPr lang="en-US" sz="2800" b="0" i="1" baseline="-25000" smtClean="0">
                          <a:latin typeface="Cambria Math"/>
                          <a:ea typeface="Cambria Math"/>
                        </a:rPr>
                        <m:t>𝑘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𝑋</m:t>
                      </m:r>
                      <m:r>
                        <a:rPr lang="en-US" sz="2800" b="0" i="1" baseline="-25000" smtClean="0">
                          <a:latin typeface="Cambria Math"/>
                          <a:ea typeface="Cambria Math"/>
                        </a:rPr>
                        <m:t>𝑗</m:t>
                      </m:r>
                    </m:oMath>
                  </m:oMathPara>
                </a14:m>
                <a:endParaRPr lang="es-ES" sz="2800" baseline="-25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380" y="4024701"/>
                <a:ext cx="5846152" cy="106048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12" idx="0"/>
          </p:cNvCxnSpPr>
          <p:nvPr/>
        </p:nvCxnSpPr>
        <p:spPr>
          <a:xfrm flipV="1">
            <a:off x="3772035" y="2564904"/>
            <a:ext cx="584487" cy="61293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87548" y="3177842"/>
            <a:ext cx="1168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Ordenada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al </a:t>
            </a:r>
            <a:r>
              <a:rPr lang="en-US" dirty="0" err="1" smtClean="0"/>
              <a:t>origen</a:t>
            </a:r>
            <a:endParaRPr lang="es-ES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5167769" y="2564905"/>
            <a:ext cx="44189" cy="61293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98456" y="3177841"/>
            <a:ext cx="1227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Covariable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de </a:t>
            </a:r>
            <a:r>
              <a:rPr lang="en-US" dirty="0" err="1" smtClean="0"/>
              <a:t>grupo</a:t>
            </a:r>
            <a:endParaRPr lang="es-ES" dirty="0"/>
          </a:p>
        </p:txBody>
      </p:sp>
      <p:sp>
        <p:nvSpPr>
          <p:cNvPr id="20" name="TextBox 19"/>
          <p:cNvSpPr txBox="1"/>
          <p:nvPr/>
        </p:nvSpPr>
        <p:spPr>
          <a:xfrm>
            <a:off x="6305029" y="3068960"/>
            <a:ext cx="12538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Covariable</a:t>
            </a:r>
            <a:r>
              <a:rPr lang="en-US" dirty="0" smtClean="0"/>
              <a:t> </a:t>
            </a:r>
          </a:p>
          <a:p>
            <a:pPr algn="ctr"/>
            <a:r>
              <a:rPr lang="en-US" dirty="0" err="1" smtClean="0"/>
              <a:t>especíifica</a:t>
            </a:r>
            <a:endParaRPr lang="en-US" dirty="0" smtClean="0"/>
          </a:p>
          <a:p>
            <a:pPr algn="ctr"/>
            <a:r>
              <a:rPr lang="en-US" dirty="0" smtClean="0"/>
              <a:t> del </a:t>
            </a:r>
            <a:r>
              <a:rPr lang="en-US" dirty="0" err="1" smtClean="0"/>
              <a:t>tiempo</a:t>
            </a:r>
            <a:endParaRPr lang="es-ES" dirty="0"/>
          </a:p>
        </p:txBody>
      </p:sp>
      <p:cxnSp>
        <p:nvCxnSpPr>
          <p:cNvPr id="21" name="Straight Arrow Connector 20"/>
          <p:cNvCxnSpPr>
            <a:stCxn id="20" idx="0"/>
          </p:cNvCxnSpPr>
          <p:nvPr/>
        </p:nvCxnSpPr>
        <p:spPr>
          <a:xfrm flipH="1" flipV="1">
            <a:off x="6887776" y="2564904"/>
            <a:ext cx="44188" cy="50405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444208" y="5302949"/>
            <a:ext cx="1227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Covariable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individual</a:t>
            </a:r>
            <a:endParaRPr lang="es-ES" dirty="0"/>
          </a:p>
        </p:txBody>
      </p:sp>
      <p:cxnSp>
        <p:nvCxnSpPr>
          <p:cNvPr id="25" name="Straight Arrow Connector 24"/>
          <p:cNvCxnSpPr>
            <a:stCxn id="24" idx="0"/>
          </p:cNvCxnSpPr>
          <p:nvPr/>
        </p:nvCxnSpPr>
        <p:spPr>
          <a:xfrm flipH="1" flipV="1">
            <a:off x="7013522" y="4798893"/>
            <a:ext cx="44188" cy="50405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78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043608" y="2204864"/>
            <a:ext cx="7912496" cy="460851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diferencia de CJS los modelos ahora no son más condicionales a los animales capturados – Incluye los animales no marcados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Permite estimaciones de abundancia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Modelos incondicionales (a las capturas)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Modelamos animales no marcados “U”</a:t>
            </a:r>
            <a:endParaRPr lang="en-US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44624"/>
            <a:ext cx="770485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Jolly-Seber</a:t>
            </a:r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 (JS) </a:t>
            </a:r>
          </a:p>
          <a:p>
            <a:pPr algn="r"/>
            <a:r>
              <a:rPr lang="es-ES" sz="3800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Estimación de Supervivencia, Reclutamiento y abundancia</a:t>
            </a:r>
          </a:p>
        </p:txBody>
      </p:sp>
    </p:spTree>
    <p:extLst>
      <p:ext uri="{BB962C8B-B14F-4D97-AF65-F5344CB8AC3E}">
        <p14:creationId xmlns:p14="http://schemas.microsoft.com/office/powerpoint/2010/main" val="342220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043608" y="2204864"/>
            <a:ext cx="7912496" cy="36004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defRPr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Existen formulaciones múltiples, que asintóticamente dan los mismos resultados *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defRPr/>
            </a:pPr>
            <a:r>
              <a:rPr lang="es-ES" sz="24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Pradel</a:t>
            </a: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Link-</a:t>
            </a:r>
            <a:r>
              <a:rPr lang="es-ES" sz="24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Barker</a:t>
            </a: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POPAN, JS, etc.</a:t>
            </a:r>
            <a:endParaRPr lang="es-ES" sz="2400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0"/>
              </a:spcBef>
              <a:spcAft>
                <a:spcPts val="1200"/>
              </a:spcAft>
              <a:defRPr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Difieren en cómo tratan a las nuevas entradas a la población</a:t>
            </a:r>
            <a:r>
              <a:rPr lang="es-ES" sz="28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 en si las estimaciones son condicionales a los animales marcados.</a:t>
            </a:r>
          </a:p>
          <a:p>
            <a:pPr>
              <a:spcBef>
                <a:spcPts val="0"/>
              </a:spcBef>
              <a:spcAft>
                <a:spcPts val="1200"/>
              </a:spcAft>
              <a:defRPr/>
            </a:pPr>
            <a:endParaRPr lang="es-ES" sz="2400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* Aquí solo veremos JS original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3608" y="44624"/>
            <a:ext cx="770485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Jolly-Seber</a:t>
            </a:r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 (JS) </a:t>
            </a:r>
          </a:p>
          <a:p>
            <a:pPr algn="r"/>
            <a:r>
              <a:rPr lang="es-ES" sz="3800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Estimación de Supervivencia, Reclutamiento y abundancia</a:t>
            </a:r>
          </a:p>
        </p:txBody>
      </p:sp>
    </p:spTree>
    <p:extLst>
      <p:ext uri="{BB962C8B-B14F-4D97-AF65-F5344CB8AC3E}">
        <p14:creationId xmlns:p14="http://schemas.microsoft.com/office/powerpoint/2010/main" val="363720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89" r="-162"/>
          <a:stretch/>
        </p:blipFill>
        <p:spPr>
          <a:xfrm>
            <a:off x="1069504" y="4386241"/>
            <a:ext cx="2184256" cy="24271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43608" y="188640"/>
            <a:ext cx="806489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s-ES" sz="4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Captura-Marcado-Recaptura</a:t>
            </a:r>
          </a:p>
          <a:p>
            <a:pPr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s-ES" sz="3600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Para estimación de supervivencia </a:t>
            </a:r>
            <a:r>
              <a:rPr lang="es-ES" sz="36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y otros parámetros </a:t>
            </a:r>
            <a:r>
              <a:rPr lang="es-ES" sz="3600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demográficos</a:t>
            </a:r>
          </a:p>
          <a:p>
            <a:pPr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s-ES" sz="4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Poblaciones abiertas</a:t>
            </a:r>
            <a:endParaRPr lang="es-ES" sz="44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64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600" y="908720"/>
            <a:ext cx="7488832" cy="460851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s-ES" sz="2800" b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Parámetros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s-ES" sz="2800" i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es-ES" sz="2800" i="1" baseline="-250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 </a:t>
            </a:r>
            <a:r>
              <a:rPr lang="es-ES" sz="2800" baseline="-250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28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probabilidad que un animal </a:t>
            </a: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 </a:t>
            </a:r>
            <a:r>
              <a:rPr lang="es-ES" sz="28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población es capturado en el período </a:t>
            </a:r>
            <a:r>
              <a:rPr lang="es-ES" sz="2800" i="1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l-GR" sz="28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Φ</a:t>
            </a:r>
            <a:r>
              <a:rPr lang="es-ES" sz="2800" baseline="-250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 </a:t>
            </a:r>
            <a:r>
              <a:rPr lang="es-ES" sz="28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probabilidad que un animal en la población sobrevive del tiempo </a:t>
            </a:r>
            <a:r>
              <a:rPr lang="en-US" sz="2800" i="1" dirty="0" err="1">
                <a:solidFill>
                  <a:srgbClr val="636382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al </a:t>
            </a:r>
            <a:r>
              <a:rPr lang="en-US" sz="2800" i="1" dirty="0">
                <a:solidFill>
                  <a:srgbClr val="636382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i+1</a:t>
            </a:r>
            <a:r>
              <a:rPr lang="en-US" sz="2800" i="1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y no </a:t>
            </a:r>
            <a:r>
              <a:rPr lang="en-US" sz="2800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emigra</a:t>
            </a:r>
            <a:r>
              <a:rPr lang="en-US" sz="28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para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siempre</a:t>
            </a:r>
            <a:endParaRPr lang="en-US" sz="2800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l-GR" sz="2800" i="1" dirty="0" smtClean="0">
                <a:solidFill>
                  <a:srgbClr val="636382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Χ</a:t>
            </a:r>
            <a:r>
              <a:rPr lang="es-ES" sz="2800" baseline="-250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 </a:t>
            </a: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probabilidad de no reencontrar después de </a:t>
            </a:r>
            <a:r>
              <a:rPr lang="en-US" sz="2800" i="1" dirty="0" smtClean="0">
                <a:solidFill>
                  <a:srgbClr val="636382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s-ES" sz="2800" i="1" dirty="0" err="1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ƞ</a:t>
            </a:r>
            <a:r>
              <a:rPr lang="es-ES" sz="2800" i="1" baseline="-25000" dirty="0" err="1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Probabilidad de suelta de un animal marcado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s-ES" sz="2800" i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ƞ</a:t>
            </a:r>
            <a:r>
              <a:rPr lang="en-US" sz="2800" i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’</a:t>
            </a:r>
            <a:r>
              <a:rPr lang="es-ES" sz="2800" i="1" baseline="-250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 </a:t>
            </a:r>
            <a:r>
              <a:rPr lang="es-ES" sz="28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Probabilidad de suelta de un animal </a:t>
            </a: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marcado</a:t>
            </a:r>
            <a:endParaRPr lang="en-US" sz="2800" i="1" baseline="-25000" dirty="0">
              <a:solidFill>
                <a:srgbClr val="63638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  <a:defRPr/>
            </a:pPr>
            <a:endParaRPr lang="en-US" sz="2400" b="1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  <a:defRPr/>
            </a:pPr>
            <a:endParaRPr lang="en-US" sz="2400" b="1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es-ES" sz="2400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44624"/>
            <a:ext cx="77048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JS </a:t>
            </a:r>
          </a:p>
        </p:txBody>
      </p:sp>
      <p:sp>
        <p:nvSpPr>
          <p:cNvPr id="3" name="Right Brace 2"/>
          <p:cNvSpPr/>
          <p:nvPr/>
        </p:nvSpPr>
        <p:spPr>
          <a:xfrm>
            <a:off x="8316416" y="4077072"/>
            <a:ext cx="395536" cy="1800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530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600" y="908720"/>
            <a:ext cx="7488832" cy="460851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s-ES" sz="2800" b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Parámetros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s-ES" sz="2800" i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es-ES" sz="2800" i="1" baseline="-250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 </a:t>
            </a:r>
            <a:r>
              <a:rPr lang="es-ES" sz="2800" baseline="-250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28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probabilidad que un animal </a:t>
            </a: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 </a:t>
            </a:r>
            <a:r>
              <a:rPr lang="es-ES" sz="28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población es capturado en el período </a:t>
            </a:r>
            <a:r>
              <a:rPr lang="es-ES" sz="2800" i="1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l-GR" sz="28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Φ</a:t>
            </a:r>
            <a:r>
              <a:rPr lang="es-ES" sz="2800" baseline="-250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 </a:t>
            </a:r>
            <a:r>
              <a:rPr lang="es-ES" sz="28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probabilidad que un animal en la población sobrevive del tiempo </a:t>
            </a:r>
            <a:r>
              <a:rPr lang="en-US" sz="2800" i="1" dirty="0" err="1">
                <a:solidFill>
                  <a:srgbClr val="636382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al </a:t>
            </a:r>
            <a:r>
              <a:rPr lang="en-US" sz="2800" i="1" dirty="0">
                <a:solidFill>
                  <a:srgbClr val="636382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i+1</a:t>
            </a:r>
            <a:r>
              <a:rPr lang="en-US" sz="2800" i="1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y no </a:t>
            </a:r>
            <a:r>
              <a:rPr lang="en-US" sz="2800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emigra</a:t>
            </a:r>
            <a:r>
              <a:rPr lang="en-US" sz="28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para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siempre</a:t>
            </a:r>
            <a:endParaRPr lang="en-US" sz="2800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endParaRPr lang="en-US" sz="2800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endParaRPr lang="en-US" sz="2800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* JS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es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sobre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marcados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y no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marcados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, y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en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CJS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sólo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sobre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marcados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0"/>
              </a:spcBef>
              <a:spcAft>
                <a:spcPts val="600"/>
              </a:spcAft>
              <a:defRPr/>
            </a:pPr>
            <a:endParaRPr lang="en-US" sz="2400" b="1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  <a:defRPr/>
            </a:pPr>
            <a:endParaRPr lang="en-US" sz="2400" b="1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es-ES" sz="2400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44624"/>
            <a:ext cx="77048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JS </a:t>
            </a:r>
          </a:p>
        </p:txBody>
      </p:sp>
      <p:sp>
        <p:nvSpPr>
          <p:cNvPr id="3" name="Right Brace 2"/>
          <p:cNvSpPr/>
          <p:nvPr/>
        </p:nvSpPr>
        <p:spPr>
          <a:xfrm>
            <a:off x="8352928" y="1556792"/>
            <a:ext cx="395536" cy="234051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02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/>
              <p:cNvSpPr txBox="1">
                <a:spLocks noChangeArrowheads="1"/>
              </p:cNvSpPr>
              <p:nvPr/>
            </p:nvSpPr>
            <p:spPr>
              <a:xfrm>
                <a:off x="971600" y="980728"/>
                <a:ext cx="7488832" cy="5112568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  <a:defRPr/>
                </a:pPr>
                <a:r>
                  <a:rPr lang="es-ES" sz="2800" b="1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Variables aleatorias (desconocidas)</a:t>
                </a: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636382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36382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𝑁</m:t>
                        </m:r>
                      </m:e>
                      <m:sub>
                        <m:r>
                          <a:rPr lang="en-US" sz="2800" i="1">
                            <a:solidFill>
                              <a:srgbClr val="636382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sz="2800" i="1" dirty="0">
                    <a:solidFill>
                      <a:srgbClr val="636382"/>
                    </a:solidFill>
                    <a:latin typeface="Cambria Math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es-ES" sz="2800" dirty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numero de animales </a:t>
                </a:r>
                <a:r>
                  <a:rPr lang="es-ES" sz="28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expuestos al esfuerzo de muestreo en el período i</a:t>
                </a: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636382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es-ES" sz="2800" b="0" i="1" smtClean="0">
                            <a:solidFill>
                              <a:srgbClr val="636382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𝑀</m:t>
                        </m:r>
                      </m:e>
                      <m:sub>
                        <m:r>
                          <a:rPr lang="en-US" sz="2800" i="1">
                            <a:solidFill>
                              <a:srgbClr val="636382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sz="2800" i="1" dirty="0">
                    <a:solidFill>
                      <a:srgbClr val="636382"/>
                    </a:solidFill>
                    <a:latin typeface="Cambria Math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es-ES" sz="2800" dirty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numero de animales </a:t>
                </a:r>
                <a:r>
                  <a:rPr lang="es-ES" sz="28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marcados en la población antes de i</a:t>
                </a:r>
                <a:endParaRPr lang="es-ES" sz="2800" dirty="0">
                  <a:solidFill>
                    <a:srgbClr val="636382"/>
                  </a:solidFill>
                  <a:latin typeface="Gill Sans MT" panose="020B0502020104020203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636382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es-ES" sz="2800" b="0" i="1" smtClean="0">
                            <a:solidFill>
                              <a:srgbClr val="636382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𝑈</m:t>
                        </m:r>
                      </m:e>
                      <m:sub>
                        <m:r>
                          <a:rPr lang="en-US" sz="2800" i="1">
                            <a:solidFill>
                              <a:srgbClr val="636382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𝑖</m:t>
                        </m:r>
                      </m:sub>
                    </m:sSub>
                    <m:r>
                      <a:rPr lang="es-ES" sz="2800" b="0" i="1" smtClean="0">
                        <a:solidFill>
                          <a:srgbClr val="636382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636382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es-ES" sz="2800" b="0" i="1" smtClean="0">
                            <a:solidFill>
                              <a:srgbClr val="636382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𝑁</m:t>
                        </m:r>
                      </m:e>
                      <m:sub>
                        <m:r>
                          <a:rPr lang="en-US" sz="2800" i="1">
                            <a:solidFill>
                              <a:srgbClr val="636382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𝑖</m:t>
                        </m:r>
                      </m:sub>
                    </m:sSub>
                    <m:r>
                      <a:rPr lang="es-ES" sz="2800" b="0" i="1" smtClean="0">
                        <a:solidFill>
                          <a:srgbClr val="636382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636382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es-ES" sz="2800" b="0" i="1" smtClean="0">
                            <a:solidFill>
                              <a:srgbClr val="636382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𝑀</m:t>
                        </m:r>
                      </m:e>
                      <m:sub>
                        <m:r>
                          <a:rPr lang="en-US" sz="2800" i="1">
                            <a:solidFill>
                              <a:srgbClr val="636382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sz="2800" dirty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numero de animales </a:t>
                </a:r>
                <a:r>
                  <a:rPr lang="es-ES" sz="28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no marcados </a:t>
                </a:r>
                <a:r>
                  <a:rPr lang="es-ES" sz="2800" dirty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en la población antes de </a:t>
                </a:r>
                <a:r>
                  <a:rPr lang="es-ES" sz="28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</a:t>
                </a: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636382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es-ES" sz="2800" b="0" i="1" smtClean="0">
                            <a:solidFill>
                              <a:srgbClr val="636382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𝐵</m:t>
                        </m:r>
                      </m:e>
                      <m:sub>
                        <m:r>
                          <a:rPr lang="en-US" sz="2800" i="1">
                            <a:solidFill>
                              <a:srgbClr val="636382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sz="28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Número de animales nuevos entrando en la población entre i y i+</a:t>
                </a:r>
                <a:r>
                  <a:rPr lang="es-ES" sz="2800" dirty="0" smtClean="0">
                    <a:solidFill>
                      <a:srgbClr val="636382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1</a:t>
                </a:r>
                <a:endParaRPr lang="es-ES" sz="2800" dirty="0">
                  <a:solidFill>
                    <a:srgbClr val="636382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  <a:defRPr/>
                </a:pPr>
                <a:endParaRPr lang="en-US" sz="2400" b="1" dirty="0" smtClean="0">
                  <a:solidFill>
                    <a:srgbClr val="636382"/>
                  </a:solidFill>
                  <a:latin typeface="Gill Sans MT" panose="020B0502020104020203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spcBef>
                    <a:spcPts val="0"/>
                  </a:spcBef>
                  <a:spcAft>
                    <a:spcPts val="600"/>
                  </a:spcAft>
                  <a:defRPr/>
                </a:pPr>
                <a:endParaRPr lang="en-US" sz="2400" b="1" dirty="0">
                  <a:solidFill>
                    <a:srgbClr val="636382"/>
                  </a:solidFill>
                  <a:latin typeface="Gill Sans MT" panose="020B0502020104020203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  <a:defRPr/>
                </a:pPr>
                <a:endParaRPr lang="es-ES" sz="2400" dirty="0" smtClean="0">
                  <a:solidFill>
                    <a:srgbClr val="636382"/>
                  </a:solidFill>
                  <a:latin typeface="Gill Sans MT" panose="020B0502020104020203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6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980728"/>
                <a:ext cx="7488832" cy="5112568"/>
              </a:xfrm>
              <a:prstGeom prst="rect">
                <a:avLst/>
              </a:prstGeom>
              <a:blipFill rotWithShape="1">
                <a:blip r:embed="rId5"/>
                <a:stretch>
                  <a:fillRect l="-1627" t="-1192" r="-89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043608" y="44624"/>
            <a:ext cx="77048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JS </a:t>
            </a:r>
          </a:p>
        </p:txBody>
      </p:sp>
    </p:spTree>
    <p:extLst>
      <p:ext uri="{BB962C8B-B14F-4D97-AF65-F5344CB8AC3E}">
        <p14:creationId xmlns:p14="http://schemas.microsoft.com/office/powerpoint/2010/main" val="219158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43608" y="44624"/>
            <a:ext cx="77048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JS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5" t="28735" r="17241" b="26437"/>
          <a:stretch/>
        </p:blipFill>
        <p:spPr bwMode="auto">
          <a:xfrm>
            <a:off x="-180528" y="1193659"/>
            <a:ext cx="9217024" cy="3675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43608" y="6306253"/>
            <a:ext cx="2266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(</a:t>
            </a:r>
            <a:r>
              <a:rPr lang="es-ES" dirty="0" err="1" smtClean="0"/>
              <a:t>Cooch</a:t>
            </a:r>
            <a:r>
              <a:rPr lang="es-ES" dirty="0" smtClean="0"/>
              <a:t> </a:t>
            </a:r>
            <a:r>
              <a:rPr lang="es-ES" dirty="0"/>
              <a:t>&amp;</a:t>
            </a:r>
            <a:r>
              <a:rPr lang="es-ES" dirty="0" smtClean="0"/>
              <a:t> White 2013)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4347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43608" y="44624"/>
            <a:ext cx="77048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JS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71600" y="1602464"/>
                <a:ext cx="2942472" cy="11784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636382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200" i="1" smtClean="0">
                                  <a:solidFill>
                                    <a:srgbClr val="636382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s-ES" sz="3200" b="0" i="1" smtClean="0">
                                  <a:solidFill>
                                    <a:srgbClr val="636382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𝑁</m:t>
                              </m:r>
                            </m:e>
                          </m:acc>
                        </m:e>
                        <m:sub>
                          <m:r>
                            <a:rPr lang="en-US" sz="3200" i="1">
                              <a:solidFill>
                                <a:srgbClr val="636382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636382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rgbClr val="636382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636382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636382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636382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sz="3200" b="0" i="1" smtClean="0">
                                  <a:solidFill>
                                    <a:srgbClr val="636382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636382"/>
                                      </a:solidFill>
                                      <a:latin typeface="Cambria Math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636382"/>
                                      </a:solidFill>
                                      <a:latin typeface="Cambria Math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636382"/>
                                      </a:solidFill>
                                      <a:latin typeface="Cambria Math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den>
                      </m:f>
                      <m:r>
                        <a:rPr lang="en-US" sz="3200" b="0" i="1" smtClean="0">
                          <a:solidFill>
                            <a:srgbClr val="636382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rgbClr val="636382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636382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636382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636382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636382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3200" b="0" i="1" smtClean="0">
                                      <a:solidFill>
                                        <a:srgbClr val="636382"/>
                                      </a:solidFill>
                                      <a:latin typeface="Cambria Math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636382"/>
                                      </a:solidFill>
                                      <a:latin typeface="Cambria Math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𝑀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636382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636382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636382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636382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ES" sz="1400" dirty="0" smtClean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1602464"/>
                <a:ext cx="2942472" cy="117846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635896" y="3212976"/>
                <a:ext cx="5171865" cy="598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s-AR"/>
                </a:defPPr>
                <a:lvl1pPr>
                  <a:defRPr sz="4000" i="1">
                    <a:solidFill>
                      <a:srgbClr val="636382"/>
                    </a:solidFill>
                    <a:latin typeface="Cambria Math"/>
                    <a:ea typeface="Verdana" panose="020B0604030504040204" pitchFamily="34" charset="0"/>
                    <a:cs typeface="Verdana" panose="020B0604030504040204" pitchFamily="34" charset="0"/>
                  </a:defRPr>
                </a:lvl1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320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ES" sz="3200" i="1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s-ES" sz="32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s-ES" sz="3200" b="0" i="1" smtClean="0">
                                    <a:latin typeface="Cambria Math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s-ES" sz="32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sz="3200" b="0" i="1" smtClean="0">
                            <a:latin typeface="Cambria Math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𝑁</m:t>
                            </m:r>
                          </m:e>
                        </m:acc>
                      </m:e>
                      <m:sub>
                        <m:r>
                          <a:rPr lang="en-US" sz="32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32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3200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/>
                                <a:ea typeface="Cambria Math"/>
                              </a:rPr>
                              <m:t>𝜑</m:t>
                            </m:r>
                          </m:e>
                        </m:acc>
                      </m:e>
                      <m:sub>
                        <m:r>
                          <a:rPr lang="en-US" sz="32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𝑁</m:t>
                            </m:r>
                          </m:e>
                        </m:acc>
                      </m:e>
                      <m:sub>
                        <m:r>
                          <a:rPr lang="en-US" sz="320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>
                        <a:latin typeface="Cambria Math"/>
                      </a:rPr>
                      <m:t>−</m:t>
                    </m:r>
                  </m:oMath>
                </a14:m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a:rPr lang="en-US" sz="320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i="0" dirty="0" smtClean="0"/>
                  <a:t>+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en-US" sz="320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sz="3200" i="0" dirty="0" smtClean="0"/>
                  <a:t>)</a:t>
                </a:r>
                <a:endParaRPr lang="es-ES" sz="3200" i="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3212976"/>
                <a:ext cx="5171865" cy="598177"/>
              </a:xfrm>
              <a:prstGeom prst="rect">
                <a:avLst/>
              </a:prstGeom>
              <a:blipFill rotWithShape="1">
                <a:blip r:embed="rId6"/>
                <a:stretch>
                  <a:fillRect t="-11224" r="-2120" b="-3265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283968" y="1969676"/>
            <a:ext cx="2617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Lincoln-Petersen</a:t>
            </a:r>
            <a:endParaRPr lang="es-ES" sz="2800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5406" y="3284984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Reclutamiento</a:t>
            </a:r>
            <a:endParaRPr lang="es-ES" sz="2800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961564"/>
            <a:ext cx="4612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Estimaci</a:t>
            </a:r>
            <a:r>
              <a:rPr lang="es-ES" sz="2800" b="1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ón</a:t>
            </a:r>
            <a:r>
              <a:rPr lang="es-ES" sz="2800" b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parámetros</a:t>
            </a:r>
            <a:endParaRPr lang="es-ES" sz="2800" b="1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71600" y="4293096"/>
                <a:ext cx="5405454" cy="17043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s-ES" sz="2800" b="1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Casos especiales</a:t>
                </a:r>
              </a:p>
              <a:p>
                <a:pPr marL="457200" indent="-4572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s-ES" sz="28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Solo muertes, asume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sz="2800" i="1">
                            <a:solidFill>
                              <a:srgbClr val="636382"/>
                            </a:solidFill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ES" sz="2800" i="1">
                                <a:solidFill>
                                  <a:srgbClr val="636382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sz="2800" i="1">
                                <a:solidFill>
                                  <a:srgbClr val="636382"/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s-ES" sz="2800" i="1">
                                <a:solidFill>
                                  <a:srgbClr val="636382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s-ES" sz="2800" b="0" i="0" smtClean="0">
                        <a:solidFill>
                          <a:srgbClr val="636382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s-ES" sz="28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</a:p>
              <a:p>
                <a:pPr marL="457200" indent="-4572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s-ES" sz="28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Solo nacimientos, asume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sz="2800" i="1">
                            <a:solidFill>
                              <a:srgbClr val="636382"/>
                            </a:solidFill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ES" sz="2800" i="1">
                                <a:solidFill>
                                  <a:srgbClr val="636382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sz="2800" i="1" smtClean="0">
                                <a:solidFill>
                                  <a:srgbClr val="636382"/>
                                </a:solidFill>
                                <a:latin typeface="Cambria Math"/>
                                <a:ea typeface="Cambria Math"/>
                              </a:rPr>
                              <m:t>𝜑</m:t>
                            </m:r>
                          </m:e>
                          <m:sub>
                            <m:r>
                              <a:rPr lang="es-ES" sz="2800" i="1">
                                <a:solidFill>
                                  <a:srgbClr val="636382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s-ES" sz="2800">
                        <a:solidFill>
                          <a:srgbClr val="636382"/>
                        </a:solidFill>
                        <a:latin typeface="Cambria Math"/>
                      </a:rPr>
                      <m:t>=0</m:t>
                    </m:r>
                  </m:oMath>
                </a14:m>
                <a:endParaRPr lang="es-ES" sz="2800" dirty="0">
                  <a:solidFill>
                    <a:srgbClr val="636382"/>
                  </a:solidFill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293096"/>
                <a:ext cx="5405454" cy="1704313"/>
              </a:xfrm>
              <a:prstGeom prst="rect">
                <a:avLst/>
              </a:prstGeom>
              <a:blipFill rotWithShape="1">
                <a:blip r:embed="rId7"/>
                <a:stretch>
                  <a:fillRect l="-2255" t="-3571" b="-892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122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43608" y="44624"/>
            <a:ext cx="77048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JS y distintas formulaciones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43608" y="1130543"/>
            <a:ext cx="7776610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Detalles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las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distintas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formulaciones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en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el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libro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MARK,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Capitulo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12 y 13 (Cooch y White 2013)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El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formato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todas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las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formulaciones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JS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el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mismo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- ¿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Cómo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elegimos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cuál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usar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?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Algunos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dependen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los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animales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marcados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que se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perdieron</a:t>
            </a:r>
            <a:endParaRPr lang="en-US" sz="26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Todos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los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modelos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deberían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dar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las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mismas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estimaciones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supervivencia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y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captura</a:t>
            </a:r>
            <a:endParaRPr lang="en-US" sz="26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Algunos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difieren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en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estimaciones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reclutamiento</a:t>
            </a:r>
            <a:endParaRPr lang="en-US" sz="26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Diseño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estudio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FUNDAMENTAL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s-ES" sz="2600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66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43608" y="44624"/>
            <a:ext cx="77048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JS y distintas formulaciones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4" t="20920" r="16078" b="24598"/>
          <a:stretch/>
        </p:blipFill>
        <p:spPr bwMode="auto">
          <a:xfrm>
            <a:off x="0" y="980728"/>
            <a:ext cx="9108504" cy="423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43608" y="6306253"/>
            <a:ext cx="2266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(</a:t>
            </a:r>
            <a:r>
              <a:rPr lang="es-ES" dirty="0" err="1" smtClean="0"/>
              <a:t>Cooch</a:t>
            </a:r>
            <a:r>
              <a:rPr lang="es-ES" dirty="0" smtClean="0"/>
              <a:t> </a:t>
            </a:r>
            <a:r>
              <a:rPr lang="es-ES" dirty="0"/>
              <a:t>&amp;</a:t>
            </a:r>
            <a:r>
              <a:rPr lang="es-ES" dirty="0" smtClean="0"/>
              <a:t> White 2013)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4226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pic>
        <p:nvPicPr>
          <p:cNvPr id="7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043608" y="980728"/>
            <a:ext cx="7912496" cy="460851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Motivación: incluir parámetros anteriormente omitidos cómo INMIGRACION y EMIGRACION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es-ES" sz="26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Omitidos en modelos anteriores de poblaciones abiertas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Ventaja: Flexibilidad en estimar varios parámetros poblacionales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s-ES" sz="28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Desventaja: Complejos. Muchos datos para estimar tantos parámetros con precisión.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endParaRPr lang="es-ES" sz="2800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n-US" sz="2800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3608" y="44624"/>
            <a:ext cx="77048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Diseños Robustos</a:t>
            </a:r>
          </a:p>
        </p:txBody>
      </p:sp>
    </p:spTree>
    <p:extLst>
      <p:ext uri="{BB962C8B-B14F-4D97-AF65-F5344CB8AC3E}">
        <p14:creationId xmlns:p14="http://schemas.microsoft.com/office/powerpoint/2010/main" val="114707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pic>
        <p:nvPicPr>
          <p:cNvPr id="7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/>
              <p:cNvSpPr txBox="1">
                <a:spLocks noChangeArrowheads="1"/>
              </p:cNvSpPr>
              <p:nvPr/>
            </p:nvSpPr>
            <p:spPr>
              <a:xfrm>
                <a:off x="1043608" y="980728"/>
                <a:ext cx="7912496" cy="4608512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s-ES" sz="28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Tasa de retorno es combinación de dos probabilidades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636382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𝑅</m:t>
                    </m:r>
                    <m:r>
                      <a:rPr lang="en-US" sz="2800" b="0" i="1" smtClean="0">
                        <a:solidFill>
                          <a:srgbClr val="636382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636382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𝜑</m:t>
                    </m:r>
                    <m:r>
                      <a:rPr lang="en-US" sz="2800" b="0" i="1" smtClean="0">
                        <a:solidFill>
                          <a:srgbClr val="636382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×</m:t>
                    </m:r>
                    <m:r>
                      <a:rPr lang="en-US" sz="2800" b="0" i="1" smtClean="0">
                        <a:solidFill>
                          <a:srgbClr val="636382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𝑝</m:t>
                    </m:r>
                  </m:oMath>
                </a14:m>
                <a:endParaRPr lang="es-ES" sz="2800" dirty="0" smtClean="0">
                  <a:solidFill>
                    <a:srgbClr val="636382"/>
                  </a:solidFill>
                  <a:latin typeface="Gill Sans MT" panose="020B0502020104020203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s-E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Pb. de supervivencia de i a i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+1</a:t>
                </a: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Pb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. de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ser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detectado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en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i+1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  <a:defRPr/>
                </a:pP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636382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𝜑</m:t>
                    </m:r>
                  </m:oMath>
                </a14:m>
                <a:r>
                  <a:rPr lang="en-US" sz="32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en-US" sz="32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en</a:t>
                </a:r>
                <a:r>
                  <a:rPr lang="en-US" sz="32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en-US" sz="32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realidad</a:t>
                </a:r>
                <a:r>
                  <a:rPr lang="en-US" sz="32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en-US" sz="32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es</a:t>
                </a:r>
                <a:r>
                  <a:rPr lang="en-US" sz="32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en-US" sz="32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supervivencia</a:t>
                </a:r>
                <a:r>
                  <a:rPr lang="en-US" sz="32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en-US" sz="3200" b="1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aparente</a:t>
                </a:r>
                <a:endParaRPr lang="en-US" sz="3200" b="1" dirty="0" smtClean="0">
                  <a:solidFill>
                    <a:srgbClr val="636382"/>
                  </a:solidFill>
                  <a:latin typeface="Gill Sans MT" panose="020B0502020104020203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  <a:defRPr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636382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en-US" dirty="0" err="1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en</a:t>
                </a:r>
                <a:r>
                  <a:rPr lang="en-US" dirty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en-US" dirty="0" err="1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realidad</a:t>
                </a:r>
                <a:r>
                  <a:rPr lang="en-US" dirty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en-US" dirty="0" err="1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es</a:t>
                </a:r>
                <a:r>
                  <a:rPr lang="en-US" dirty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en-US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detectabilidad</a:t>
                </a:r>
                <a:r>
                  <a:rPr lang="en-US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en-US" b="1" dirty="0" err="1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aparente</a:t>
                </a:r>
                <a:endParaRPr lang="en-US" b="1" dirty="0">
                  <a:solidFill>
                    <a:srgbClr val="636382"/>
                  </a:solidFill>
                  <a:latin typeface="Gill Sans MT" panose="020B0502020104020203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  <a:defRPr/>
                </a:pPr>
                <a:endParaRPr lang="en-US" sz="3200" dirty="0">
                  <a:solidFill>
                    <a:srgbClr val="636382"/>
                  </a:solidFill>
                  <a:latin typeface="Gill Sans MT" panose="020B0502020104020203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8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980728"/>
                <a:ext cx="7912496" cy="4608512"/>
              </a:xfrm>
              <a:prstGeom prst="rect">
                <a:avLst/>
              </a:prstGeom>
              <a:blipFill rotWithShape="1">
                <a:blip r:embed="rId5"/>
                <a:stretch>
                  <a:fillRect l="-1310" t="-132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043608" y="44624"/>
            <a:ext cx="77048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Diseños Robustos</a:t>
            </a:r>
          </a:p>
        </p:txBody>
      </p:sp>
    </p:spTree>
    <p:extLst>
      <p:ext uri="{BB962C8B-B14F-4D97-AF65-F5344CB8AC3E}">
        <p14:creationId xmlns:p14="http://schemas.microsoft.com/office/powerpoint/2010/main" val="109879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pic>
        <p:nvPicPr>
          <p:cNvPr id="7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/>
              <p:cNvSpPr txBox="1">
                <a:spLocks noChangeArrowheads="1"/>
              </p:cNvSpPr>
              <p:nvPr/>
            </p:nvSpPr>
            <p:spPr>
              <a:xfrm>
                <a:off x="1043608" y="980728"/>
                <a:ext cx="7912496" cy="4608512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600"/>
                  </a:spcBef>
                  <a:spcAft>
                    <a:spcPts val="600"/>
                  </a:spcAft>
                  <a:defRPr/>
                </a:pP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636382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𝜑</m:t>
                    </m:r>
                    <m:r>
                      <a:rPr lang="en-US" sz="3200" b="0" i="1" smtClean="0">
                        <a:solidFill>
                          <a:srgbClr val="636382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636382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𝑆𝐹</m:t>
                    </m:r>
                  </m:oMath>
                </a14:m>
                <a:r>
                  <a:rPr lang="en-US" sz="32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  </a:t>
                </a:r>
                <a:r>
                  <a:rPr lang="en-US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Producto de la </a:t>
                </a:r>
                <a:r>
                  <a:rPr lang="en-US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supervivencia</a:t>
                </a:r>
                <a:r>
                  <a:rPr lang="en-US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y la </a:t>
                </a:r>
                <a:r>
                  <a:rPr lang="en-US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fidelidad</a:t>
                </a:r>
                <a:r>
                  <a:rPr lang="en-US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de </a:t>
                </a:r>
                <a:r>
                  <a:rPr lang="en-US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sitio</a:t>
                </a:r>
                <a:endParaRPr lang="en-US" dirty="0" smtClean="0">
                  <a:solidFill>
                    <a:srgbClr val="636382"/>
                  </a:solidFill>
                  <a:latin typeface="Gill Sans MT" panose="020B0502020104020203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  <a:defRPr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636382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636382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636382"/>
                            </a:solidFill>
                            <a:latin typeface="Cambria Math"/>
                            <a:ea typeface="Cambria Math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636382"/>
                            </a:solidFill>
                            <a:latin typeface="Cambria Math"/>
                            <a:ea typeface="Cambria Math"/>
                            <a:cs typeface="Verdana" panose="020B0604030504040204" pitchFamily="34" charset="0"/>
                          </a:rPr>
                          <m:t>1−</m:t>
                        </m:r>
                        <m:r>
                          <a:rPr lang="en-US" b="0" i="1" smtClean="0">
                            <a:solidFill>
                              <a:srgbClr val="636382"/>
                            </a:solidFill>
                            <a:latin typeface="Cambria Math"/>
                            <a:ea typeface="Cambria Math"/>
                            <a:cs typeface="Verdana" panose="020B0604030504040204" pitchFamily="34" charset="0"/>
                          </a:rPr>
                          <m:t>𝛾</m:t>
                        </m:r>
                      </m:e>
                    </m:d>
                    <m:sSup>
                      <m:sSupPr>
                        <m:ctrlPr>
                          <a:rPr lang="en-US" i="1">
                            <a:solidFill>
                              <a:srgbClr val="636382"/>
                            </a:solidFill>
                            <a:latin typeface="Cambria Math"/>
                            <a:ea typeface="Cambria Math"/>
                            <a:cs typeface="Verdana" panose="020B0604030504040204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636382"/>
                            </a:solidFill>
                            <a:latin typeface="Cambria Math"/>
                            <a:ea typeface="Cambria Math"/>
                            <a:cs typeface="Verdana" panose="020B0604030504040204" pitchFamily="34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solidFill>
                              <a:srgbClr val="636382"/>
                            </a:solidFill>
                            <a:latin typeface="Cambria Math"/>
                            <a:ea typeface="Cambria Math"/>
                            <a:cs typeface="Verdana" panose="020B060403050404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 </a:t>
                </a:r>
                <a:r>
                  <a:rPr lang="en-US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Producto</a:t>
                </a:r>
                <a:r>
                  <a:rPr lang="en-US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de la </a:t>
                </a:r>
                <a:r>
                  <a:rPr lang="en-US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probabilidad</a:t>
                </a:r>
                <a:r>
                  <a:rPr lang="en-US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que el animal </a:t>
                </a:r>
                <a:r>
                  <a:rPr lang="en-US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este</a:t>
                </a:r>
                <a:r>
                  <a:rPr lang="en-US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en-US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disponible</a:t>
                </a:r>
                <a:r>
                  <a:rPr lang="en-US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a </a:t>
                </a:r>
                <a:r>
                  <a:rPr lang="en-US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ser</a:t>
                </a:r>
                <a:r>
                  <a:rPr lang="en-US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en-US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detectado</a:t>
                </a:r>
                <a:r>
                  <a:rPr lang="en-US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y la </a:t>
                </a:r>
                <a:r>
                  <a:rPr lang="en-US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probabilidad</a:t>
                </a:r>
                <a:r>
                  <a:rPr lang="en-US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real de </a:t>
                </a:r>
                <a:r>
                  <a:rPr lang="en-US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ser</a:t>
                </a:r>
                <a:r>
                  <a:rPr lang="en-US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en-US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detectado</a:t>
                </a:r>
                <a:endParaRPr lang="en-US" dirty="0" smtClean="0">
                  <a:solidFill>
                    <a:srgbClr val="636382"/>
                  </a:solidFill>
                  <a:latin typeface="Gill Sans MT" panose="020B0502020104020203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636382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𝑅</m:t>
                      </m:r>
                      <m:r>
                        <a:rPr lang="en-US" i="1">
                          <a:solidFill>
                            <a:srgbClr val="636382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r>
                        <a:rPr lang="en-US" i="1">
                          <a:solidFill>
                            <a:srgbClr val="636382"/>
                          </a:solidFill>
                          <a:latin typeface="Cambria Math"/>
                          <a:ea typeface="Cambria Math"/>
                          <a:cs typeface="Verdana" panose="020B0604030504040204" pitchFamily="34" charset="0"/>
                        </a:rPr>
                        <m:t>𝑆𝐹</m:t>
                      </m:r>
                      <m:r>
                        <a:rPr lang="en-US" i="1">
                          <a:solidFill>
                            <a:srgbClr val="636382"/>
                          </a:solidFill>
                          <a:latin typeface="Cambria Math"/>
                          <a:ea typeface="Cambria Math"/>
                          <a:cs typeface="Verdana" panose="020B0604030504040204" pitchFamily="34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636382"/>
                              </a:solidFill>
                              <a:latin typeface="Cambria Math"/>
                              <a:ea typeface="Cambria Math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636382"/>
                              </a:solidFill>
                              <a:latin typeface="Cambria Math"/>
                              <a:ea typeface="Cambria Math"/>
                              <a:cs typeface="Verdana" panose="020B0604030504040204" pitchFamily="34" charset="0"/>
                            </a:rPr>
                            <m:t>1−</m:t>
                          </m:r>
                          <m:r>
                            <a:rPr lang="en-US" i="1">
                              <a:solidFill>
                                <a:srgbClr val="636382"/>
                              </a:solidFill>
                              <a:latin typeface="Cambria Math"/>
                              <a:ea typeface="Cambria Math"/>
                              <a:cs typeface="Verdana" panose="020B0604030504040204" pitchFamily="34" charset="0"/>
                            </a:rPr>
                            <m:t>𝛾</m:t>
                          </m:r>
                        </m:e>
                      </m:d>
                      <m:sSup>
                        <m:sSupPr>
                          <m:ctrlPr>
                            <a:rPr lang="en-US" i="1" smtClean="0">
                              <a:solidFill>
                                <a:srgbClr val="636382"/>
                              </a:solidFill>
                              <a:latin typeface="Cambria Math"/>
                              <a:ea typeface="Cambria Math"/>
                              <a:cs typeface="Verdan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636382"/>
                              </a:solidFill>
                              <a:latin typeface="Cambria Math"/>
                              <a:ea typeface="Cambria Math"/>
                              <a:cs typeface="Verdana" panose="020B0604030504040204" pitchFamily="34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636382"/>
                              </a:solidFill>
                              <a:latin typeface="Cambria Math"/>
                              <a:ea typeface="Cambria Math"/>
                              <a:cs typeface="Verdana" panose="020B0604030504040204" pitchFamily="34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s-ES" dirty="0">
                  <a:solidFill>
                    <a:srgbClr val="636382"/>
                  </a:solidFill>
                  <a:latin typeface="Gill Sans MT" panose="020B0502020104020203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  <a:defRPr/>
                </a:pPr>
                <a:endParaRPr lang="en-US" b="1" dirty="0">
                  <a:solidFill>
                    <a:srgbClr val="636382"/>
                  </a:solidFill>
                  <a:latin typeface="Gill Sans MT" panose="020B0502020104020203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  <a:defRPr/>
                </a:pPr>
                <a:endParaRPr lang="en-US" sz="3200" dirty="0">
                  <a:solidFill>
                    <a:srgbClr val="636382"/>
                  </a:solidFill>
                  <a:latin typeface="Gill Sans MT" panose="020B0502020104020203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8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980728"/>
                <a:ext cx="7912496" cy="4608512"/>
              </a:xfrm>
              <a:prstGeom prst="rect">
                <a:avLst/>
              </a:prstGeom>
              <a:blipFill rotWithShape="1">
                <a:blip r:embed="rId5"/>
                <a:stretch>
                  <a:fillRect t="-172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043608" y="44624"/>
            <a:ext cx="77048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Diseños Robustos</a:t>
            </a:r>
          </a:p>
        </p:txBody>
      </p:sp>
    </p:spTree>
    <p:extLst>
      <p:ext uri="{BB962C8B-B14F-4D97-AF65-F5344CB8AC3E}">
        <p14:creationId xmlns:p14="http://schemas.microsoft.com/office/powerpoint/2010/main" val="109031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43608" y="107921"/>
            <a:ext cx="77048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GENERALIDADES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/>
              <p:cNvSpPr txBox="1">
                <a:spLocks noChangeArrowheads="1"/>
              </p:cNvSpPr>
              <p:nvPr/>
            </p:nvSpPr>
            <p:spPr>
              <a:xfrm>
                <a:off x="1043608" y="980728"/>
                <a:ext cx="8064896" cy="4896544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600"/>
                  </a:spcBef>
                  <a:spcAft>
                    <a:spcPts val="600"/>
                  </a:spcAft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solidFill>
                              <a:srgbClr val="636382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rgbClr val="636382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sz="2600" i="1">
                            <a:solidFill>
                              <a:srgbClr val="636382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6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en-US" sz="26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animales</a:t>
                </a:r>
                <a:r>
                  <a:rPr lang="en-US" sz="26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en-US" sz="26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capturados</a:t>
                </a:r>
                <a:r>
                  <a:rPr lang="en-US" sz="26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, </a:t>
                </a:r>
                <a:r>
                  <a:rPr lang="en-US" sz="26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marcados</a:t>
                </a:r>
                <a:r>
                  <a:rPr lang="en-US" sz="26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y </a:t>
                </a:r>
                <a:r>
                  <a:rPr lang="en-US" sz="26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liberados</a:t>
                </a:r>
                <a:r>
                  <a:rPr lang="en-US" sz="26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en-US" sz="26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en</a:t>
                </a:r>
                <a:r>
                  <a:rPr lang="en-US" sz="26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el </a:t>
                </a:r>
                <a:r>
                  <a:rPr lang="en-US" sz="26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tiempo</a:t>
                </a:r>
                <a:r>
                  <a:rPr lang="en-US" sz="2600" i="1" dirty="0" smtClean="0">
                    <a:solidFill>
                      <a:srgbClr val="636382"/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i="1" dirty="0" err="1" smtClean="0">
                    <a:solidFill>
                      <a:srgbClr val="636382"/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6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para saber </a:t>
                </a:r>
                <a:r>
                  <a:rPr lang="en-US" sz="26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cuantos</a:t>
                </a:r>
                <a:r>
                  <a:rPr lang="en-US" sz="26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en-US" sz="26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sobreviven</a:t>
                </a:r>
                <a:r>
                  <a:rPr lang="en-US" sz="26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al </a:t>
                </a:r>
                <a:r>
                  <a:rPr lang="en-US" sz="26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tiempo</a:t>
                </a:r>
                <a:r>
                  <a:rPr lang="en-US" sz="26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en-US" sz="2600" i="1" dirty="0" smtClean="0">
                    <a:solidFill>
                      <a:srgbClr val="636382"/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i+1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sz="2600" i="1" smtClean="0">
                            <a:solidFill>
                              <a:srgbClr val="636382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es-ES" sz="2600" i="1" smtClean="0">
                            <a:solidFill>
                              <a:srgbClr val="636382"/>
                            </a:solidFill>
                            <a:latin typeface="Cambria Math"/>
                            <a:ea typeface="Cambria Math"/>
                            <a:cs typeface="Verdana" panose="020B0604030504040204" pitchFamily="34" charset="0"/>
                          </a:rPr>
                          <m:t>𝜑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rgbClr val="636382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sz="26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probabilidad de sobrevivir del tiempo </a:t>
                </a:r>
                <a:r>
                  <a:rPr lang="en-US" sz="2600" i="1" dirty="0" err="1" smtClean="0">
                    <a:solidFill>
                      <a:srgbClr val="636382"/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6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 al </a:t>
                </a:r>
                <a:r>
                  <a:rPr lang="en-US" sz="2600" i="1" dirty="0" smtClean="0">
                    <a:solidFill>
                      <a:srgbClr val="636382"/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i+1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sz="2600" i="1">
                            <a:solidFill>
                              <a:srgbClr val="636382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rgbClr val="636382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𝑀</m:t>
                        </m:r>
                      </m:e>
                      <m:sub>
                        <m:r>
                          <a:rPr lang="en-US" sz="2600" i="1">
                            <a:solidFill>
                              <a:srgbClr val="636382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𝑖</m:t>
                        </m:r>
                        <m:r>
                          <a:rPr lang="en-US" sz="2600" b="0" i="1" smtClean="0">
                            <a:solidFill>
                              <a:srgbClr val="636382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s-ES" sz="2600" dirty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es-ES" sz="26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número de animales marcados en el tiempo anterior </a:t>
                </a:r>
                <a:r>
                  <a:rPr lang="es-ES" sz="2600" i="1" dirty="0" smtClean="0">
                    <a:solidFill>
                      <a:srgbClr val="636382"/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s-ES" sz="26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, capturados en </a:t>
                </a:r>
                <a:r>
                  <a:rPr lang="es-ES" sz="2600" i="1" dirty="0" smtClean="0">
                    <a:solidFill>
                      <a:srgbClr val="636382"/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600" i="1" dirty="0" smtClean="0">
                    <a:solidFill>
                      <a:srgbClr val="636382"/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+1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  <a:defRPr/>
                </a:pPr>
                <a:endParaRPr lang="es-ES" sz="100" i="1" dirty="0" smtClean="0">
                  <a:solidFill>
                    <a:srgbClr val="636382"/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spcBef>
                    <a:spcPts val="600"/>
                  </a:spcBef>
                  <a:spcAft>
                    <a:spcPts val="600"/>
                  </a:spcAft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solidFill>
                              <a:srgbClr val="636382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rgbClr val="636382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𝑀</m:t>
                        </m:r>
                      </m:e>
                      <m:sub>
                        <m:r>
                          <a:rPr lang="en-US" sz="2600" i="1">
                            <a:solidFill>
                              <a:srgbClr val="636382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𝑖</m:t>
                        </m:r>
                        <m:r>
                          <a:rPr lang="en-US" sz="2600" i="1">
                            <a:solidFill>
                              <a:srgbClr val="636382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+1</m:t>
                        </m:r>
                      </m:sub>
                    </m:sSub>
                    <m:r>
                      <a:rPr lang="en-US" sz="2600" b="0" i="1" smtClean="0">
                        <a:solidFill>
                          <a:srgbClr val="636382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 </m:t>
                    </m:r>
                    <m:r>
                      <a:rPr lang="en-US" sz="2600" b="0" i="1" smtClean="0">
                        <a:solidFill>
                          <a:srgbClr val="636382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~</m:t>
                    </m:r>
                    <m:r>
                      <a:rPr lang="en-US" sz="2600" b="0" i="1" smtClean="0">
                        <a:solidFill>
                          <a:srgbClr val="636382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𝐵𝑖𝑛𝑜𝑚𝑖𝑎𝑙</m:t>
                    </m:r>
                    <m:r>
                      <a:rPr lang="en-US" sz="2600" b="0" i="1" smtClean="0">
                        <a:solidFill>
                          <a:srgbClr val="636382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(</m:t>
                    </m:r>
                    <m:sSub>
                      <m:sSubPr>
                        <m:ctrlPr>
                          <a:rPr lang="en-US" sz="2600" i="1">
                            <a:solidFill>
                              <a:srgbClr val="636382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rgbClr val="636382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sz="2600" i="1">
                            <a:solidFill>
                              <a:srgbClr val="636382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𝑖</m:t>
                        </m:r>
                      </m:sub>
                    </m:sSub>
                    <m:r>
                      <a:rPr lang="en-US" sz="2600" b="0" i="1" smtClean="0">
                        <a:solidFill>
                          <a:srgbClr val="636382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,</m:t>
                    </m:r>
                    <m:sSub>
                      <m:sSubPr>
                        <m:ctrlPr>
                          <a:rPr lang="en-US" sz="2600" i="1">
                            <a:solidFill>
                              <a:srgbClr val="636382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en-US" sz="2600" i="1" smtClean="0">
                            <a:solidFill>
                              <a:srgbClr val="636382"/>
                            </a:solidFill>
                            <a:latin typeface="Cambria Math"/>
                            <a:ea typeface="Cambria Math"/>
                            <a:cs typeface="Verdana" panose="020B0604030504040204" pitchFamily="34" charset="0"/>
                          </a:rPr>
                          <m:t>𝜑</m:t>
                        </m:r>
                      </m:e>
                      <m:sub>
                        <m:r>
                          <a:rPr lang="en-US" sz="2600" i="1">
                            <a:solidFill>
                              <a:srgbClr val="636382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sz="26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)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  <a:defRPr/>
                </a:pPr>
                <a:endParaRPr lang="en-US" sz="2600" dirty="0">
                  <a:solidFill>
                    <a:srgbClr val="636382"/>
                  </a:solidFill>
                  <a:latin typeface="Gill Sans MT" panose="020B0502020104020203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" sz="2600" i="1">
                              <a:solidFill>
                                <a:srgbClr val="636382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ES" sz="2600" i="1">
                                  <a:solidFill>
                                    <a:srgbClr val="636382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2600" i="1">
                                  <a:solidFill>
                                    <a:srgbClr val="636382"/>
                                  </a:solidFill>
                                  <a:latin typeface="Cambria Math"/>
                                  <a:ea typeface="Cambria Math"/>
                                  <a:cs typeface="Verdana" panose="020B0604030504040204" pitchFamily="34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s-ES" sz="2600" i="1">
                                  <a:solidFill>
                                    <a:srgbClr val="636382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2600" i="1">
                          <a:solidFill>
                            <a:srgbClr val="636382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solidFill>
                                <a:srgbClr val="636382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600" i="1">
                                  <a:solidFill>
                                    <a:srgbClr val="636382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rgbClr val="636382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636382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𝑖</m:t>
                              </m:r>
                              <m:r>
                                <a:rPr lang="en-US" sz="2600" i="1">
                                  <a:solidFill>
                                    <a:srgbClr val="636382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600" i="1">
                                  <a:solidFill>
                                    <a:srgbClr val="636382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rgbClr val="636382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636382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ES" sz="2600" dirty="0" smtClean="0">
                  <a:solidFill>
                    <a:srgbClr val="636382"/>
                  </a:solidFill>
                  <a:latin typeface="Gill Sans MT" panose="020B0502020104020203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  <a:defRPr/>
                </a:pPr>
                <a:endParaRPr lang="es-ES" sz="2600" dirty="0" smtClean="0">
                  <a:solidFill>
                    <a:srgbClr val="636382"/>
                  </a:solidFill>
                  <a:latin typeface="Gill Sans MT" panose="020B0502020104020203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980728"/>
                <a:ext cx="8064896" cy="4896544"/>
              </a:xfrm>
              <a:prstGeom prst="rect">
                <a:avLst/>
              </a:prstGeom>
              <a:blipFill rotWithShape="1">
                <a:blip r:embed="rId5"/>
                <a:stretch>
                  <a:fillRect t="-112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403648" y="3630079"/>
            <a:ext cx="1217046" cy="2670494"/>
            <a:chOff x="7469755" y="3154683"/>
            <a:chExt cx="1217046" cy="267049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359" b="6544"/>
            <a:stretch/>
          </p:blipFill>
          <p:spPr>
            <a:xfrm>
              <a:off x="7503995" y="3154683"/>
              <a:ext cx="1182806" cy="2670494"/>
            </a:xfrm>
            <a:prstGeom prst="rect">
              <a:avLst/>
            </a:prstGeom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8" name="Rectangle 7"/>
            <p:cNvSpPr/>
            <p:nvPr/>
          </p:nvSpPr>
          <p:spPr>
            <a:xfrm>
              <a:off x="7469755" y="5554988"/>
              <a:ext cx="117211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www.ratracetrap.com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843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43608" y="44624"/>
            <a:ext cx="77048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Diseños Robustos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22" t="22987" r="25000" b="12874"/>
          <a:stretch/>
        </p:blipFill>
        <p:spPr bwMode="auto">
          <a:xfrm>
            <a:off x="916159" y="773348"/>
            <a:ext cx="8192345" cy="5786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99592" y="6516052"/>
            <a:ext cx="2266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(</a:t>
            </a:r>
            <a:r>
              <a:rPr lang="es-ES" dirty="0" err="1" smtClean="0"/>
              <a:t>Cooch</a:t>
            </a:r>
            <a:r>
              <a:rPr lang="es-ES" dirty="0" smtClean="0"/>
              <a:t> </a:t>
            </a:r>
            <a:r>
              <a:rPr lang="es-ES" dirty="0"/>
              <a:t>&amp;</a:t>
            </a:r>
            <a:r>
              <a:rPr lang="es-ES" dirty="0" smtClean="0"/>
              <a:t> White 2013)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0404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pic>
        <p:nvPicPr>
          <p:cNvPr id="7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/>
              <p:cNvSpPr txBox="1">
                <a:spLocks noChangeArrowheads="1"/>
              </p:cNvSpPr>
              <p:nvPr/>
            </p:nvSpPr>
            <p:spPr>
              <a:xfrm>
                <a:off x="1043608" y="980728"/>
                <a:ext cx="7912496" cy="4608512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>
                          <a:solidFill>
                            <a:srgbClr val="636382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𝑅</m:t>
                      </m:r>
                      <m:r>
                        <a:rPr lang="en-US" sz="2800" b="0" i="1">
                          <a:solidFill>
                            <a:srgbClr val="636382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r>
                        <a:rPr lang="en-US" sz="2800" b="0" i="1">
                          <a:solidFill>
                            <a:srgbClr val="636382"/>
                          </a:solidFill>
                          <a:latin typeface="Cambria Math"/>
                          <a:ea typeface="Cambria Math"/>
                          <a:cs typeface="Verdana" panose="020B0604030504040204" pitchFamily="34" charset="0"/>
                        </a:rPr>
                        <m:t>𝑆𝐹</m:t>
                      </m:r>
                      <m:r>
                        <a:rPr lang="en-US" sz="2800" b="0" i="1">
                          <a:solidFill>
                            <a:srgbClr val="636382"/>
                          </a:solidFill>
                          <a:latin typeface="Cambria Math"/>
                          <a:ea typeface="Cambria Math"/>
                          <a:cs typeface="Verdana" panose="020B0604030504040204" pitchFamily="34" charset="0"/>
                        </a:rPr>
                        <m:t>×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636382"/>
                              </a:solidFill>
                              <a:latin typeface="Cambria Math"/>
                              <a:ea typeface="Cambria Math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sz="2800" b="0" i="1">
                              <a:solidFill>
                                <a:srgbClr val="636382"/>
                              </a:solidFill>
                              <a:latin typeface="Cambria Math"/>
                              <a:ea typeface="Cambria Math"/>
                              <a:cs typeface="Verdana" panose="020B0604030504040204" pitchFamily="34" charset="0"/>
                            </a:rPr>
                            <m:t>1−</m:t>
                          </m:r>
                          <m:r>
                            <a:rPr lang="en-US" sz="2800" b="0" i="1">
                              <a:solidFill>
                                <a:srgbClr val="636382"/>
                              </a:solidFill>
                              <a:latin typeface="Cambria Math"/>
                              <a:ea typeface="Cambria Math"/>
                              <a:cs typeface="Verdana" panose="020B0604030504040204" pitchFamily="34" charset="0"/>
                            </a:rPr>
                            <m:t>𝛾</m:t>
                          </m:r>
                        </m:e>
                      </m:d>
                      <m:sSup>
                        <m:sSupPr>
                          <m:ctrlPr>
                            <a:rPr lang="en-US" sz="2800" i="1" smtClean="0">
                              <a:solidFill>
                                <a:srgbClr val="636382"/>
                              </a:solidFill>
                              <a:latin typeface="Cambria Math"/>
                              <a:ea typeface="Cambria Math"/>
                              <a:cs typeface="Verdan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636382"/>
                              </a:solidFill>
                              <a:latin typeface="Cambria Math"/>
                              <a:ea typeface="Cambria Math"/>
                              <a:cs typeface="Verdana" panose="020B0604030504040204" pitchFamily="34" charset="0"/>
                            </a:rPr>
                            <m:t>𝑝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636382"/>
                              </a:solidFill>
                              <a:latin typeface="Cambria Math"/>
                              <a:ea typeface="Cambria Math"/>
                              <a:cs typeface="Verdana" panose="020B0604030504040204" pitchFamily="34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s-ES" sz="2800" dirty="0">
                  <a:solidFill>
                    <a:srgbClr val="636382"/>
                  </a:solidFill>
                  <a:latin typeface="Gill Sans MT" panose="020B0502020104020203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  <a:defRPr/>
                </a:pPr>
                <a14:m>
                  <m:oMath xmlns:m="http://schemas.openxmlformats.org/officeDocument/2006/math">
                    <m:r>
                      <a:rPr lang="en-US" sz="2800" b="0" i="1">
                        <a:solidFill>
                          <a:srgbClr val="636382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𝛾</m:t>
                    </m:r>
                  </m:oMath>
                </a14:m>
                <a:r>
                  <a:rPr lang="en-US" sz="28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en-US" sz="28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detección</a:t>
                </a:r>
                <a:r>
                  <a:rPr lang="en-US" sz="28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en-US" sz="28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aparente</a:t>
                </a:r>
                <a:r>
                  <a:rPr lang="en-US" sz="28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, de </a:t>
                </a:r>
                <a:r>
                  <a:rPr lang="en-US" sz="28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modelos</a:t>
                </a:r>
                <a:r>
                  <a:rPr lang="en-US" sz="28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de </a:t>
                </a:r>
                <a:r>
                  <a:rPr lang="en-US" sz="28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poblaciones</a:t>
                </a:r>
                <a:r>
                  <a:rPr lang="en-US" sz="28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en-US" sz="28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abiertas</a:t>
                </a:r>
                <a:r>
                  <a:rPr lang="en-US" sz="28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– CJS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636382"/>
                            </a:solidFill>
                            <a:latin typeface="Cambria Math"/>
                            <a:ea typeface="Cambria Math"/>
                            <a:cs typeface="Verdana" panose="020B0604030504040204" pitchFamily="34" charset="0"/>
                          </a:rPr>
                        </m:ctrlPr>
                      </m:sSupPr>
                      <m:e>
                        <m:r>
                          <a:rPr lang="en-US" sz="2800" b="0" i="1">
                            <a:solidFill>
                              <a:srgbClr val="636382"/>
                            </a:solidFill>
                            <a:latin typeface="Cambria Math"/>
                            <a:ea typeface="Cambria Math"/>
                            <a:cs typeface="Verdana" panose="020B0604030504040204" pitchFamily="34" charset="0"/>
                          </a:rPr>
                          <m:t>𝑝</m:t>
                        </m:r>
                      </m:e>
                      <m:sup>
                        <m:r>
                          <a:rPr lang="en-US" sz="2800" b="0" i="1">
                            <a:solidFill>
                              <a:srgbClr val="636382"/>
                            </a:solidFill>
                            <a:latin typeface="Cambria Math"/>
                            <a:ea typeface="Cambria Math"/>
                            <a:cs typeface="Verdana" panose="020B060403050404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en-US" sz="28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detección</a:t>
                </a:r>
                <a:r>
                  <a:rPr lang="en-US" sz="28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real, de </a:t>
                </a:r>
                <a:r>
                  <a:rPr lang="en-US" sz="28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modelos</a:t>
                </a:r>
                <a:r>
                  <a:rPr lang="en-US" sz="28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de </a:t>
                </a:r>
                <a:r>
                  <a:rPr lang="en-US" sz="28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poblaciones</a:t>
                </a:r>
                <a:r>
                  <a:rPr lang="en-US" sz="28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en-US" sz="28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cerradas</a:t>
                </a:r>
                <a:r>
                  <a:rPr lang="en-US" sz="28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– </a:t>
                </a:r>
                <a:r>
                  <a:rPr lang="en-US" sz="28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Capturas</a:t>
                </a:r>
                <a:r>
                  <a:rPr lang="en-US" sz="28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en-US" sz="28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cerradas</a:t>
                </a:r>
                <a:endParaRPr lang="en-US" sz="2800" dirty="0">
                  <a:solidFill>
                    <a:srgbClr val="636382"/>
                  </a:solidFill>
                  <a:latin typeface="Gill Sans MT" panose="020B0502020104020203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  <a:defRPr/>
                </a:pPr>
                <a:endParaRPr lang="en-US" sz="2800" dirty="0" smtClean="0">
                  <a:solidFill>
                    <a:srgbClr val="636382"/>
                  </a:solidFill>
                  <a:latin typeface="Gill Sans MT" panose="020B0502020104020203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28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Los </a:t>
                </a:r>
                <a:r>
                  <a:rPr lang="en-US" sz="28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modelos</a:t>
                </a:r>
                <a:r>
                  <a:rPr lang="en-US" sz="28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en-US" sz="28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robustos</a:t>
                </a:r>
                <a:r>
                  <a:rPr lang="en-US" sz="28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en-US" sz="28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combinan</a:t>
                </a:r>
                <a:r>
                  <a:rPr lang="en-US" sz="28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en-US" sz="28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modelos</a:t>
                </a:r>
                <a:r>
                  <a:rPr lang="en-US" sz="28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de </a:t>
                </a:r>
                <a:r>
                  <a:rPr lang="en-US" sz="28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poblaciones</a:t>
                </a:r>
                <a:r>
                  <a:rPr lang="en-US" sz="28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en-US" sz="28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abiertas</a:t>
                </a:r>
                <a:r>
                  <a:rPr lang="en-US" sz="28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y </a:t>
                </a:r>
                <a:r>
                  <a:rPr lang="en-US" sz="28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cerradas</a:t>
                </a:r>
                <a:r>
                  <a:rPr lang="en-US" sz="28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(Pollock)</a:t>
                </a:r>
                <a:endParaRPr lang="en-US" sz="2800" dirty="0">
                  <a:solidFill>
                    <a:srgbClr val="636382"/>
                  </a:solidFill>
                  <a:latin typeface="Gill Sans MT" panose="020B0502020104020203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8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980728"/>
                <a:ext cx="7912496" cy="4608512"/>
              </a:xfrm>
              <a:prstGeom prst="rect">
                <a:avLst/>
              </a:prstGeom>
              <a:blipFill rotWithShape="1">
                <a:blip r:embed="rId5"/>
                <a:stretch>
                  <a:fillRect l="-131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043608" y="44624"/>
            <a:ext cx="77048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Diseños Robustos</a:t>
            </a:r>
          </a:p>
        </p:txBody>
      </p:sp>
    </p:spTree>
    <p:extLst>
      <p:ext uri="{BB962C8B-B14F-4D97-AF65-F5344CB8AC3E}">
        <p14:creationId xmlns:p14="http://schemas.microsoft.com/office/powerpoint/2010/main" val="115883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pic>
        <p:nvPicPr>
          <p:cNvPr id="7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43608" y="44624"/>
            <a:ext cx="77048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Diseños Robustos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88" t="27126" r="31207" b="34483"/>
          <a:stretch/>
        </p:blipFill>
        <p:spPr bwMode="auto">
          <a:xfrm>
            <a:off x="277151" y="839485"/>
            <a:ext cx="8831353" cy="4965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187624" y="6375173"/>
            <a:ext cx="2266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(</a:t>
            </a:r>
            <a:r>
              <a:rPr lang="es-ES" dirty="0" err="1" smtClean="0"/>
              <a:t>Cooch</a:t>
            </a:r>
            <a:r>
              <a:rPr lang="es-ES" dirty="0" smtClean="0"/>
              <a:t> </a:t>
            </a:r>
            <a:r>
              <a:rPr lang="es-ES" dirty="0"/>
              <a:t>&amp;</a:t>
            </a:r>
            <a:r>
              <a:rPr lang="es-ES" dirty="0" smtClean="0"/>
              <a:t> White 2013)</a:t>
            </a:r>
            <a:endParaRPr lang="es-ES" dirty="0"/>
          </a:p>
        </p:txBody>
      </p:sp>
      <p:sp>
        <p:nvSpPr>
          <p:cNvPr id="3" name="TextBox 2"/>
          <p:cNvSpPr txBox="1"/>
          <p:nvPr/>
        </p:nvSpPr>
        <p:spPr>
          <a:xfrm>
            <a:off x="2555776" y="4643844"/>
            <a:ext cx="191994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b="1" i="1" dirty="0" smtClean="0"/>
              <a:t>Población Cerrada</a:t>
            </a:r>
            <a:endParaRPr lang="es-ES" b="1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88024" y="4653136"/>
            <a:ext cx="191994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b="1" i="1" dirty="0" smtClean="0"/>
              <a:t>Población Cerrada</a:t>
            </a:r>
            <a:endParaRPr lang="es-ES" b="1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6876256" y="4653136"/>
            <a:ext cx="191994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b="1" i="1" dirty="0" smtClean="0"/>
              <a:t>Población Cerrada</a:t>
            </a:r>
            <a:endParaRPr lang="es-ES" b="1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3660163" y="1331476"/>
            <a:ext cx="188545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b="1" i="1" dirty="0" smtClean="0"/>
              <a:t>Población Abierta</a:t>
            </a:r>
            <a:endParaRPr lang="es-ES" b="1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5868144" y="1340768"/>
            <a:ext cx="188545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b="1" i="1" dirty="0" smtClean="0"/>
              <a:t>Población Abierta</a:t>
            </a:r>
            <a:endParaRPr lang="es-ES" b="1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5292080" y="980728"/>
            <a:ext cx="89800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b="1" i="1" dirty="0" smtClean="0"/>
              <a:t>Tiempo</a:t>
            </a:r>
            <a:endParaRPr lang="es-ES" b="1" i="1" dirty="0"/>
          </a:p>
        </p:txBody>
      </p:sp>
    </p:spTree>
    <p:extLst>
      <p:ext uri="{BB962C8B-B14F-4D97-AF65-F5344CB8AC3E}">
        <p14:creationId xmlns:p14="http://schemas.microsoft.com/office/powerpoint/2010/main" val="303510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pic>
        <p:nvPicPr>
          <p:cNvPr id="7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43608" y="44624"/>
            <a:ext cx="77048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Diseños Robustos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043608" y="1289953"/>
                <a:ext cx="7920880" cy="35702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0"/>
                  </a:spcBef>
                  <a:spcAft>
                    <a:spcPts val="1800"/>
                  </a:spcAft>
                  <a:defRPr/>
                </a:pPr>
                <a:r>
                  <a:rPr lang="en-US" sz="2800" b="1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Cambria Math"/>
                    <a:cs typeface="Verdana" panose="020B0604030504040204" pitchFamily="34" charset="0"/>
                  </a:rPr>
                  <a:t>Modelos con emigración temporal</a:t>
                </a:r>
              </a:p>
              <a:p>
                <a:pPr marL="457200" indent="-457200">
                  <a:spcBef>
                    <a:spcPts val="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636382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𝛾</m:t>
                    </m:r>
                    <m:r>
                      <a:rPr lang="en-US" sz="2800" b="0" i="1" smtClean="0">
                        <a:solidFill>
                          <a:srgbClr val="636382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′</m:t>
                    </m:r>
                  </m:oMath>
                </a14:m>
                <a:r>
                  <a:rPr lang="en-US" sz="28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en-US" sz="28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Pb</a:t>
                </a:r>
                <a:r>
                  <a:rPr lang="en-US" sz="28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. de </a:t>
                </a:r>
                <a:r>
                  <a:rPr lang="en-US" sz="28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estar</a:t>
                </a:r>
                <a:r>
                  <a:rPr lang="en-US" sz="28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en-US" sz="28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fuera</a:t>
                </a:r>
                <a:r>
                  <a:rPr lang="en-US" sz="28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del </a:t>
                </a:r>
                <a:r>
                  <a:rPr lang="en-US" sz="28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área</a:t>
                </a:r>
                <a:r>
                  <a:rPr lang="en-US" sz="28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de </a:t>
                </a:r>
                <a:r>
                  <a:rPr lang="en-US" sz="28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estudio</a:t>
                </a:r>
                <a:r>
                  <a:rPr lang="en-US" sz="28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y no </a:t>
                </a:r>
                <a:r>
                  <a:rPr lang="en-US" sz="28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es</a:t>
                </a:r>
                <a:r>
                  <a:rPr lang="en-US" sz="28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en-US" sz="28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detectado</a:t>
                </a:r>
                <a:r>
                  <a:rPr lang="en-US" sz="28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en-US" sz="28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en</a:t>
                </a:r>
                <a:r>
                  <a:rPr lang="en-US" sz="28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un </a:t>
                </a:r>
                <a:r>
                  <a:rPr lang="en-US" sz="28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período</a:t>
                </a:r>
                <a:r>
                  <a:rPr lang="en-US" sz="28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en-US" sz="28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primario</a:t>
                </a:r>
                <a:r>
                  <a:rPr lang="en-US" sz="28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en-US" sz="28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</a:t>
                </a:r>
                <a:r>
                  <a:rPr lang="en-US" sz="28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, dado que el animal no </a:t>
                </a:r>
                <a:r>
                  <a:rPr lang="en-US" sz="28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estaba</a:t>
                </a:r>
                <a:r>
                  <a:rPr lang="en-US" sz="28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en-US" sz="28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en</a:t>
                </a:r>
                <a:r>
                  <a:rPr lang="en-US" sz="28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el </a:t>
                </a:r>
                <a:r>
                  <a:rPr lang="en-US" sz="28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período</a:t>
                </a:r>
                <a:r>
                  <a:rPr lang="en-US" sz="28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anterior i-1</a:t>
                </a:r>
              </a:p>
              <a:p>
                <a:pPr marL="457200" indent="-457200">
                  <a:spcBef>
                    <a:spcPts val="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636382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𝛾</m:t>
                    </m:r>
                    <m:r>
                      <a:rPr lang="en-US" sz="2800" b="0" i="1" smtClean="0">
                        <a:solidFill>
                          <a:srgbClr val="636382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′</m:t>
                    </m:r>
                    <m:r>
                      <a:rPr lang="en-US" sz="2800" i="1">
                        <a:solidFill>
                          <a:srgbClr val="636382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′</m:t>
                    </m:r>
                  </m:oMath>
                </a14:m>
                <a:r>
                  <a:rPr lang="en-US" sz="28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en-US" sz="2800" dirty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Pb. de estar fuera del área de estudio y no </a:t>
                </a:r>
                <a:r>
                  <a:rPr lang="en-US" sz="28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es</a:t>
                </a:r>
                <a:r>
                  <a:rPr lang="en-US" sz="28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en-US" sz="28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detectado</a:t>
                </a:r>
                <a:r>
                  <a:rPr lang="en-US" sz="28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en-US" sz="2800" dirty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en un período primario i, dado que el animal </a:t>
                </a:r>
                <a:r>
                  <a:rPr lang="en-US" sz="28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si</a:t>
                </a:r>
                <a:r>
                  <a:rPr lang="en-US" sz="28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en-US" sz="2800" dirty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estaba en el período anterior </a:t>
                </a:r>
                <a:r>
                  <a:rPr lang="en-US" sz="28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i-1 </a:t>
                </a:r>
                <a:endParaRPr lang="en-US" sz="2800" dirty="0">
                  <a:solidFill>
                    <a:srgbClr val="636382"/>
                  </a:solidFill>
                  <a:latin typeface="Gill Sans MT" panose="020B0502020104020203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289953"/>
                <a:ext cx="7920880" cy="3570208"/>
              </a:xfrm>
              <a:prstGeom prst="rect">
                <a:avLst/>
              </a:prstGeom>
              <a:blipFill rotWithShape="1">
                <a:blip r:embed="rId5"/>
                <a:stretch>
                  <a:fillRect l="-1538" t="-1709" b="-393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120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pic>
        <p:nvPicPr>
          <p:cNvPr id="7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43608" y="44624"/>
            <a:ext cx="77048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Diseños Robustos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87624" y="6375173"/>
            <a:ext cx="2266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(</a:t>
            </a:r>
            <a:r>
              <a:rPr lang="es-ES" dirty="0" err="1" smtClean="0"/>
              <a:t>Cooch</a:t>
            </a:r>
            <a:r>
              <a:rPr lang="es-ES" dirty="0" smtClean="0"/>
              <a:t> </a:t>
            </a:r>
            <a:r>
              <a:rPr lang="es-ES" dirty="0"/>
              <a:t>&amp;</a:t>
            </a:r>
            <a:r>
              <a:rPr lang="es-ES" dirty="0" smtClean="0"/>
              <a:t> White 2013)</a:t>
            </a:r>
            <a:endParaRPr lang="es-ES" dirty="0"/>
          </a:p>
        </p:txBody>
      </p:sp>
      <p:sp>
        <p:nvSpPr>
          <p:cNvPr id="4" name="Rectangle 3"/>
          <p:cNvSpPr/>
          <p:nvPr/>
        </p:nvSpPr>
        <p:spPr>
          <a:xfrm>
            <a:off x="1043608" y="1028343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  <a:defRPr/>
            </a:pPr>
            <a:r>
              <a:rPr lang="en-US" sz="2800" b="1" dirty="0" smtClean="0">
                <a:solidFill>
                  <a:srgbClr val="636382"/>
                </a:solidFill>
                <a:latin typeface="Gill Sans MT" panose="020B0502020104020203" pitchFamily="34" charset="0"/>
                <a:ea typeface="Cambria Math"/>
                <a:cs typeface="Verdana" panose="020B0604030504040204" pitchFamily="34" charset="0"/>
              </a:rPr>
              <a:t>Modelos con </a:t>
            </a:r>
            <a:r>
              <a:rPr lang="en-US" sz="2800" b="1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Cambria Math"/>
                <a:cs typeface="Verdana" panose="020B0604030504040204" pitchFamily="34" charset="0"/>
              </a:rPr>
              <a:t>emigración</a:t>
            </a:r>
            <a:r>
              <a:rPr lang="en-US" sz="2800" b="1" dirty="0" smtClean="0">
                <a:solidFill>
                  <a:srgbClr val="636382"/>
                </a:solidFill>
                <a:latin typeface="Gill Sans MT" panose="020B0502020104020203" pitchFamily="34" charset="0"/>
                <a:ea typeface="Cambria Math"/>
                <a:cs typeface="Verdana" panose="020B0604030504040204" pitchFamily="34" charset="0"/>
              </a:rPr>
              <a:t> temporal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76" t="28965" r="16595" b="23218"/>
          <a:stretch/>
        </p:blipFill>
        <p:spPr bwMode="auto">
          <a:xfrm>
            <a:off x="0" y="1866090"/>
            <a:ext cx="9180512" cy="3651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526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43608" y="107921"/>
            <a:ext cx="77048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RESUMEN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43608" y="1124744"/>
            <a:ext cx="8064896" cy="48965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1200"/>
              </a:spcAft>
              <a:buNone/>
              <a:defRPr/>
            </a:pPr>
            <a:endParaRPr lang="es-ES" sz="2800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defRPr/>
            </a:pPr>
            <a:endParaRPr lang="es-ES" sz="2800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43608" y="817693"/>
            <a:ext cx="8136904" cy="4843555"/>
          </a:xfrm>
          <a:prstGeom prst="rect">
            <a:avLst/>
          </a:prstGeom>
        </p:spPr>
        <p:txBody>
          <a:bodyPr>
            <a:no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</a:pPr>
            <a:r>
              <a:rPr lang="en-US" sz="2500" b="1" dirty="0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POBLACIONES CERRADAS: </a:t>
            </a:r>
            <a:r>
              <a:rPr lang="en-US" sz="2500" b="1" i="1" dirty="0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N</a:t>
            </a:r>
            <a:r>
              <a:rPr lang="en-US" sz="2500" b="1" dirty="0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 y </a:t>
            </a:r>
            <a:r>
              <a:rPr lang="en-US" sz="2500" b="1" i="1" dirty="0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p</a:t>
            </a:r>
          </a:p>
          <a:p>
            <a:pPr marL="342900" indent="-342900" ea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 dirty="0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L-P k=2</a:t>
            </a:r>
          </a:p>
          <a:p>
            <a:pPr marL="342900" indent="-342900" ea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 dirty="0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k&gt;2  </a:t>
            </a:r>
          </a:p>
          <a:p>
            <a:pPr marL="800100" lvl="1" indent="-342900" ea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 dirty="0" err="1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Modelos</a:t>
            </a:r>
            <a:r>
              <a:rPr lang="en-US" sz="2500" dirty="0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 de </a:t>
            </a:r>
            <a:r>
              <a:rPr lang="en-US" sz="2500" dirty="0" err="1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verosimilitud</a:t>
            </a:r>
            <a:r>
              <a:rPr lang="en-US" sz="2500" dirty="0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 </a:t>
            </a:r>
            <a:r>
              <a:rPr lang="en-US" sz="2500" dirty="0" err="1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completa</a:t>
            </a:r>
            <a:endParaRPr lang="en-US" sz="2500" dirty="0" smtClean="0">
              <a:solidFill>
                <a:srgbClr val="636382"/>
              </a:solidFill>
              <a:latin typeface="Gill Sans MT" panose="020B0502020104020203" pitchFamily="34" charset="0"/>
              <a:cs typeface="+mn-cs"/>
            </a:endParaRPr>
          </a:p>
          <a:p>
            <a:pPr marL="800100" lvl="1" indent="-342900" ea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Modelos</a:t>
            </a:r>
            <a:r>
              <a:rPr lang="en-US" sz="2500" dirty="0">
                <a:solidFill>
                  <a:srgbClr val="636382"/>
                </a:solidFill>
                <a:latin typeface="Gill Sans MT" panose="020B0502020104020203" pitchFamily="34" charset="0"/>
              </a:rPr>
              <a:t> de </a:t>
            </a:r>
            <a:r>
              <a:rPr lang="en-US" sz="25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verosimilitud</a:t>
            </a:r>
            <a:r>
              <a:rPr lang="en-US" sz="2500" dirty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5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condicional</a:t>
            </a:r>
            <a:r>
              <a:rPr lang="en-US" sz="25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a </a:t>
            </a:r>
            <a:r>
              <a:rPr lang="en-US" sz="25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animales</a:t>
            </a:r>
            <a:r>
              <a:rPr lang="en-US" sz="25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5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capturados</a:t>
            </a:r>
            <a:r>
              <a:rPr lang="en-US" sz="25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(Huggins)</a:t>
            </a:r>
            <a:endParaRPr lang="en-US" sz="2500" dirty="0" smtClean="0">
              <a:solidFill>
                <a:srgbClr val="636382"/>
              </a:solidFill>
              <a:latin typeface="Gill Sans MT" panose="020B0502020104020203" pitchFamily="34" charset="0"/>
              <a:cs typeface="+mn-cs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</a:pPr>
            <a:r>
              <a:rPr lang="en-US" sz="2500" b="1" dirty="0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POBLACIONES ABIERTAS: </a:t>
            </a:r>
            <a:r>
              <a:rPr lang="el-GR" sz="2500" b="1" dirty="0" smtClean="0">
                <a:solidFill>
                  <a:srgbClr val="636382"/>
                </a:solidFill>
                <a:latin typeface="Arial"/>
                <a:cs typeface="Arial"/>
              </a:rPr>
              <a:t>φ</a:t>
            </a:r>
            <a:r>
              <a:rPr lang="en-US" sz="2500" b="1" dirty="0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, p, y par</a:t>
            </a:r>
            <a:r>
              <a:rPr lang="es-ES" sz="2500" b="1" dirty="0" err="1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ámetros</a:t>
            </a:r>
            <a:r>
              <a:rPr lang="es-ES" sz="2500" b="1" dirty="0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 </a:t>
            </a:r>
            <a:r>
              <a:rPr lang="es-ES" sz="2500" b="1" dirty="0" err="1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demog</a:t>
            </a:r>
            <a:r>
              <a:rPr lang="es-ES" sz="2500" b="1" dirty="0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.</a:t>
            </a:r>
            <a:endParaRPr lang="en-US" sz="2500" b="1" dirty="0">
              <a:solidFill>
                <a:srgbClr val="636382"/>
              </a:solidFill>
              <a:latin typeface="Gill Sans MT" panose="020B0502020104020203" pitchFamily="34" charset="0"/>
              <a:cs typeface="+mn-cs"/>
            </a:endParaRPr>
          </a:p>
          <a:p>
            <a:pPr marL="800100" lvl="1" indent="-342900" ea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Condicional</a:t>
            </a:r>
            <a:r>
              <a:rPr lang="en-US" sz="25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a </a:t>
            </a:r>
            <a:r>
              <a:rPr lang="en-US" sz="25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capturas</a:t>
            </a:r>
            <a:r>
              <a:rPr lang="en-US" sz="25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- </a:t>
            </a:r>
            <a:r>
              <a:rPr lang="en-US" sz="25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ej</a:t>
            </a:r>
            <a:r>
              <a:rPr lang="en-US" sz="25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. CJS (</a:t>
            </a:r>
            <a:r>
              <a:rPr lang="el-GR" sz="2500" i="1" dirty="0" smtClean="0">
                <a:solidFill>
                  <a:srgbClr val="636382"/>
                </a:solidFill>
                <a:latin typeface="Arial"/>
                <a:cs typeface="Arial"/>
              </a:rPr>
              <a:t>φ</a:t>
            </a:r>
            <a:r>
              <a:rPr lang="en-US" sz="2500" i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, p</a:t>
            </a:r>
            <a:r>
              <a:rPr lang="en-US" sz="25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)</a:t>
            </a:r>
          </a:p>
          <a:p>
            <a:pPr marL="800100" lvl="1" indent="-342900" ea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No </a:t>
            </a:r>
            <a:r>
              <a:rPr lang="en-US" sz="25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condicionales</a:t>
            </a:r>
            <a:r>
              <a:rPr lang="en-US" sz="25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a </a:t>
            </a:r>
            <a:r>
              <a:rPr lang="en-US" sz="25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capturas</a:t>
            </a:r>
            <a:r>
              <a:rPr lang="en-US" sz="25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– </a:t>
            </a:r>
            <a:r>
              <a:rPr lang="en-US" sz="25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ej</a:t>
            </a:r>
            <a:r>
              <a:rPr lang="en-US" sz="25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. JS (</a:t>
            </a:r>
            <a:r>
              <a:rPr lang="el-GR" sz="2500" i="1" dirty="0">
                <a:solidFill>
                  <a:srgbClr val="636382"/>
                </a:solidFill>
                <a:latin typeface="Arial"/>
                <a:cs typeface="Arial"/>
              </a:rPr>
              <a:t>φ</a:t>
            </a:r>
            <a:r>
              <a:rPr lang="en-US" sz="2500" i="1" dirty="0">
                <a:solidFill>
                  <a:srgbClr val="636382"/>
                </a:solidFill>
                <a:latin typeface="Gill Sans MT" panose="020B0502020104020203" pitchFamily="34" charset="0"/>
              </a:rPr>
              <a:t>, </a:t>
            </a:r>
            <a:r>
              <a:rPr lang="en-US" sz="2500" i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N, B, p</a:t>
            </a:r>
            <a:r>
              <a:rPr lang="en-US" sz="25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)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</a:pPr>
            <a:r>
              <a:rPr lang="en-US" sz="2500" b="1" dirty="0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DISEÑOS ROBUSTOS: </a:t>
            </a:r>
            <a:r>
              <a:rPr lang="en-US" sz="2500" b="1" dirty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S, p, y par</a:t>
            </a:r>
            <a:r>
              <a:rPr lang="es-ES" sz="2500" b="1" dirty="0" err="1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ámetros</a:t>
            </a:r>
            <a:r>
              <a:rPr lang="es-ES" sz="2500" b="1" dirty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 </a:t>
            </a:r>
            <a:r>
              <a:rPr lang="es-ES" sz="2500" b="1" dirty="0" err="1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demog</a:t>
            </a:r>
            <a:r>
              <a:rPr lang="es-ES" sz="2500" b="1" dirty="0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.</a:t>
            </a:r>
          </a:p>
          <a:p>
            <a:pPr marL="800100" lvl="1" indent="-342900" ea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500" dirty="0">
                <a:solidFill>
                  <a:srgbClr val="636382"/>
                </a:solidFill>
                <a:latin typeface="Gill Sans MT" panose="020B0502020104020203" pitchFamily="34" charset="0"/>
              </a:rPr>
              <a:t>Distinguen supervivencia y capturas reales y aparentes</a:t>
            </a:r>
          </a:p>
          <a:p>
            <a:pPr marL="800100" lvl="1" indent="-342900" ea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500" dirty="0">
                <a:solidFill>
                  <a:srgbClr val="636382"/>
                </a:solidFill>
                <a:latin typeface="Gill Sans MT" panose="020B0502020104020203" pitchFamily="34" charset="0"/>
              </a:rPr>
              <a:t>Incluyen </a:t>
            </a:r>
            <a:r>
              <a:rPr lang="es-ES" sz="25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inmigracion</a:t>
            </a:r>
            <a:r>
              <a:rPr lang="es-ES" sz="2500" dirty="0">
                <a:solidFill>
                  <a:srgbClr val="636382"/>
                </a:solidFill>
                <a:latin typeface="Gill Sans MT" panose="020B0502020104020203" pitchFamily="34" charset="0"/>
              </a:rPr>
              <a:t> y </a:t>
            </a:r>
            <a:r>
              <a:rPr lang="es-ES" sz="25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emigracion</a:t>
            </a:r>
            <a:endParaRPr lang="es-ES" sz="2500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marL="800100" lvl="1" indent="-342900" ea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500" dirty="0">
                <a:solidFill>
                  <a:srgbClr val="636382"/>
                </a:solidFill>
                <a:latin typeface="Gill Sans MT" panose="020B0502020104020203" pitchFamily="34" charset="0"/>
              </a:rPr>
              <a:t>Casos especiales con emigraciones temporales </a:t>
            </a:r>
            <a:endParaRPr lang="en-US" sz="2500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98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43608" y="107921"/>
            <a:ext cx="77048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NOTAS FINALES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43608" y="1124744"/>
            <a:ext cx="8064896" cy="48965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1200"/>
              </a:spcAft>
              <a:buNone/>
              <a:defRPr/>
            </a:pPr>
            <a:endParaRPr lang="es-ES" sz="2800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defRPr/>
            </a:pPr>
            <a:endParaRPr lang="es-ES" sz="2800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71600" y="889701"/>
            <a:ext cx="8136904" cy="4843555"/>
          </a:xfrm>
          <a:prstGeom prst="rect">
            <a:avLst/>
          </a:prstGeom>
        </p:spPr>
        <p:txBody>
          <a:bodyPr>
            <a:noAutofit/>
          </a:bodyPr>
          <a:lstStyle/>
          <a:p>
            <a:pPr eaLnBrk="1" hangingPunct="1">
              <a:spcBef>
                <a:spcPts val="0"/>
              </a:spcBef>
              <a:spcAft>
                <a:spcPts val="1200"/>
              </a:spcAft>
            </a:pPr>
            <a:r>
              <a:rPr lang="en-US" sz="2800" b="1" dirty="0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¿</a:t>
            </a:r>
            <a:r>
              <a:rPr lang="en-US" sz="2800" b="1" dirty="0" err="1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Cómo</a:t>
            </a:r>
            <a:r>
              <a:rPr lang="en-US" sz="2800" b="1" dirty="0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 </a:t>
            </a:r>
            <a:r>
              <a:rPr lang="en-US" sz="2800" b="1" dirty="0" err="1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decidir</a:t>
            </a:r>
            <a:r>
              <a:rPr lang="en-US" sz="2800" b="1" dirty="0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 y </a:t>
            </a:r>
            <a:r>
              <a:rPr lang="en-US" sz="2800" b="1" dirty="0" err="1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diseñar</a:t>
            </a:r>
            <a:r>
              <a:rPr lang="en-US" sz="2800" b="1" dirty="0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 un </a:t>
            </a:r>
            <a:r>
              <a:rPr lang="en-US" sz="2800" b="1" dirty="0" err="1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estudio</a:t>
            </a:r>
            <a:r>
              <a:rPr lang="en-US" sz="2800" b="1" dirty="0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 CMR?</a:t>
            </a:r>
          </a:p>
          <a:p>
            <a:pPr marL="342900" indent="-342900" eaLnBrk="1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Conocer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historia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 de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vida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 del animal</a:t>
            </a:r>
          </a:p>
          <a:p>
            <a:pPr marL="342900" indent="-342900" eaLnBrk="1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Conocer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estudios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previos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 (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ej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.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Probabilidad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 de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captura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)</a:t>
            </a:r>
          </a:p>
          <a:p>
            <a:pPr marL="342900" indent="-342900" eaLnBrk="1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Definir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objetivo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 del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estudio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 </a:t>
            </a:r>
          </a:p>
          <a:p>
            <a:pPr marL="800100" lvl="1" indent="-342900" eaLnBrk="1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ej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. </a:t>
            </a:r>
            <a:r>
              <a:rPr lang="en-US" sz="2800" dirty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¿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Abundancia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? ¿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Supervivencia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? ¿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tiempo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?</a:t>
            </a:r>
          </a:p>
          <a:p>
            <a:pPr marL="800100" lvl="1" indent="-342900" eaLnBrk="1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Ej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.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Escalas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temporales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 y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espaciales</a:t>
            </a:r>
            <a:endParaRPr lang="en-US" sz="2800" dirty="0" smtClean="0">
              <a:solidFill>
                <a:srgbClr val="636382"/>
              </a:solidFill>
              <a:latin typeface="Gill Sans MT" panose="020B0502020104020203" pitchFamily="34" charset="0"/>
              <a:cs typeface="+mn-cs"/>
            </a:endParaRPr>
          </a:p>
          <a:p>
            <a:pPr marL="342900" indent="-342900" eaLnBrk="1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Población</a:t>
            </a:r>
            <a:r>
              <a:rPr lang="en-US" sz="2800" dirty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abierta</a:t>
            </a:r>
            <a:r>
              <a:rPr lang="en-US" sz="2800" dirty="0">
                <a:solidFill>
                  <a:srgbClr val="636382"/>
                </a:solidFill>
                <a:latin typeface="Gill Sans MT" panose="020B0502020104020203" pitchFamily="34" charset="0"/>
              </a:rPr>
              <a:t> o </a:t>
            </a:r>
            <a:r>
              <a:rPr lang="en-US" sz="28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cerrada</a:t>
            </a:r>
            <a:endParaRPr lang="en-US" sz="2800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marL="342900" indent="-342900" eaLnBrk="1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Posibilidades</a:t>
            </a:r>
            <a:r>
              <a:rPr lang="en-US" sz="2800" dirty="0">
                <a:solidFill>
                  <a:srgbClr val="636382"/>
                </a:solidFill>
                <a:latin typeface="Gill Sans MT" panose="020B0502020104020203" pitchFamily="34" charset="0"/>
              </a:rPr>
              <a:t> de </a:t>
            </a:r>
            <a:r>
              <a:rPr lang="en-US" sz="28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captura</a:t>
            </a:r>
            <a:r>
              <a:rPr lang="en-US" sz="2800" dirty="0">
                <a:solidFill>
                  <a:srgbClr val="636382"/>
                </a:solidFill>
                <a:latin typeface="Gill Sans MT" panose="020B0502020104020203" pitchFamily="34" charset="0"/>
              </a:rPr>
              <a:t> y </a:t>
            </a:r>
            <a:r>
              <a:rPr lang="en-US" sz="28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marcado</a:t>
            </a:r>
            <a:endParaRPr lang="en-US" sz="2800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lvl="1" eaLnBrk="1" hangingPunct="1">
              <a:spcBef>
                <a:spcPts val="0"/>
              </a:spcBef>
              <a:spcAft>
                <a:spcPts val="1200"/>
              </a:spcAft>
            </a:pPr>
            <a:endParaRPr lang="en-US" sz="2800" dirty="0" smtClean="0">
              <a:solidFill>
                <a:srgbClr val="636382"/>
              </a:solidFill>
              <a:latin typeface="Gill Sans MT" panose="020B0502020104020203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47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43608" y="1124744"/>
            <a:ext cx="8064896" cy="48965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1200"/>
              </a:spcAft>
              <a:buNone/>
              <a:defRPr/>
            </a:pPr>
            <a:endParaRPr lang="es-ES" sz="2800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defRPr/>
            </a:pPr>
            <a:endParaRPr lang="es-ES" sz="2800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71600" y="889701"/>
            <a:ext cx="8136904" cy="4843555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indent="-457200" eaLnBrk="1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¿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Cuántos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períodos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 y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cuantos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animales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 se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necesitan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 para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tener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buenas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estimaciones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? ¿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Es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posible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?</a:t>
            </a:r>
          </a:p>
          <a:p>
            <a:pPr marL="800100" lvl="1" indent="-342900" eaLnBrk="1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Muestro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piloto</a:t>
            </a:r>
            <a:endParaRPr lang="en-US" sz="2800" dirty="0" smtClean="0">
              <a:solidFill>
                <a:srgbClr val="636382"/>
              </a:solidFill>
              <a:latin typeface="Gill Sans MT" panose="020B0502020104020203" pitchFamily="34" charset="0"/>
              <a:cs typeface="+mn-cs"/>
            </a:endParaRPr>
          </a:p>
          <a:p>
            <a:pPr marL="800100" lvl="1" indent="-342900" eaLnBrk="1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Simulaciones</a:t>
            </a:r>
            <a:endParaRPr lang="en-US" sz="2800" dirty="0" smtClean="0">
              <a:solidFill>
                <a:srgbClr val="636382"/>
              </a:solidFill>
              <a:latin typeface="Gill Sans MT" panose="020B0502020104020203" pitchFamily="34" charset="0"/>
              <a:cs typeface="+mn-cs"/>
            </a:endParaRPr>
          </a:p>
          <a:p>
            <a:pPr marL="342900" indent="-342900" eaLnBrk="1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Tener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en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cuenta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los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supuestos</a:t>
            </a:r>
            <a:endParaRPr lang="en-US" sz="2800" dirty="0" smtClean="0">
              <a:solidFill>
                <a:srgbClr val="636382"/>
              </a:solidFill>
              <a:latin typeface="Gill Sans MT" panose="020B0502020104020203" pitchFamily="34" charset="0"/>
              <a:cs typeface="+mn-cs"/>
            </a:endParaRPr>
          </a:p>
          <a:p>
            <a:pPr marL="800100" lvl="1" indent="-342900" eaLnBrk="1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Grandes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sesgos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si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una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poblacion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abierta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 se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considera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cerrada</a:t>
            </a:r>
            <a:endParaRPr lang="en-US" sz="2800" dirty="0" smtClean="0">
              <a:solidFill>
                <a:srgbClr val="636382"/>
              </a:solidFill>
              <a:latin typeface="Gill Sans MT" panose="020B0502020104020203" pitchFamily="34" charset="0"/>
              <a:cs typeface="+mn-cs"/>
            </a:endParaRPr>
          </a:p>
          <a:p>
            <a:pPr marL="800100" lvl="1" indent="-342900" eaLnBrk="1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Pb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 de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captura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heterogenea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 se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considera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homogenea</a:t>
            </a:r>
            <a:endParaRPr lang="en-US" sz="2800" dirty="0" smtClean="0">
              <a:solidFill>
                <a:srgbClr val="636382"/>
              </a:solidFill>
              <a:latin typeface="Gill Sans MT" panose="020B0502020104020203" pitchFamily="34" charset="0"/>
              <a:cs typeface="+mn-cs"/>
            </a:endParaRPr>
          </a:p>
          <a:p>
            <a:pPr marL="800100" lvl="1" indent="-342900" eaLnBrk="1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Etc.</a:t>
            </a:r>
          </a:p>
          <a:p>
            <a:pPr marL="800100" lvl="1" indent="-342900" eaLnBrk="1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rgbClr val="636382"/>
              </a:solidFill>
              <a:latin typeface="Gill Sans MT" panose="020B0502020104020203" pitchFamily="34" charset="0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107921"/>
            <a:ext cx="77048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NOTAS FINALES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9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71600" y="107921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REFERENCIAS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1600" y="1033717"/>
            <a:ext cx="7866218" cy="4843555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eaLnBrk="1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Conroy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, M. J., and J. P. Carroll. 2009. Quantitative conservation of vertebrates. Wiley-Blackwell, </a:t>
            </a:r>
            <a:r>
              <a:rPr lang="en-US" sz="2400" dirty="0" err="1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Chichester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, West Sussex, UK ; Hoboken, NJ.</a:t>
            </a:r>
          </a:p>
          <a:p>
            <a:pPr marL="342900" indent="-342900" eaLnBrk="1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Cooch, E. G., and G. C. White. 2013. Program MARK: a gentle introduction. 12th edition. Available online with the MARK </a:t>
            </a:r>
            <a:r>
              <a:rPr lang="en-US" sz="2400" dirty="0" err="1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programme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.</a:t>
            </a:r>
          </a:p>
          <a:p>
            <a:pPr marL="342900" indent="-342900" eaLnBrk="1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Williams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, B., J. Nichols, and M. Conroy. 2002. Analysis and Management of Animal Populations: Modeling, Estimation, and Decision Making. Academic Press, San Diego, CA.</a:t>
            </a:r>
          </a:p>
          <a:p>
            <a:pPr marL="342900" indent="-342900" eaLnBrk="1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400" dirty="0" err="1">
              <a:solidFill>
                <a:srgbClr val="636382"/>
              </a:solidFill>
              <a:latin typeface="Gill Sans MT" panose="020B0502020104020203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349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/>
              <p:cNvSpPr txBox="1">
                <a:spLocks noChangeArrowheads="1"/>
              </p:cNvSpPr>
              <p:nvPr/>
            </p:nvSpPr>
            <p:spPr>
              <a:xfrm>
                <a:off x="1043608" y="908720"/>
                <a:ext cx="8064896" cy="468052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600"/>
                  </a:spcAft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solidFill>
                              <a:srgbClr val="636382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rgbClr val="636382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sz="2600" i="1">
                            <a:solidFill>
                              <a:srgbClr val="636382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6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en-US" sz="26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animales</a:t>
                </a:r>
                <a:r>
                  <a:rPr lang="en-US" sz="26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en-US" sz="26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capturados</a:t>
                </a:r>
                <a:r>
                  <a:rPr lang="en-US" sz="26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, </a:t>
                </a:r>
                <a:r>
                  <a:rPr lang="en-US" sz="26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marcados</a:t>
                </a:r>
                <a:r>
                  <a:rPr lang="en-US" sz="26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y </a:t>
                </a:r>
                <a:r>
                  <a:rPr lang="en-US" sz="26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liberados</a:t>
                </a:r>
                <a:r>
                  <a:rPr lang="en-US" sz="26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en-US" sz="26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en</a:t>
                </a:r>
                <a:r>
                  <a:rPr lang="en-US" sz="26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el </a:t>
                </a:r>
                <a:r>
                  <a:rPr lang="en-US" sz="26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tiempo</a:t>
                </a:r>
                <a:r>
                  <a:rPr lang="en-US" sz="2600" i="1" dirty="0" smtClean="0">
                    <a:solidFill>
                      <a:srgbClr val="636382"/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i="1" dirty="0" err="1" smtClean="0">
                    <a:solidFill>
                      <a:srgbClr val="636382"/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6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para saber </a:t>
                </a:r>
                <a:r>
                  <a:rPr lang="en-US" sz="26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cuantos</a:t>
                </a:r>
                <a:r>
                  <a:rPr lang="en-US" sz="26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en-US" sz="26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sobreviven</a:t>
                </a:r>
                <a:r>
                  <a:rPr lang="en-US" sz="26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al </a:t>
                </a:r>
                <a:r>
                  <a:rPr lang="en-US" sz="26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tiempo</a:t>
                </a:r>
                <a:r>
                  <a:rPr lang="en-US" sz="26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en-US" sz="2600" i="1" dirty="0" smtClean="0">
                    <a:solidFill>
                      <a:srgbClr val="636382"/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i+1</a:t>
                </a:r>
              </a:p>
              <a:p>
                <a:pPr>
                  <a:spcBef>
                    <a:spcPts val="0"/>
                  </a:spcBef>
                  <a:spcAft>
                    <a:spcPts val="600"/>
                  </a:spcAft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sz="2600" i="1" smtClean="0">
                            <a:solidFill>
                              <a:srgbClr val="636382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es-ES" sz="2600" i="1" smtClean="0">
                            <a:solidFill>
                              <a:srgbClr val="636382"/>
                            </a:solidFill>
                            <a:latin typeface="Cambria Math"/>
                            <a:ea typeface="Cambria Math"/>
                            <a:cs typeface="Verdana" panose="020B0604030504040204" pitchFamily="34" charset="0"/>
                          </a:rPr>
                          <m:t>𝜑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rgbClr val="636382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sz="26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probabilidad de sobrevivir del tiempo </a:t>
                </a:r>
                <a:r>
                  <a:rPr lang="en-US" sz="2600" i="1" dirty="0" err="1" smtClean="0">
                    <a:solidFill>
                      <a:srgbClr val="636382"/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6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 al </a:t>
                </a:r>
                <a:r>
                  <a:rPr lang="en-US" sz="2600" i="1" dirty="0" smtClean="0">
                    <a:solidFill>
                      <a:srgbClr val="636382"/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i+1</a:t>
                </a:r>
              </a:p>
              <a:p>
                <a:pPr>
                  <a:spcBef>
                    <a:spcPts val="0"/>
                  </a:spcBef>
                  <a:spcAft>
                    <a:spcPts val="600"/>
                  </a:spcAft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sz="2600" i="1">
                            <a:solidFill>
                              <a:srgbClr val="636382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rgbClr val="636382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𝑀</m:t>
                        </m:r>
                      </m:e>
                      <m:sub>
                        <m:r>
                          <a:rPr lang="en-US" sz="2600" i="1">
                            <a:solidFill>
                              <a:srgbClr val="636382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𝑖</m:t>
                        </m:r>
                        <m:r>
                          <a:rPr lang="en-US" sz="2600" b="0" i="1" smtClean="0">
                            <a:solidFill>
                              <a:srgbClr val="636382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s-ES" sz="2600" dirty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es-ES" sz="26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número de animales marcados en el tiempo anterior </a:t>
                </a:r>
                <a:r>
                  <a:rPr lang="es-ES" sz="2600" i="1" dirty="0" smtClean="0">
                    <a:solidFill>
                      <a:srgbClr val="636382"/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s-ES" sz="26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, capturados en </a:t>
                </a:r>
                <a:r>
                  <a:rPr lang="es-ES" sz="2600" i="1" dirty="0" smtClean="0">
                    <a:solidFill>
                      <a:srgbClr val="636382"/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600" i="1" dirty="0" smtClean="0">
                    <a:solidFill>
                      <a:srgbClr val="636382"/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+1</a:t>
                </a:r>
              </a:p>
              <a:p>
                <a:pPr>
                  <a:spcBef>
                    <a:spcPts val="0"/>
                  </a:spcBef>
                  <a:spcAft>
                    <a:spcPts val="600"/>
                  </a:spcAft>
                  <a:defRPr/>
                </a:pPr>
                <a:endParaRPr lang="es-ES" sz="100" i="1" dirty="0" smtClean="0">
                  <a:solidFill>
                    <a:srgbClr val="636382"/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spcBef>
                    <a:spcPts val="0"/>
                  </a:spcBef>
                  <a:spcAft>
                    <a:spcPts val="600"/>
                  </a:spcAft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solidFill>
                              <a:srgbClr val="636382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rgbClr val="636382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𝑀</m:t>
                        </m:r>
                      </m:e>
                      <m:sub>
                        <m:r>
                          <a:rPr lang="en-US" sz="2600" i="1">
                            <a:solidFill>
                              <a:srgbClr val="636382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𝑖</m:t>
                        </m:r>
                        <m:r>
                          <a:rPr lang="en-US" sz="2600" i="1">
                            <a:solidFill>
                              <a:srgbClr val="636382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+1</m:t>
                        </m:r>
                      </m:sub>
                    </m:sSub>
                    <m:r>
                      <a:rPr lang="en-US" sz="2600" b="0" i="1" smtClean="0">
                        <a:solidFill>
                          <a:srgbClr val="636382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 </m:t>
                    </m:r>
                    <m:r>
                      <a:rPr lang="en-US" sz="2600" b="0" i="1" smtClean="0">
                        <a:solidFill>
                          <a:srgbClr val="636382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~</m:t>
                    </m:r>
                    <m:r>
                      <a:rPr lang="en-US" sz="2600" b="0" i="1" smtClean="0">
                        <a:solidFill>
                          <a:srgbClr val="636382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𝐵𝑖𝑛𝑜𝑚𝑖𝑎𝑙</m:t>
                    </m:r>
                    <m:r>
                      <a:rPr lang="en-US" sz="2600" b="0" i="1" smtClean="0">
                        <a:solidFill>
                          <a:srgbClr val="636382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(</m:t>
                    </m:r>
                    <m:sSub>
                      <m:sSubPr>
                        <m:ctrlPr>
                          <a:rPr lang="en-US" sz="2600" i="1">
                            <a:solidFill>
                              <a:srgbClr val="636382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rgbClr val="636382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sz="2600" i="1">
                            <a:solidFill>
                              <a:srgbClr val="636382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𝑖</m:t>
                        </m:r>
                      </m:sub>
                    </m:sSub>
                    <m:r>
                      <a:rPr lang="en-US" sz="2600" b="0" i="1" smtClean="0">
                        <a:solidFill>
                          <a:srgbClr val="636382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,</m:t>
                    </m:r>
                    <m:sSub>
                      <m:sSubPr>
                        <m:ctrlPr>
                          <a:rPr lang="en-US" sz="2600" i="1">
                            <a:solidFill>
                              <a:srgbClr val="636382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en-US" sz="2600" i="1" smtClean="0">
                            <a:solidFill>
                              <a:srgbClr val="636382"/>
                            </a:solidFill>
                            <a:latin typeface="Cambria Math"/>
                            <a:ea typeface="Cambria Math"/>
                            <a:cs typeface="Verdana" panose="020B0604030504040204" pitchFamily="34" charset="0"/>
                          </a:rPr>
                          <m:t>𝜑</m:t>
                        </m:r>
                      </m:e>
                      <m:sub>
                        <m:r>
                          <a:rPr lang="en-US" sz="2600" i="1">
                            <a:solidFill>
                              <a:srgbClr val="636382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sz="26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)</a:t>
                </a:r>
              </a:p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  <a:defRPr/>
                </a:pPr>
                <a:endParaRPr lang="es-ES" sz="400" i="1" dirty="0" smtClean="0">
                  <a:solidFill>
                    <a:srgbClr val="636382"/>
                  </a:solidFill>
                  <a:latin typeface="Cambria Math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" sz="2600" i="1">
                              <a:solidFill>
                                <a:srgbClr val="636382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ES" sz="2600" i="1">
                                  <a:solidFill>
                                    <a:srgbClr val="636382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2600" i="1">
                                  <a:solidFill>
                                    <a:srgbClr val="636382"/>
                                  </a:solidFill>
                                  <a:latin typeface="Cambria Math"/>
                                  <a:ea typeface="Cambria Math"/>
                                  <a:cs typeface="Verdana" panose="020B0604030504040204" pitchFamily="34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s-ES" sz="2600" i="1">
                                  <a:solidFill>
                                    <a:srgbClr val="636382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2600" i="1">
                          <a:solidFill>
                            <a:srgbClr val="636382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solidFill>
                                <a:srgbClr val="636382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600" i="1">
                                  <a:solidFill>
                                    <a:srgbClr val="636382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rgbClr val="636382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636382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𝑖</m:t>
                              </m:r>
                              <m:r>
                                <a:rPr lang="en-US" sz="2600" i="1">
                                  <a:solidFill>
                                    <a:srgbClr val="636382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600" i="1">
                                  <a:solidFill>
                                    <a:srgbClr val="636382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rgbClr val="636382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636382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ES" sz="2600" dirty="0" smtClean="0">
                  <a:solidFill>
                    <a:srgbClr val="636382"/>
                  </a:solidFill>
                  <a:latin typeface="Gill Sans MT" panose="020B0502020104020203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spcBef>
                    <a:spcPts val="0"/>
                  </a:spcBef>
                  <a:spcAft>
                    <a:spcPts val="600"/>
                  </a:spcAft>
                  <a:defRPr/>
                </a:pPr>
                <a:endParaRPr lang="es-ES" sz="2600" dirty="0" smtClean="0">
                  <a:solidFill>
                    <a:srgbClr val="636382"/>
                  </a:solidFill>
                  <a:latin typeface="Gill Sans MT" panose="020B0502020104020203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908720"/>
                <a:ext cx="8064896" cy="4680520"/>
              </a:xfrm>
              <a:prstGeom prst="rect">
                <a:avLst/>
              </a:prstGeom>
              <a:blipFill rotWithShape="1">
                <a:blip r:embed="rId5"/>
                <a:stretch>
                  <a:fillRect t="-117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403648" y="3630079"/>
            <a:ext cx="1217046" cy="2670494"/>
            <a:chOff x="7469755" y="3154683"/>
            <a:chExt cx="1217046" cy="267049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359" b="6544"/>
            <a:stretch/>
          </p:blipFill>
          <p:spPr>
            <a:xfrm>
              <a:off x="7503995" y="3154683"/>
              <a:ext cx="1182806" cy="2670494"/>
            </a:xfrm>
            <a:prstGeom prst="rect">
              <a:avLst/>
            </a:prstGeom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8" name="Rectangle 7"/>
            <p:cNvSpPr/>
            <p:nvPr/>
          </p:nvSpPr>
          <p:spPr>
            <a:xfrm>
              <a:off x="7469755" y="5554988"/>
              <a:ext cx="117211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www.ratracetrap.com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4" name="Oval 3"/>
          <p:cNvSpPr/>
          <p:nvPr/>
        </p:nvSpPr>
        <p:spPr>
          <a:xfrm>
            <a:off x="4860032" y="4221088"/>
            <a:ext cx="1188132" cy="72008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6228184" y="4365104"/>
            <a:ext cx="27315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solidFill>
                  <a:srgbClr val="636382"/>
                </a:solidFill>
                <a:latin typeface="Gill Sans MT" panose="020B0502020104020203" pitchFamily="34" charset="0"/>
              </a:rPr>
              <a:t>¿</a:t>
            </a:r>
            <a:r>
              <a:rPr lang="es-ES" sz="20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Conocemos realmente?</a:t>
            </a:r>
            <a:endParaRPr lang="es-ES" sz="2000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3608" y="107921"/>
            <a:ext cx="77048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GENERALIDADES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96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/>
              <p:cNvSpPr txBox="1">
                <a:spLocks noChangeArrowheads="1"/>
              </p:cNvSpPr>
              <p:nvPr/>
            </p:nvSpPr>
            <p:spPr>
              <a:xfrm>
                <a:off x="1043608" y="908720"/>
                <a:ext cx="8064896" cy="468052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600"/>
                  </a:spcAft>
                  <a:defRPr/>
                </a:pPr>
                <a:r>
                  <a:rPr lang="en-US" sz="28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Algunos</a:t>
                </a:r>
                <a:r>
                  <a:rPr lang="en-US" sz="28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en-US" sz="2800" dirty="0" err="1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animales</a:t>
                </a:r>
                <a:r>
                  <a:rPr lang="en-US" sz="2800" dirty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no </a:t>
                </a:r>
                <a:r>
                  <a:rPr lang="en-US" sz="2800" dirty="0" err="1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sobreviven</a:t>
                </a:r>
                <a:r>
                  <a:rPr lang="en-US" sz="2800" dirty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, </a:t>
                </a:r>
                <a:r>
                  <a:rPr lang="en-US" sz="2800" dirty="0" err="1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pero</a:t>
                </a:r>
                <a:r>
                  <a:rPr lang="en-US" sz="2800" dirty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en-US" sz="2800" dirty="0" err="1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otros</a:t>
                </a:r>
                <a:r>
                  <a:rPr lang="en-US" sz="2800" dirty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en-US" sz="2800" dirty="0" err="1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simplemente</a:t>
                </a:r>
                <a:r>
                  <a:rPr lang="en-US" sz="2800" dirty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no son </a:t>
                </a:r>
                <a:r>
                  <a:rPr lang="en-US" sz="2800" dirty="0" err="1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detectados</a:t>
                </a:r>
                <a:r>
                  <a:rPr lang="en-US" sz="2800" dirty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(</a:t>
                </a:r>
                <a:r>
                  <a:rPr lang="en-US" sz="2800" dirty="0" err="1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probabilidad</a:t>
                </a:r>
                <a:r>
                  <a:rPr lang="en-US" sz="2800" dirty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de </a:t>
                </a:r>
                <a:r>
                  <a:rPr lang="en-US" sz="2800" dirty="0" err="1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captura</a:t>
                </a:r>
                <a:r>
                  <a:rPr lang="en-US" sz="2800" dirty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) </a:t>
                </a:r>
              </a:p>
              <a:p>
                <a:pPr marL="0" indent="0" algn="ctr">
                  <a:spcBef>
                    <a:spcPts val="0"/>
                  </a:spcBef>
                  <a:spcAft>
                    <a:spcPts val="600"/>
                  </a:spcAft>
                  <a:buNone/>
                  <a:defRPr/>
                </a:pPr>
                <a:endParaRPr lang="en-US" sz="2600" i="1" dirty="0" smtClean="0">
                  <a:solidFill>
                    <a:srgbClr val="636382"/>
                  </a:solidFill>
                  <a:latin typeface="Cambria Math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ctr">
                  <a:spcBef>
                    <a:spcPts val="0"/>
                  </a:spcBef>
                  <a:spcAft>
                    <a:spcPts val="600"/>
                  </a:spcAft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solidFill>
                              <a:srgbClr val="636382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rgbClr val="636382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𝑀</m:t>
                        </m:r>
                      </m:e>
                      <m:sub>
                        <m:r>
                          <a:rPr lang="en-US" sz="2600" i="1">
                            <a:solidFill>
                              <a:srgbClr val="636382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𝑖</m:t>
                        </m:r>
                        <m:r>
                          <a:rPr lang="en-US" sz="2600" i="1">
                            <a:solidFill>
                              <a:srgbClr val="636382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+1</m:t>
                        </m:r>
                      </m:sub>
                    </m:sSub>
                    <m:r>
                      <a:rPr lang="en-US" sz="2600" b="0" i="1" smtClean="0">
                        <a:solidFill>
                          <a:srgbClr val="636382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 </m:t>
                    </m:r>
                    <m:r>
                      <a:rPr lang="en-US" sz="2600" b="0" i="1" smtClean="0">
                        <a:solidFill>
                          <a:srgbClr val="636382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~</m:t>
                    </m:r>
                    <m:r>
                      <a:rPr lang="en-US" sz="2600" b="0" i="1" smtClean="0">
                        <a:solidFill>
                          <a:srgbClr val="636382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𝐵𝑖𝑛𝑜𝑚𝑖𝑎𝑙</m:t>
                    </m:r>
                    <m:r>
                      <a:rPr lang="en-US" sz="2600" b="0" i="1" smtClean="0">
                        <a:solidFill>
                          <a:srgbClr val="636382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(</m:t>
                    </m:r>
                    <m:sSub>
                      <m:sSubPr>
                        <m:ctrlPr>
                          <a:rPr lang="en-US" sz="2600" i="1">
                            <a:solidFill>
                              <a:srgbClr val="636382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rgbClr val="636382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sz="2600" i="1">
                            <a:solidFill>
                              <a:srgbClr val="636382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𝑖</m:t>
                        </m:r>
                      </m:sub>
                    </m:sSub>
                    <m:r>
                      <a:rPr lang="en-US" sz="2600" b="0" i="1" smtClean="0">
                        <a:solidFill>
                          <a:srgbClr val="636382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,</m:t>
                    </m:r>
                    <m:sSub>
                      <m:sSubPr>
                        <m:ctrlPr>
                          <a:rPr lang="en-US" sz="2600" i="1">
                            <a:solidFill>
                              <a:srgbClr val="636382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en-US" sz="2600" i="1" smtClean="0">
                            <a:solidFill>
                              <a:srgbClr val="636382"/>
                            </a:solidFill>
                            <a:latin typeface="Cambria Math"/>
                            <a:ea typeface="Cambria Math"/>
                            <a:cs typeface="Verdana" panose="020B0604030504040204" pitchFamily="34" charset="0"/>
                          </a:rPr>
                          <m:t>𝜑</m:t>
                        </m:r>
                      </m:e>
                      <m:sub>
                        <m:r>
                          <a:rPr lang="en-US" sz="2600" i="1">
                            <a:solidFill>
                              <a:srgbClr val="636382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sz="26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)</a:t>
                </a:r>
              </a:p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  <a:defRPr/>
                </a:pPr>
                <a:endParaRPr lang="es-ES" sz="400" i="1" dirty="0" smtClean="0">
                  <a:solidFill>
                    <a:srgbClr val="636382"/>
                  </a:solidFill>
                  <a:latin typeface="Cambria Math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" sz="2600" i="1">
                              <a:solidFill>
                                <a:srgbClr val="636382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ES" sz="2600" i="1">
                                  <a:solidFill>
                                    <a:srgbClr val="636382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2600" i="1">
                                  <a:solidFill>
                                    <a:srgbClr val="636382"/>
                                  </a:solidFill>
                                  <a:latin typeface="Cambria Math"/>
                                  <a:ea typeface="Cambria Math"/>
                                  <a:cs typeface="Verdana" panose="020B0604030504040204" pitchFamily="34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s-ES" sz="2600" i="1">
                                  <a:solidFill>
                                    <a:srgbClr val="636382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2600" i="1">
                          <a:solidFill>
                            <a:srgbClr val="636382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solidFill>
                                <a:srgbClr val="636382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600" i="1">
                                  <a:solidFill>
                                    <a:srgbClr val="636382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rgbClr val="636382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636382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𝑖</m:t>
                              </m:r>
                              <m:r>
                                <a:rPr lang="en-US" sz="2600" i="1">
                                  <a:solidFill>
                                    <a:srgbClr val="636382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600" i="1">
                                  <a:solidFill>
                                    <a:srgbClr val="636382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rgbClr val="636382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636382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ES" sz="2600" dirty="0" smtClean="0">
                  <a:solidFill>
                    <a:srgbClr val="636382"/>
                  </a:solidFill>
                  <a:latin typeface="Gill Sans MT" panose="020B0502020104020203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spcBef>
                    <a:spcPts val="0"/>
                  </a:spcBef>
                  <a:spcAft>
                    <a:spcPts val="600"/>
                  </a:spcAft>
                  <a:defRPr/>
                </a:pPr>
                <a:endParaRPr lang="es-ES" sz="2600" dirty="0" smtClean="0">
                  <a:solidFill>
                    <a:srgbClr val="636382"/>
                  </a:solidFill>
                  <a:latin typeface="Gill Sans MT" panose="020B0502020104020203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908720"/>
                <a:ext cx="8064896" cy="4680520"/>
              </a:xfrm>
              <a:prstGeom prst="rect">
                <a:avLst/>
              </a:prstGeom>
              <a:blipFill rotWithShape="1">
                <a:blip r:embed="rId5"/>
                <a:stretch>
                  <a:fillRect l="-1285" t="-130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403648" y="3630079"/>
            <a:ext cx="1217046" cy="2670494"/>
            <a:chOff x="7469755" y="3154683"/>
            <a:chExt cx="1217046" cy="267049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359" b="6544"/>
            <a:stretch/>
          </p:blipFill>
          <p:spPr>
            <a:xfrm>
              <a:off x="7503995" y="3154683"/>
              <a:ext cx="1182806" cy="2670494"/>
            </a:xfrm>
            <a:prstGeom prst="rect">
              <a:avLst/>
            </a:prstGeom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8" name="Rectangle 7"/>
            <p:cNvSpPr/>
            <p:nvPr/>
          </p:nvSpPr>
          <p:spPr>
            <a:xfrm>
              <a:off x="7469755" y="5554988"/>
              <a:ext cx="117211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www.ratracetrap.com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4" name="Oval 3"/>
          <p:cNvSpPr/>
          <p:nvPr/>
        </p:nvSpPr>
        <p:spPr>
          <a:xfrm>
            <a:off x="4854237" y="3717032"/>
            <a:ext cx="1188132" cy="72008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6228184" y="4019292"/>
            <a:ext cx="27315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solidFill>
                  <a:srgbClr val="636382"/>
                </a:solidFill>
                <a:latin typeface="Gill Sans MT" panose="020B0502020104020203" pitchFamily="34" charset="0"/>
              </a:rPr>
              <a:t>¿</a:t>
            </a:r>
            <a:r>
              <a:rPr lang="es-ES" sz="20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Conocemos realmente?</a:t>
            </a:r>
            <a:endParaRPr lang="es-ES" sz="2000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3608" y="107921"/>
            <a:ext cx="77048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GENERALIDADES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4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43608" y="107921"/>
            <a:ext cx="770485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Cormack-Jolly-Seber</a:t>
            </a:r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 (CJS) </a:t>
            </a:r>
          </a:p>
          <a:p>
            <a:pPr algn="r"/>
            <a:r>
              <a:rPr lang="es-ES" sz="3800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Estimación de Supervivencia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043608" y="1772816"/>
            <a:ext cx="8064896" cy="48965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Modelos condicionales a las liberaciones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Animales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no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marcados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no son parte de las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estimaciones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función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verosimilitud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Estimación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supervivencia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y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otras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probabilidades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encuentro</a:t>
            </a:r>
            <a:endParaRPr lang="en-US" sz="2800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hay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estimación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abundancia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ni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reclutamiento</a:t>
            </a:r>
            <a:endParaRPr lang="es-ES" sz="2800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72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43608" y="107921"/>
            <a:ext cx="77048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CJS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96008" y="1133128"/>
            <a:ext cx="7696472" cy="48965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s-ES" sz="2800" b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Estimadores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s-ES" sz="2800" i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es-ES" sz="2800" i="1" baseline="-250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 </a:t>
            </a:r>
            <a:r>
              <a:rPr lang="es-ES" sz="2800" baseline="-250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probabilidad que un animal marcado en la población es capturado en el período </a:t>
            </a:r>
            <a:r>
              <a:rPr lang="es-ES" sz="2800" i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l-GR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Φ</a:t>
            </a:r>
            <a:r>
              <a:rPr lang="es-ES" sz="2800" baseline="-250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 </a:t>
            </a: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probabilidad que un animal en la población sobrevive </a:t>
            </a:r>
            <a:r>
              <a:rPr lang="es-ES" sz="28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del tiempo </a:t>
            </a:r>
            <a:r>
              <a:rPr lang="en-US" sz="2800" i="1" dirty="0" err="1">
                <a:solidFill>
                  <a:srgbClr val="636382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al </a:t>
            </a:r>
            <a:r>
              <a:rPr lang="en-US" sz="2800" i="1" dirty="0" smtClean="0">
                <a:solidFill>
                  <a:srgbClr val="636382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i+1</a:t>
            </a:r>
            <a:r>
              <a:rPr lang="en-US" sz="2800" i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y no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emigra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para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siempre</a:t>
            </a:r>
            <a:endParaRPr lang="en-US" sz="2800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endParaRPr lang="es-ES" sz="2800" baseline="-25000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endParaRPr lang="es-ES" sz="2800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43608" y="107921"/>
            <a:ext cx="77048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CJS  -  Ejemplo k=2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043608" y="980728"/>
            <a:ext cx="8064896" cy="48965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s-ES" sz="2800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endParaRPr lang="es-ES" sz="2800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6" t="17471" r="11811" b="10115"/>
          <a:stretch/>
        </p:blipFill>
        <p:spPr bwMode="auto">
          <a:xfrm>
            <a:off x="43331" y="1124744"/>
            <a:ext cx="9065173" cy="4966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-36512" y="6453336"/>
            <a:ext cx="2396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(Conroy </a:t>
            </a:r>
            <a:r>
              <a:rPr lang="en-US" dirty="0" smtClean="0"/>
              <a:t>&amp; Carroll 2009)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9531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43608" y="107921"/>
            <a:ext cx="77048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CJS – Ejemplo k=3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043608" y="980728"/>
            <a:ext cx="8064896" cy="48965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s-ES" sz="2800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endParaRPr lang="es-ES" sz="2800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187575"/>
              </p:ext>
            </p:extLst>
          </p:nvPr>
        </p:nvGraphicFramePr>
        <p:xfrm>
          <a:off x="1115616" y="1151680"/>
          <a:ext cx="7560841" cy="377276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96344"/>
                <a:gridCol w="4464497"/>
              </a:tblGrid>
              <a:tr h="976065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Historia</a:t>
                      </a:r>
                      <a:r>
                        <a:rPr lang="en-US" sz="24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 </a:t>
                      </a:r>
                      <a:r>
                        <a:rPr lang="en-US" sz="2400" baseline="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captura</a:t>
                      </a:r>
                      <a:endParaRPr lang="es-ES" sz="2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Probabilidad</a:t>
                      </a:r>
                      <a:endParaRPr lang="es-ES" sz="2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5593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101</a:t>
                      </a:r>
                      <a:endParaRPr lang="es-ES" sz="2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400" i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Φ</a:t>
                      </a:r>
                      <a:r>
                        <a:rPr lang="en-US" sz="2400" i="1" baseline="-25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r>
                        <a:rPr lang="en-US" sz="2400" i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(1-p</a:t>
                      </a:r>
                      <a:r>
                        <a:rPr lang="en-US" sz="2400" i="1" baseline="-25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r>
                        <a:rPr lang="en-US" sz="2400" i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</a:t>
                      </a:r>
                      <a:r>
                        <a:rPr lang="el-GR" sz="2400" i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Φ</a:t>
                      </a:r>
                      <a:r>
                        <a:rPr lang="en-US" sz="2400" i="1" baseline="-25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r>
                        <a:rPr lang="en-US" sz="2400" i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</a:t>
                      </a:r>
                      <a:r>
                        <a:rPr lang="en-US" sz="2400" i="1" baseline="-25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  <a:endParaRPr lang="es-ES" sz="2400" i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5593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111</a:t>
                      </a:r>
                      <a:endParaRPr lang="es-ES" sz="2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400" i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Φ</a:t>
                      </a:r>
                      <a:r>
                        <a:rPr lang="en-US" sz="2400" i="1" baseline="-25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r>
                        <a:rPr lang="en-US" sz="2400" i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</a:t>
                      </a:r>
                      <a:r>
                        <a:rPr lang="en-US" sz="2400" i="1" baseline="-25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r>
                        <a:rPr lang="el-GR" sz="2400" i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Φ</a:t>
                      </a:r>
                      <a:r>
                        <a:rPr lang="en-US" sz="2400" i="1" baseline="-25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r>
                        <a:rPr lang="en-US" sz="2400" i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</a:t>
                      </a:r>
                      <a:r>
                        <a:rPr lang="en-US" sz="2400" i="1" baseline="-25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  <a:endParaRPr lang="es-ES" sz="2400" i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5593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100</a:t>
                      </a:r>
                      <a:endParaRPr lang="es-ES" sz="2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(1-</a:t>
                      </a:r>
                      <a:r>
                        <a:rPr lang="el-GR" sz="2400" i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Φ</a:t>
                      </a:r>
                      <a:r>
                        <a:rPr lang="en-US" sz="2400" i="1" baseline="-25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r>
                        <a:rPr lang="en-US" sz="2400" i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)+</a:t>
                      </a:r>
                      <a:r>
                        <a:rPr lang="el-GR" sz="2400" i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Φ</a:t>
                      </a:r>
                      <a:r>
                        <a:rPr lang="en-US" sz="2400" i="1" baseline="-25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r>
                        <a:rPr lang="en-US" sz="2400" i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(1-p</a:t>
                      </a:r>
                      <a:r>
                        <a:rPr lang="en-US" sz="2400" i="1" baseline="-25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r>
                        <a:rPr lang="en-US" sz="2400" i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)(1-</a:t>
                      </a:r>
                      <a:r>
                        <a:rPr lang="el-GR" sz="2400" i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Φ</a:t>
                      </a:r>
                      <a:r>
                        <a:rPr lang="en-US" sz="2400" i="1" baseline="-25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 </a:t>
                      </a:r>
                      <a:r>
                        <a:rPr lang="en-US" sz="2400" i="1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</a:t>
                      </a:r>
                      <a:r>
                        <a:rPr lang="en-US" sz="2400" i="1" baseline="-25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  <a:r>
                        <a:rPr lang="en-US" sz="2400" i="1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</a:t>
                      </a:r>
                      <a:endParaRPr lang="es-ES" sz="2400" i="1" baseline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5593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110</a:t>
                      </a:r>
                      <a:endParaRPr lang="es-ES" sz="2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400" i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Φ</a:t>
                      </a:r>
                      <a:r>
                        <a:rPr lang="en-US" sz="2400" i="1" baseline="-25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r>
                        <a:rPr lang="en-US" sz="2400" i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</a:t>
                      </a:r>
                      <a:r>
                        <a:rPr lang="en-US" sz="2400" i="1" baseline="-25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r>
                        <a:rPr lang="en-US" sz="2400" i="1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(1-</a:t>
                      </a:r>
                      <a:r>
                        <a:rPr lang="el-GR" sz="2400" i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Φ</a:t>
                      </a:r>
                      <a:r>
                        <a:rPr lang="en-US" sz="2400" i="1" baseline="-25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r>
                        <a:rPr lang="en-US" sz="2400" i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</a:t>
                      </a:r>
                      <a:r>
                        <a:rPr lang="en-US" sz="2400" i="1" baseline="-25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  <a:r>
                        <a:rPr lang="en-US" sz="2400" i="1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</a:t>
                      </a:r>
                      <a:endParaRPr lang="es-ES" sz="2400" i="1" baseline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559340">
                <a:tc>
                  <a:txBody>
                    <a:bodyPr/>
                    <a:lstStyle/>
                    <a:p>
                      <a:r>
                        <a:rPr lang="es-ES" sz="24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…</a:t>
                      </a:r>
                      <a:endParaRPr lang="es-ES" sz="2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2400" i="1" baseline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15616" y="5121375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p</a:t>
            </a:r>
            <a:r>
              <a:rPr lang="en-US" sz="2400" i="1" baseline="-250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i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probabilidad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captura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i="1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i</a:t>
            </a:r>
            <a:r>
              <a:rPr lang="en-US" sz="2400" i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=2,…,k</a:t>
            </a:r>
          </a:p>
          <a:p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No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existe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i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p</a:t>
            </a:r>
            <a:r>
              <a:rPr lang="en-US" sz="2400" i="1" baseline="-25000" dirty="0" smtClean="0">
                <a:solidFill>
                  <a:srgbClr val="6363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porque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son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todos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marcados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en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la 1er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ocasión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.</a:t>
            </a:r>
            <a:endParaRPr lang="es-ES" sz="2400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31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11493</TotalTime>
  <Words>1947</Words>
  <Application>Microsoft Office PowerPoint</Application>
  <PresentationFormat>On-screen Show (4:3)</PresentationFormat>
  <Paragraphs>299</Paragraphs>
  <Slides>38</Slides>
  <Notes>37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1_Office Theme</vt:lpstr>
      <vt:lpstr>Theme3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Matias Ottaviani</dc:creator>
  <cp:lastModifiedBy>Andrea Paula Goijman</cp:lastModifiedBy>
  <cp:revision>389</cp:revision>
  <cp:lastPrinted>2016-06-25T18:12:49Z</cp:lastPrinted>
  <dcterms:created xsi:type="dcterms:W3CDTF">2014-07-21T14:52:50Z</dcterms:created>
  <dcterms:modified xsi:type="dcterms:W3CDTF">2016-06-25T18:13:18Z</dcterms:modified>
</cp:coreProperties>
</file>