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61" r:id="rId4"/>
    <p:sldId id="262" r:id="rId5"/>
    <p:sldId id="264" r:id="rId6"/>
    <p:sldId id="267" r:id="rId7"/>
    <p:sldId id="268" r:id="rId8"/>
    <p:sldId id="263" r:id="rId9"/>
    <p:sldId id="265" r:id="rId10"/>
    <p:sldId id="266" r:id="rId11"/>
  </p:sldIdLst>
  <p:sldSz cx="12192000" cy="6858000"/>
  <p:notesSz cx="7099300" cy="102346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49838-CCBE-41E0-80D3-CB44138C7E93}" type="doc">
      <dgm:prSet loTypeId="urn:microsoft.com/office/officeart/2005/8/layout/vList6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B0665B1-3F42-40DC-832A-EB0B5A2B3AC4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Reclutamiento</a:t>
          </a:r>
          <a:endParaRPr lang="es-AR" dirty="0">
            <a:solidFill>
              <a:schemeClr val="tx1"/>
            </a:solidFill>
          </a:endParaRPr>
        </a:p>
      </dgm:t>
    </dgm:pt>
    <dgm:pt modelId="{E83C937A-8126-44BB-B613-DD1466A8105E}" type="parTrans" cxnId="{2A8803A2-3EBB-4816-A4DA-464AD79FEF90}">
      <dgm:prSet/>
      <dgm:spPr/>
      <dgm:t>
        <a:bodyPr/>
        <a:lstStyle/>
        <a:p>
          <a:endParaRPr lang="es-AR"/>
        </a:p>
      </dgm:t>
    </dgm:pt>
    <dgm:pt modelId="{96AE0F77-4AE0-40FC-96DF-307152A74006}" type="sibTrans" cxnId="{2A8803A2-3EBB-4816-A4DA-464AD79FEF90}">
      <dgm:prSet/>
      <dgm:spPr/>
      <dgm:t>
        <a:bodyPr/>
        <a:lstStyle/>
        <a:p>
          <a:endParaRPr lang="es-AR"/>
        </a:p>
      </dgm:t>
    </dgm:pt>
    <dgm:pt modelId="{12FDBF94-66BA-465C-8F75-96E359767483}">
      <dgm:prSet phldrT="[Texto]"/>
      <dgm:spPr/>
      <dgm:t>
        <a:bodyPr anchor="ctr"/>
        <a:lstStyle/>
        <a:p>
          <a:r>
            <a:rPr lang="es-ES" dirty="0" smtClean="0"/>
            <a:t>Nacimiento</a:t>
          </a:r>
          <a:endParaRPr lang="es-AR" dirty="0"/>
        </a:p>
      </dgm:t>
    </dgm:pt>
    <dgm:pt modelId="{A68117A6-255B-4786-9A5E-F4B8D9297A77}" type="parTrans" cxnId="{2F0144F7-0BB3-454C-A3C5-0F3C68D2C6EB}">
      <dgm:prSet/>
      <dgm:spPr/>
      <dgm:t>
        <a:bodyPr/>
        <a:lstStyle/>
        <a:p>
          <a:endParaRPr lang="es-AR"/>
        </a:p>
      </dgm:t>
    </dgm:pt>
    <dgm:pt modelId="{8C047ACC-DCAE-4F47-A379-115F7B2B1BB2}" type="sibTrans" cxnId="{2F0144F7-0BB3-454C-A3C5-0F3C68D2C6EB}">
      <dgm:prSet/>
      <dgm:spPr/>
      <dgm:t>
        <a:bodyPr/>
        <a:lstStyle/>
        <a:p>
          <a:endParaRPr lang="es-AR"/>
        </a:p>
      </dgm:t>
    </dgm:pt>
    <dgm:pt modelId="{FF174A9F-8F6F-43AC-A3A3-56A9553BC6E2}">
      <dgm:prSet phldrT="[Texto]"/>
      <dgm:spPr/>
      <dgm:t>
        <a:bodyPr anchor="ctr"/>
        <a:lstStyle/>
        <a:p>
          <a:r>
            <a:rPr lang="es-ES" dirty="0" smtClean="0"/>
            <a:t>Inmigración</a:t>
          </a:r>
          <a:endParaRPr lang="es-AR" dirty="0"/>
        </a:p>
      </dgm:t>
    </dgm:pt>
    <dgm:pt modelId="{4531724A-B1DD-4485-BE45-60492F0ED08C}" type="parTrans" cxnId="{37823268-EC6A-46DD-A875-51B7BAE80591}">
      <dgm:prSet/>
      <dgm:spPr/>
      <dgm:t>
        <a:bodyPr/>
        <a:lstStyle/>
        <a:p>
          <a:endParaRPr lang="es-AR"/>
        </a:p>
      </dgm:t>
    </dgm:pt>
    <dgm:pt modelId="{5C844241-EDEA-430E-AA34-3122761BC024}" type="sibTrans" cxnId="{37823268-EC6A-46DD-A875-51B7BAE80591}">
      <dgm:prSet/>
      <dgm:spPr/>
      <dgm:t>
        <a:bodyPr/>
        <a:lstStyle/>
        <a:p>
          <a:endParaRPr lang="es-AR"/>
        </a:p>
      </dgm:t>
    </dgm:pt>
    <dgm:pt modelId="{4207FC0E-9A04-4D22-93E7-CB403A460EB6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</a:rPr>
            <a:t>Supervivencia Aparente</a:t>
          </a:r>
          <a:endParaRPr lang="es-AR" dirty="0">
            <a:solidFill>
              <a:schemeClr val="tx1"/>
            </a:solidFill>
          </a:endParaRPr>
        </a:p>
      </dgm:t>
    </dgm:pt>
    <dgm:pt modelId="{C4F0150F-8772-4614-B88C-044047B3A647}" type="parTrans" cxnId="{E0C95BB1-B330-4595-BEFC-8330AEAD7B01}">
      <dgm:prSet/>
      <dgm:spPr/>
      <dgm:t>
        <a:bodyPr/>
        <a:lstStyle/>
        <a:p>
          <a:endParaRPr lang="es-AR"/>
        </a:p>
      </dgm:t>
    </dgm:pt>
    <dgm:pt modelId="{0BDF6B1B-179E-46BD-998C-7B530FF84889}" type="sibTrans" cxnId="{E0C95BB1-B330-4595-BEFC-8330AEAD7B01}">
      <dgm:prSet/>
      <dgm:spPr/>
      <dgm:t>
        <a:bodyPr/>
        <a:lstStyle/>
        <a:p>
          <a:endParaRPr lang="es-AR"/>
        </a:p>
      </dgm:t>
    </dgm:pt>
    <dgm:pt modelId="{66417641-F2E7-4FA6-8FEE-A3136B6DCFB4}">
      <dgm:prSet phldrT="[Texto]"/>
      <dgm:spPr/>
      <dgm:t>
        <a:bodyPr anchor="ctr"/>
        <a:lstStyle/>
        <a:p>
          <a:r>
            <a:rPr lang="es-ES" dirty="0" smtClean="0"/>
            <a:t>Muertes</a:t>
          </a:r>
          <a:endParaRPr lang="es-AR" dirty="0"/>
        </a:p>
      </dgm:t>
    </dgm:pt>
    <dgm:pt modelId="{72203DB6-65E3-42D3-876B-8ABEFAB6FE2E}" type="parTrans" cxnId="{99DCAD87-8403-4742-92D5-6FDE41D2A456}">
      <dgm:prSet/>
      <dgm:spPr/>
      <dgm:t>
        <a:bodyPr/>
        <a:lstStyle/>
        <a:p>
          <a:endParaRPr lang="es-AR"/>
        </a:p>
      </dgm:t>
    </dgm:pt>
    <dgm:pt modelId="{02E154BE-4B7B-4D6E-AEB7-F6C2E3098CBF}" type="sibTrans" cxnId="{99DCAD87-8403-4742-92D5-6FDE41D2A456}">
      <dgm:prSet/>
      <dgm:spPr/>
      <dgm:t>
        <a:bodyPr/>
        <a:lstStyle/>
        <a:p>
          <a:endParaRPr lang="es-AR"/>
        </a:p>
      </dgm:t>
    </dgm:pt>
    <dgm:pt modelId="{3DF94DB9-EBF0-4AEB-BC94-7736640513C4}">
      <dgm:prSet phldrT="[Texto]"/>
      <dgm:spPr/>
      <dgm:t>
        <a:bodyPr anchor="ctr"/>
        <a:lstStyle/>
        <a:p>
          <a:r>
            <a:rPr lang="es-ES" dirty="0" smtClean="0"/>
            <a:t>Emigración</a:t>
          </a:r>
          <a:endParaRPr lang="es-AR" dirty="0"/>
        </a:p>
      </dgm:t>
    </dgm:pt>
    <dgm:pt modelId="{DC6080EC-3D7B-47F2-8487-611CF0D12741}" type="parTrans" cxnId="{30974D62-8E66-4ACE-81C0-50A3A5FAFDC9}">
      <dgm:prSet/>
      <dgm:spPr/>
      <dgm:t>
        <a:bodyPr/>
        <a:lstStyle/>
        <a:p>
          <a:endParaRPr lang="es-AR"/>
        </a:p>
      </dgm:t>
    </dgm:pt>
    <dgm:pt modelId="{FED80296-B328-400B-B100-FE592CA49D88}" type="sibTrans" cxnId="{30974D62-8E66-4ACE-81C0-50A3A5FAFDC9}">
      <dgm:prSet/>
      <dgm:spPr/>
      <dgm:t>
        <a:bodyPr/>
        <a:lstStyle/>
        <a:p>
          <a:endParaRPr lang="es-AR"/>
        </a:p>
      </dgm:t>
    </dgm:pt>
    <dgm:pt modelId="{E261722E-F15C-4B68-A4D3-5C0BD2345DC5}" type="pres">
      <dgm:prSet presAssocID="{3E849838-CCBE-41E0-80D3-CB44138C7E9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6CB232CB-0C3B-4892-AA99-FB9F8BF65ADA}" type="pres">
      <dgm:prSet presAssocID="{8B0665B1-3F42-40DC-832A-EB0B5A2B3AC4}" presName="linNode" presStyleCnt="0"/>
      <dgm:spPr/>
    </dgm:pt>
    <dgm:pt modelId="{E1DAE037-16EA-44D7-B0BF-D9AA8D9B0F09}" type="pres">
      <dgm:prSet presAssocID="{8B0665B1-3F42-40DC-832A-EB0B5A2B3AC4}" presName="parentShp" presStyleLbl="node1" presStyleIdx="0" presStyleCnt="2" custLinFactX="3860" custLinFactNeighborX="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601949-F543-4003-B270-2EB761EC6918}" type="pres">
      <dgm:prSet presAssocID="{8B0665B1-3F42-40DC-832A-EB0B5A2B3AC4}" presName="childShp" presStyleLbl="bgAccFollowNode1" presStyleIdx="0" presStyleCnt="2" custLinFactNeighborX="-97197" custLinFactNeighborY="41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2238B7-FB6A-4261-A137-13FD6C0EA116}" type="pres">
      <dgm:prSet presAssocID="{96AE0F77-4AE0-40FC-96DF-307152A74006}" presName="spacing" presStyleCnt="0"/>
      <dgm:spPr/>
    </dgm:pt>
    <dgm:pt modelId="{6CD4BC5F-E6E4-43BA-B964-54AE7C30F6FD}" type="pres">
      <dgm:prSet presAssocID="{4207FC0E-9A04-4D22-93E7-CB403A460EB6}" presName="linNode" presStyleCnt="0"/>
      <dgm:spPr/>
    </dgm:pt>
    <dgm:pt modelId="{5DAA6329-3116-48E4-8CE1-F3F3CDA07E8A}" type="pres">
      <dgm:prSet presAssocID="{4207FC0E-9A04-4D22-93E7-CB403A460EB6}" presName="parentShp" presStyleLbl="node1" presStyleIdx="1" presStyleCnt="2" custLinFactX="138" custLinFactNeighborX="1000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F1E6066-3DDF-4190-A342-60D1B5A04BBB}" type="pres">
      <dgm:prSet presAssocID="{4207FC0E-9A04-4D22-93E7-CB403A460EB6}" presName="childShp" presStyleLbl="bgAccFollowNode1" presStyleIdx="1" presStyleCnt="2" custLinFactNeighborX="-99678" custLinFactNeighborY="-156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F134287-0499-4C0E-A650-D327071DCFC5}" type="presOf" srcId="{4207FC0E-9A04-4D22-93E7-CB403A460EB6}" destId="{5DAA6329-3116-48E4-8CE1-F3F3CDA07E8A}" srcOrd="0" destOrd="0" presId="urn:microsoft.com/office/officeart/2005/8/layout/vList6"/>
    <dgm:cxn modelId="{99DCAD87-8403-4742-92D5-6FDE41D2A456}" srcId="{4207FC0E-9A04-4D22-93E7-CB403A460EB6}" destId="{66417641-F2E7-4FA6-8FEE-A3136B6DCFB4}" srcOrd="0" destOrd="0" parTransId="{72203DB6-65E3-42D3-876B-8ABEFAB6FE2E}" sibTransId="{02E154BE-4B7B-4D6E-AEB7-F6C2E3098CBF}"/>
    <dgm:cxn modelId="{2F0144F7-0BB3-454C-A3C5-0F3C68D2C6EB}" srcId="{8B0665B1-3F42-40DC-832A-EB0B5A2B3AC4}" destId="{12FDBF94-66BA-465C-8F75-96E359767483}" srcOrd="0" destOrd="0" parTransId="{A68117A6-255B-4786-9A5E-F4B8D9297A77}" sibTransId="{8C047ACC-DCAE-4F47-A379-115F7B2B1BB2}"/>
    <dgm:cxn modelId="{E0C95BB1-B330-4595-BEFC-8330AEAD7B01}" srcId="{3E849838-CCBE-41E0-80D3-CB44138C7E93}" destId="{4207FC0E-9A04-4D22-93E7-CB403A460EB6}" srcOrd="1" destOrd="0" parTransId="{C4F0150F-8772-4614-B88C-044047B3A647}" sibTransId="{0BDF6B1B-179E-46BD-998C-7B530FF84889}"/>
    <dgm:cxn modelId="{2398B7DE-8023-438F-B83E-0C36AE793F1D}" type="presOf" srcId="{8B0665B1-3F42-40DC-832A-EB0B5A2B3AC4}" destId="{E1DAE037-16EA-44D7-B0BF-D9AA8D9B0F09}" srcOrd="0" destOrd="0" presId="urn:microsoft.com/office/officeart/2005/8/layout/vList6"/>
    <dgm:cxn modelId="{1FACE67C-E4BE-493E-B8A9-B6D39E1BD667}" type="presOf" srcId="{3E849838-CCBE-41E0-80D3-CB44138C7E93}" destId="{E261722E-F15C-4B68-A4D3-5C0BD2345DC5}" srcOrd="0" destOrd="0" presId="urn:microsoft.com/office/officeart/2005/8/layout/vList6"/>
    <dgm:cxn modelId="{2A8803A2-3EBB-4816-A4DA-464AD79FEF90}" srcId="{3E849838-CCBE-41E0-80D3-CB44138C7E93}" destId="{8B0665B1-3F42-40DC-832A-EB0B5A2B3AC4}" srcOrd="0" destOrd="0" parTransId="{E83C937A-8126-44BB-B613-DD1466A8105E}" sibTransId="{96AE0F77-4AE0-40FC-96DF-307152A74006}"/>
    <dgm:cxn modelId="{30974D62-8E66-4ACE-81C0-50A3A5FAFDC9}" srcId="{4207FC0E-9A04-4D22-93E7-CB403A460EB6}" destId="{3DF94DB9-EBF0-4AEB-BC94-7736640513C4}" srcOrd="1" destOrd="0" parTransId="{DC6080EC-3D7B-47F2-8487-611CF0D12741}" sibTransId="{FED80296-B328-400B-B100-FE592CA49D88}"/>
    <dgm:cxn modelId="{DEF4FC28-690C-4B3D-90C9-C9A5122A091B}" type="presOf" srcId="{FF174A9F-8F6F-43AC-A3A3-56A9553BC6E2}" destId="{5F601949-F543-4003-B270-2EB761EC6918}" srcOrd="0" destOrd="1" presId="urn:microsoft.com/office/officeart/2005/8/layout/vList6"/>
    <dgm:cxn modelId="{00E71E81-AA5D-4203-8B44-BEE3270C2DDC}" type="presOf" srcId="{12FDBF94-66BA-465C-8F75-96E359767483}" destId="{5F601949-F543-4003-B270-2EB761EC6918}" srcOrd="0" destOrd="0" presId="urn:microsoft.com/office/officeart/2005/8/layout/vList6"/>
    <dgm:cxn modelId="{3013FAD2-AF2F-4A7D-940C-1BE2891C68A1}" type="presOf" srcId="{66417641-F2E7-4FA6-8FEE-A3136B6DCFB4}" destId="{7F1E6066-3DDF-4190-A342-60D1B5A04BBB}" srcOrd="0" destOrd="0" presId="urn:microsoft.com/office/officeart/2005/8/layout/vList6"/>
    <dgm:cxn modelId="{1BCAB769-E799-4A3A-8D33-E6A47B2FB1C1}" type="presOf" srcId="{3DF94DB9-EBF0-4AEB-BC94-7736640513C4}" destId="{7F1E6066-3DDF-4190-A342-60D1B5A04BBB}" srcOrd="0" destOrd="1" presId="urn:microsoft.com/office/officeart/2005/8/layout/vList6"/>
    <dgm:cxn modelId="{37823268-EC6A-46DD-A875-51B7BAE80591}" srcId="{8B0665B1-3F42-40DC-832A-EB0B5A2B3AC4}" destId="{FF174A9F-8F6F-43AC-A3A3-56A9553BC6E2}" srcOrd="1" destOrd="0" parTransId="{4531724A-B1DD-4485-BE45-60492F0ED08C}" sibTransId="{5C844241-EDEA-430E-AA34-3122761BC024}"/>
    <dgm:cxn modelId="{EE9343E1-2ECA-4CBB-B2E0-E64824A63821}" type="presParOf" srcId="{E261722E-F15C-4B68-A4D3-5C0BD2345DC5}" destId="{6CB232CB-0C3B-4892-AA99-FB9F8BF65ADA}" srcOrd="0" destOrd="0" presId="urn:microsoft.com/office/officeart/2005/8/layout/vList6"/>
    <dgm:cxn modelId="{EA985B1B-471A-437C-B2B5-087466CA8A4E}" type="presParOf" srcId="{6CB232CB-0C3B-4892-AA99-FB9F8BF65ADA}" destId="{E1DAE037-16EA-44D7-B0BF-D9AA8D9B0F09}" srcOrd="0" destOrd="0" presId="urn:microsoft.com/office/officeart/2005/8/layout/vList6"/>
    <dgm:cxn modelId="{35318075-2A5C-4DC1-A588-1D2828DF3F78}" type="presParOf" srcId="{6CB232CB-0C3B-4892-AA99-FB9F8BF65ADA}" destId="{5F601949-F543-4003-B270-2EB761EC6918}" srcOrd="1" destOrd="0" presId="urn:microsoft.com/office/officeart/2005/8/layout/vList6"/>
    <dgm:cxn modelId="{D9725767-8B54-46E5-A794-0E70A934A828}" type="presParOf" srcId="{E261722E-F15C-4B68-A4D3-5C0BD2345DC5}" destId="{EE2238B7-FB6A-4261-A137-13FD6C0EA116}" srcOrd="1" destOrd="0" presId="urn:microsoft.com/office/officeart/2005/8/layout/vList6"/>
    <dgm:cxn modelId="{409A20E5-270A-446C-809B-0CFD3C7004F5}" type="presParOf" srcId="{E261722E-F15C-4B68-A4D3-5C0BD2345DC5}" destId="{6CD4BC5F-E6E4-43BA-B964-54AE7C30F6FD}" srcOrd="2" destOrd="0" presId="urn:microsoft.com/office/officeart/2005/8/layout/vList6"/>
    <dgm:cxn modelId="{855DCDE9-8189-4182-B4AC-62842CD1AF82}" type="presParOf" srcId="{6CD4BC5F-E6E4-43BA-B964-54AE7C30F6FD}" destId="{5DAA6329-3116-48E4-8CE1-F3F3CDA07E8A}" srcOrd="0" destOrd="0" presId="urn:microsoft.com/office/officeart/2005/8/layout/vList6"/>
    <dgm:cxn modelId="{26FF29FA-7C4D-4A9C-8C14-1BD756A0E00F}" type="presParOf" srcId="{6CD4BC5F-E6E4-43BA-B964-54AE7C30F6FD}" destId="{7F1E6066-3DDF-4190-A342-60D1B5A04BB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01949-F543-4003-B270-2EB761EC6918}">
      <dsp:nvSpPr>
        <dsp:cNvPr id="0" name=""/>
        <dsp:cNvSpPr/>
      </dsp:nvSpPr>
      <dsp:spPr>
        <a:xfrm>
          <a:off x="91131" y="108234"/>
          <a:ext cx="4876800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400" kern="1200" dirty="0" smtClean="0"/>
            <a:t>Nacimiento</a:t>
          </a:r>
          <a:endParaRPr lang="es-AR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400" kern="1200" dirty="0" smtClean="0"/>
            <a:t>Inmigración</a:t>
          </a:r>
          <a:endParaRPr lang="es-AR" sz="4400" kern="1200" dirty="0"/>
        </a:p>
      </dsp:txBody>
      <dsp:txXfrm>
        <a:off x="91131" y="430695"/>
        <a:ext cx="3909417" cy="1934765"/>
      </dsp:txXfrm>
    </dsp:sp>
    <dsp:sp modelId="{E1DAE037-16EA-44D7-B0BF-D9AA8D9B0F09}">
      <dsp:nvSpPr>
        <dsp:cNvPr id="0" name=""/>
        <dsp:cNvSpPr/>
      </dsp:nvSpPr>
      <dsp:spPr>
        <a:xfrm>
          <a:off x="4876800" y="661"/>
          <a:ext cx="3251200" cy="2579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>
              <a:solidFill>
                <a:schemeClr val="tx1"/>
              </a:solidFill>
            </a:rPr>
            <a:t>Reclutamiento</a:t>
          </a:r>
          <a:endParaRPr lang="es-AR" sz="3500" kern="1200" dirty="0">
            <a:solidFill>
              <a:schemeClr val="tx1"/>
            </a:solidFill>
          </a:endParaRPr>
        </a:p>
      </dsp:txBody>
      <dsp:txXfrm>
        <a:off x="5002730" y="126591"/>
        <a:ext cx="2999340" cy="2327827"/>
      </dsp:txXfrm>
    </dsp:sp>
    <dsp:sp modelId="{7F1E6066-3DDF-4190-A342-60D1B5A04BBB}">
      <dsp:nvSpPr>
        <dsp:cNvPr id="0" name=""/>
        <dsp:cNvSpPr/>
      </dsp:nvSpPr>
      <dsp:spPr>
        <a:xfrm>
          <a:off x="10468" y="2797971"/>
          <a:ext cx="4876800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400" kern="1200" dirty="0" smtClean="0"/>
            <a:t>Muertes</a:t>
          </a:r>
          <a:endParaRPr lang="es-AR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4400" kern="1200" dirty="0" smtClean="0"/>
            <a:t>Emigración</a:t>
          </a:r>
          <a:endParaRPr lang="es-AR" sz="4400" kern="1200" dirty="0"/>
        </a:p>
      </dsp:txBody>
      <dsp:txXfrm>
        <a:off x="10468" y="3120432"/>
        <a:ext cx="3909417" cy="1934765"/>
      </dsp:txXfrm>
    </dsp:sp>
    <dsp:sp modelId="{5DAA6329-3116-48E4-8CE1-F3F3CDA07E8A}">
      <dsp:nvSpPr>
        <dsp:cNvPr id="0" name=""/>
        <dsp:cNvSpPr/>
      </dsp:nvSpPr>
      <dsp:spPr>
        <a:xfrm>
          <a:off x="4876800" y="2838317"/>
          <a:ext cx="3251200" cy="2579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>
              <a:solidFill>
                <a:schemeClr val="tx1"/>
              </a:solidFill>
            </a:rPr>
            <a:t>Supervivencia Aparente</a:t>
          </a:r>
          <a:endParaRPr lang="es-AR" sz="3500" kern="1200" dirty="0">
            <a:solidFill>
              <a:schemeClr val="tx1"/>
            </a:solidFill>
          </a:endParaRPr>
        </a:p>
      </dsp:txBody>
      <dsp:txXfrm>
        <a:off x="5002730" y="2964247"/>
        <a:ext cx="2999340" cy="2327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884802D-3211-410C-B7ED-AF30D6B62FB6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F5994FB-6467-4303-A20B-74CC0A808E0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526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7E628AD-7592-4CEA-8509-BBC9C32DA8CE}" type="datetimeFigureOut">
              <a:rPr lang="es-AR" smtClean="0"/>
              <a:t>27/06/2016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1672674-16BC-4D02-A546-328A09C2223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2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3216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4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7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7DA26DE-D93C-4C69-8AB9-0DC9DF594737}" type="datetimeFigureOut">
              <a:rPr lang="es-AR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27/06/2016</a:t>
            </a:fld>
            <a:endParaRPr lang="es-AR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AR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E6A9779-67F1-4867-A584-55A69026F865}" type="slidenum">
              <a:rPr lang="es-AR" altLang="es-AR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AR" altLang="es-AR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3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ran.us.r-project.org/web/packages/unmarked/vignettes/colex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 descr="logo anclaje MIN agroind NUE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6093297"/>
            <a:ext cx="4771790" cy="74699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03512" y="1121976"/>
            <a:ext cx="8784976" cy="20910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280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</a:t>
            </a:r>
            <a:r>
              <a:rPr lang="es-ES" sz="28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s-ES" sz="2800" dirty="0">
              <a:solidFill>
                <a:srgbClr val="3D3D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s-ES" sz="1100" dirty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1100" dirty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charset="0"/>
              </a:rPr>
              <a:t>MODELOS DE OCUPACIÓN </a:t>
            </a:r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rial" charset="0"/>
              </a:rPr>
              <a:t>II</a:t>
            </a:r>
            <a:endParaRPr 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rial" charset="0"/>
            </a:endParaRPr>
          </a:p>
          <a:p>
            <a:pPr>
              <a:defRPr/>
            </a:pP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Estaciones Múltiples -Modelos Abiertos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847528" y="3284984"/>
            <a:ext cx="8496944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Jaime N. Bernardos</a:t>
            </a:r>
            <a:endParaRPr lang="es-ES" sz="24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s-ES" sz="2400" b="1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sz="2000" b="1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“Métodos cuantitativos de detección imperfecta para el análisis de poblaciones y comunidades de fauna silvestre”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Dpto. de Ciencias Naturales, 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UNRC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de </a:t>
            </a:r>
            <a:r>
              <a:rPr lang="en-US" sz="2000" dirty="0" err="1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Junio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1 de Julio 2016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-327" r="12517" b="90096"/>
          <a:stretch/>
        </p:blipFill>
        <p:spPr bwMode="auto">
          <a:xfrm>
            <a:off x="1847529" y="-27384"/>
            <a:ext cx="8831985" cy="7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3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5600" y="10792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5600" y="1033718"/>
            <a:ext cx="7866218" cy="48435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0613" y="1177553"/>
            <a:ext cx="100151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Gill Sans MT" panose="020B0502020104020203" pitchFamily="34" charset="0"/>
              </a:rPr>
              <a:t>Kery</a:t>
            </a:r>
            <a:r>
              <a:rPr lang="en-US" sz="2000" dirty="0">
                <a:latin typeface="Gill Sans MT" panose="020B0502020104020203" pitchFamily="34" charset="0"/>
              </a:rPr>
              <a:t> M. y R. Chandler. 2012. Dynamic occupancy models in unmarked. </a:t>
            </a:r>
            <a:r>
              <a:rPr lang="en-US" sz="2000" dirty="0" err="1">
                <a:latin typeface="Gill Sans MT" panose="020B0502020104020203" pitchFamily="34" charset="0"/>
              </a:rPr>
              <a:t>Vignetes</a:t>
            </a:r>
            <a:r>
              <a:rPr lang="en-US" sz="2000" dirty="0">
                <a:latin typeface="Gill Sans MT" panose="020B0502020104020203" pitchFamily="34" charset="0"/>
              </a:rPr>
              <a:t> Unmarked. </a:t>
            </a:r>
            <a:r>
              <a:rPr lang="en-US" sz="2000" dirty="0">
                <a:latin typeface="Gill Sans MT" panose="020B0502020104020203" pitchFamily="34" charset="0"/>
                <a:hlinkClick r:id="rId4"/>
              </a:rPr>
              <a:t>http://</a:t>
            </a:r>
            <a:r>
              <a:rPr lang="en-US" sz="2000" dirty="0" smtClean="0">
                <a:latin typeface="Gill Sans MT" panose="020B0502020104020203" pitchFamily="34" charset="0"/>
                <a:hlinkClick r:id="rId4"/>
              </a:rPr>
              <a:t>cran.us.r-project.org/web/packages/unmarked/vignettes/colext.pdf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000" dirty="0">
                <a:latin typeface="Gill Sans MT" panose="020B0502020104020203"/>
              </a:rPr>
              <a:t>Mackenzie, </a:t>
            </a:r>
            <a:r>
              <a:rPr lang="es-AR" sz="2000" dirty="0" smtClean="0">
                <a:latin typeface="Gill Sans MT" panose="020B0502020104020203"/>
              </a:rPr>
              <a:t>D. </a:t>
            </a:r>
            <a:r>
              <a:rPr lang="es-AR" sz="2000" dirty="0">
                <a:latin typeface="Gill Sans MT" panose="020B0502020104020203"/>
              </a:rPr>
              <a:t>2005. </a:t>
            </a:r>
            <a:r>
              <a:rPr lang="es-AR" sz="2000" dirty="0" smtClean="0">
                <a:latin typeface="Gill Sans MT" panose="020B0502020104020203"/>
              </a:rPr>
              <a:t>WAS </a:t>
            </a:r>
            <a:r>
              <a:rPr lang="es-AR" sz="2000" dirty="0">
                <a:latin typeface="Gill Sans MT" panose="020B0502020104020203"/>
              </a:rPr>
              <a:t>IT THERE? DEALING WITH IMPERFECT DETECTION FOR SPECIES PRESENCE/ABSENCE </a:t>
            </a:r>
            <a:r>
              <a:rPr lang="es-AR" sz="2000" dirty="0" smtClean="0">
                <a:latin typeface="Gill Sans MT" panose="020B0502020104020203"/>
              </a:rPr>
              <a:t>DATA. </a:t>
            </a:r>
            <a:r>
              <a:rPr lang="es-AR" sz="2000" i="1" dirty="0" err="1">
                <a:latin typeface="Gill Sans MT" panose="020B0502020104020203"/>
              </a:rPr>
              <a:t>Australian</a:t>
            </a:r>
            <a:r>
              <a:rPr lang="es-AR" sz="2000" i="1" dirty="0">
                <a:latin typeface="Gill Sans MT" panose="020B0502020104020203"/>
              </a:rPr>
              <a:t> &amp; New </a:t>
            </a:r>
            <a:r>
              <a:rPr lang="es-AR" sz="2000" i="1" dirty="0" err="1">
                <a:latin typeface="Gill Sans MT" panose="020B0502020104020203"/>
              </a:rPr>
              <a:t>Zealand</a:t>
            </a:r>
            <a:r>
              <a:rPr lang="es-AR" sz="2000" i="1" dirty="0">
                <a:latin typeface="Gill Sans MT" panose="020B0502020104020203"/>
              </a:rPr>
              <a:t> </a:t>
            </a:r>
            <a:r>
              <a:rPr lang="es-AR" sz="2000" i="1" dirty="0" err="1">
                <a:latin typeface="Gill Sans MT" panose="020B0502020104020203"/>
              </a:rPr>
              <a:t>Journal</a:t>
            </a:r>
            <a:r>
              <a:rPr lang="es-AR" sz="2000" i="1" dirty="0">
                <a:latin typeface="Gill Sans MT" panose="020B0502020104020203"/>
              </a:rPr>
              <a:t> of </a:t>
            </a:r>
            <a:r>
              <a:rPr lang="es-AR" sz="2000" i="1" dirty="0" err="1">
                <a:latin typeface="Gill Sans MT" panose="020B0502020104020203"/>
              </a:rPr>
              <a:t>Statistics</a:t>
            </a:r>
            <a:r>
              <a:rPr lang="es-AR" sz="2000" dirty="0">
                <a:latin typeface="Gill Sans MT" panose="020B0502020104020203"/>
              </a:rPr>
              <a:t> 47 (1): 65–74</a:t>
            </a:r>
            <a:r>
              <a:rPr lang="es-AR" sz="2000" dirty="0" smtClean="0">
                <a:latin typeface="Gill Sans MT" panose="020B0502020104020203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000" dirty="0" err="1">
                <a:latin typeface="Gill Sans MT" panose="020B0502020104020203"/>
              </a:rPr>
              <a:t>MacKenzie</a:t>
            </a:r>
            <a:r>
              <a:rPr lang="es-AR" sz="2000" dirty="0">
                <a:latin typeface="Gill Sans MT" panose="020B0502020104020203"/>
              </a:rPr>
              <a:t>, </a:t>
            </a:r>
            <a:r>
              <a:rPr lang="es-AR" sz="2000" dirty="0" smtClean="0">
                <a:latin typeface="Gill Sans MT" panose="020B0502020104020203"/>
              </a:rPr>
              <a:t>D, J D. </a:t>
            </a:r>
            <a:r>
              <a:rPr lang="es-AR" sz="2000" dirty="0" err="1" smtClean="0">
                <a:latin typeface="Gill Sans MT" panose="020B0502020104020203"/>
              </a:rPr>
              <a:t>Nichols</a:t>
            </a:r>
            <a:r>
              <a:rPr lang="es-AR" sz="2000" dirty="0">
                <a:latin typeface="Gill Sans MT" panose="020B0502020104020203"/>
              </a:rPr>
              <a:t>, </a:t>
            </a:r>
            <a:r>
              <a:rPr lang="es-AR" sz="2000" dirty="0" smtClean="0">
                <a:latin typeface="Gill Sans MT" panose="020B0502020104020203"/>
              </a:rPr>
              <a:t>J </a:t>
            </a:r>
            <a:r>
              <a:rPr lang="es-AR" sz="2000" dirty="0">
                <a:latin typeface="Gill Sans MT" panose="020B0502020104020203"/>
              </a:rPr>
              <a:t>E. </a:t>
            </a:r>
            <a:r>
              <a:rPr lang="es-AR" sz="2000" dirty="0" err="1">
                <a:latin typeface="Gill Sans MT" panose="020B0502020104020203"/>
              </a:rPr>
              <a:t>Hines</a:t>
            </a:r>
            <a:r>
              <a:rPr lang="es-AR" sz="2000" dirty="0">
                <a:latin typeface="Gill Sans MT" panose="020B0502020104020203"/>
              </a:rPr>
              <a:t>, </a:t>
            </a:r>
            <a:r>
              <a:rPr lang="es-AR" sz="2000" dirty="0" smtClean="0">
                <a:latin typeface="Gill Sans MT" panose="020B0502020104020203"/>
              </a:rPr>
              <a:t>M. </a:t>
            </a:r>
            <a:r>
              <a:rPr lang="es-AR" sz="2000" dirty="0">
                <a:latin typeface="Gill Sans MT" panose="020B0502020104020203"/>
              </a:rPr>
              <a:t>G. </a:t>
            </a:r>
            <a:r>
              <a:rPr lang="es-AR" sz="2000" dirty="0" err="1">
                <a:latin typeface="Gill Sans MT" panose="020B0502020104020203"/>
              </a:rPr>
              <a:t>Knutson</a:t>
            </a:r>
            <a:r>
              <a:rPr lang="es-AR" sz="2000" dirty="0">
                <a:latin typeface="Gill Sans MT" panose="020B0502020104020203"/>
              </a:rPr>
              <a:t>, y </a:t>
            </a:r>
            <a:r>
              <a:rPr lang="es-AR" sz="2000" dirty="0" smtClean="0">
                <a:latin typeface="Gill Sans MT" panose="020B0502020104020203"/>
              </a:rPr>
              <a:t>A. </a:t>
            </a:r>
            <a:r>
              <a:rPr lang="es-AR" sz="2000" dirty="0">
                <a:latin typeface="Gill Sans MT" panose="020B0502020104020203"/>
              </a:rPr>
              <a:t>B. Franklin. 2003. </a:t>
            </a:r>
            <a:r>
              <a:rPr lang="es-AR" sz="2000" dirty="0" err="1" smtClean="0">
                <a:latin typeface="Gill Sans MT" panose="020B0502020104020203"/>
              </a:rPr>
              <a:t>Estimating</a:t>
            </a:r>
            <a:r>
              <a:rPr lang="es-AR" sz="2000" dirty="0" smtClean="0">
                <a:latin typeface="Gill Sans MT" panose="020B0502020104020203"/>
              </a:rPr>
              <a:t> </a:t>
            </a:r>
            <a:r>
              <a:rPr lang="es-AR" sz="2000" dirty="0" err="1">
                <a:latin typeface="Gill Sans MT" panose="020B0502020104020203"/>
              </a:rPr>
              <a:t>site</a:t>
            </a:r>
            <a:r>
              <a:rPr lang="es-AR" sz="2000" dirty="0">
                <a:latin typeface="Gill Sans MT" panose="020B0502020104020203"/>
              </a:rPr>
              <a:t> </a:t>
            </a:r>
            <a:r>
              <a:rPr lang="es-AR" sz="2000" dirty="0" err="1">
                <a:latin typeface="Gill Sans MT" panose="020B0502020104020203"/>
              </a:rPr>
              <a:t>occupancy</a:t>
            </a:r>
            <a:r>
              <a:rPr lang="es-AR" sz="2000" dirty="0">
                <a:latin typeface="Gill Sans MT" panose="020B0502020104020203"/>
              </a:rPr>
              <a:t>, </a:t>
            </a:r>
            <a:r>
              <a:rPr lang="es-AR" sz="2000" dirty="0" err="1">
                <a:latin typeface="Gill Sans MT" panose="020B0502020104020203"/>
              </a:rPr>
              <a:t>colonization</a:t>
            </a:r>
            <a:r>
              <a:rPr lang="es-AR" sz="2000" dirty="0">
                <a:latin typeface="Gill Sans MT" panose="020B0502020104020203"/>
              </a:rPr>
              <a:t>, and local </a:t>
            </a:r>
            <a:r>
              <a:rPr lang="es-AR" sz="2000" dirty="0" err="1">
                <a:latin typeface="Gill Sans MT" panose="020B0502020104020203"/>
              </a:rPr>
              <a:t>extinction</a:t>
            </a:r>
            <a:r>
              <a:rPr lang="es-AR" sz="2000" dirty="0">
                <a:latin typeface="Gill Sans MT" panose="020B0502020104020203"/>
              </a:rPr>
              <a:t> </a:t>
            </a:r>
            <a:r>
              <a:rPr lang="es-AR" sz="2000" dirty="0" err="1">
                <a:latin typeface="Gill Sans MT" panose="020B0502020104020203"/>
              </a:rPr>
              <a:t>when</a:t>
            </a:r>
            <a:r>
              <a:rPr lang="es-AR" sz="2000" dirty="0">
                <a:latin typeface="Gill Sans MT" panose="020B0502020104020203"/>
              </a:rPr>
              <a:t> a </a:t>
            </a:r>
            <a:r>
              <a:rPr lang="es-AR" sz="2000" dirty="0" err="1">
                <a:latin typeface="Gill Sans MT" panose="020B0502020104020203"/>
              </a:rPr>
              <a:t>species</a:t>
            </a:r>
            <a:r>
              <a:rPr lang="es-AR" sz="2000" dirty="0">
                <a:latin typeface="Gill Sans MT" panose="020B0502020104020203"/>
              </a:rPr>
              <a:t> </a:t>
            </a:r>
            <a:r>
              <a:rPr lang="es-AR" sz="2000" dirty="0" err="1">
                <a:latin typeface="Gill Sans MT" panose="020B0502020104020203"/>
              </a:rPr>
              <a:t>is</a:t>
            </a:r>
            <a:r>
              <a:rPr lang="es-AR" sz="2000" dirty="0">
                <a:latin typeface="Gill Sans MT" panose="020B0502020104020203"/>
              </a:rPr>
              <a:t> </a:t>
            </a:r>
            <a:r>
              <a:rPr lang="es-AR" sz="2000" dirty="0" err="1">
                <a:latin typeface="Gill Sans MT" panose="020B0502020104020203"/>
              </a:rPr>
              <a:t>detected</a:t>
            </a:r>
            <a:r>
              <a:rPr lang="es-AR" sz="2000" dirty="0">
                <a:latin typeface="Gill Sans MT" panose="020B0502020104020203"/>
              </a:rPr>
              <a:t> </a:t>
            </a:r>
            <a:r>
              <a:rPr lang="es-AR" sz="2000" dirty="0" err="1" smtClean="0">
                <a:latin typeface="Gill Sans MT" panose="020B0502020104020203"/>
              </a:rPr>
              <a:t>imperfectly</a:t>
            </a:r>
            <a:r>
              <a:rPr lang="es-AR" sz="2000" dirty="0" smtClean="0">
                <a:latin typeface="Gill Sans MT" panose="020B0502020104020203"/>
              </a:rPr>
              <a:t>. </a:t>
            </a:r>
            <a:r>
              <a:rPr lang="es-AR" sz="2000" dirty="0" err="1">
                <a:latin typeface="Gill Sans MT" panose="020B0502020104020203"/>
              </a:rPr>
              <a:t>Ecology</a:t>
            </a:r>
            <a:r>
              <a:rPr lang="es-AR" sz="2000" dirty="0">
                <a:latin typeface="Gill Sans MT" panose="020B0502020104020203"/>
              </a:rPr>
              <a:t> 84 (8): 2200–2207.</a:t>
            </a:r>
            <a:endParaRPr lang="es-AR" sz="2000" dirty="0" smtClean="0">
              <a:latin typeface="Gill Sans MT" panose="020B0502020104020203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err="1" smtClean="0">
                <a:latin typeface="Gill Sans MT" panose="020B0502020104020203" pitchFamily="34" charset="0"/>
              </a:rPr>
              <a:t>MacKenzie</a:t>
            </a:r>
            <a:r>
              <a:rPr lang="es-ES" sz="2000" dirty="0">
                <a:latin typeface="Gill Sans MT" panose="020B0502020104020203" pitchFamily="34" charset="0"/>
              </a:rPr>
              <a:t>, D. I., J. D. </a:t>
            </a:r>
            <a:r>
              <a:rPr lang="es-ES" sz="2000" dirty="0" err="1">
                <a:latin typeface="Gill Sans MT" panose="020B0502020104020203" pitchFamily="34" charset="0"/>
              </a:rPr>
              <a:t>Nichols</a:t>
            </a:r>
            <a:r>
              <a:rPr lang="es-ES" sz="2000" dirty="0">
                <a:latin typeface="Gill Sans MT" panose="020B0502020104020203" pitchFamily="34" charset="0"/>
              </a:rPr>
              <a:t>, A. R. </a:t>
            </a:r>
            <a:r>
              <a:rPr lang="es-ES" sz="2000" dirty="0" err="1">
                <a:latin typeface="Gill Sans MT" panose="020B0502020104020203" pitchFamily="34" charset="0"/>
              </a:rPr>
              <a:t>Royle</a:t>
            </a:r>
            <a:r>
              <a:rPr lang="es-ES" sz="2000" dirty="0">
                <a:latin typeface="Gill Sans MT" panose="020B0502020104020203" pitchFamily="34" charset="0"/>
              </a:rPr>
              <a:t>, K. H. </a:t>
            </a:r>
            <a:r>
              <a:rPr lang="es-ES" sz="2000" dirty="0" err="1">
                <a:latin typeface="Gill Sans MT" panose="020B0502020104020203" pitchFamily="34" charset="0"/>
              </a:rPr>
              <a:t>Pollock</a:t>
            </a:r>
            <a:r>
              <a:rPr lang="es-ES" sz="2000" dirty="0">
                <a:latin typeface="Gill Sans MT" panose="020B0502020104020203" pitchFamily="34" charset="0"/>
              </a:rPr>
              <a:t>, L. L. Bailey, and J. E. </a:t>
            </a:r>
            <a:r>
              <a:rPr lang="es-ES" sz="2000" dirty="0" err="1">
                <a:latin typeface="Gill Sans MT" panose="020B0502020104020203" pitchFamily="34" charset="0"/>
              </a:rPr>
              <a:t>Hines</a:t>
            </a:r>
            <a:r>
              <a:rPr lang="es-ES" sz="2000" dirty="0">
                <a:latin typeface="Gill Sans MT" panose="020B0502020104020203" pitchFamily="34" charset="0"/>
              </a:rPr>
              <a:t>. 2006. </a:t>
            </a:r>
            <a:r>
              <a:rPr lang="es-ES" sz="2000" dirty="0" err="1">
                <a:latin typeface="Gill Sans MT" panose="020B0502020104020203" pitchFamily="34" charset="0"/>
              </a:rPr>
              <a:t>Occupancy</a:t>
            </a:r>
            <a:r>
              <a:rPr lang="es-ES" sz="2000" dirty="0">
                <a:latin typeface="Gill Sans MT" panose="020B0502020104020203" pitchFamily="34" charset="0"/>
              </a:rPr>
              <a:t> </a:t>
            </a:r>
            <a:r>
              <a:rPr lang="es-ES" sz="2000" dirty="0" err="1">
                <a:latin typeface="Gill Sans MT" panose="020B0502020104020203" pitchFamily="34" charset="0"/>
              </a:rPr>
              <a:t>estimation</a:t>
            </a:r>
            <a:r>
              <a:rPr lang="es-ES" sz="2000" dirty="0">
                <a:latin typeface="Gill Sans MT" panose="020B0502020104020203" pitchFamily="34" charset="0"/>
              </a:rPr>
              <a:t> and </a:t>
            </a:r>
            <a:r>
              <a:rPr lang="es-ES" sz="2000" dirty="0" err="1">
                <a:latin typeface="Gill Sans MT" panose="020B0502020104020203" pitchFamily="34" charset="0"/>
              </a:rPr>
              <a:t>modeling</a:t>
            </a:r>
            <a:r>
              <a:rPr lang="es-ES" sz="2000" dirty="0">
                <a:latin typeface="Gill Sans MT" panose="020B0502020104020203" pitchFamily="34" charset="0"/>
              </a:rPr>
              <a:t> : </a:t>
            </a:r>
            <a:r>
              <a:rPr lang="es-ES" sz="2000" dirty="0" err="1">
                <a:latin typeface="Gill Sans MT" panose="020B0502020104020203" pitchFamily="34" charset="0"/>
              </a:rPr>
              <a:t>inferring</a:t>
            </a:r>
            <a:r>
              <a:rPr lang="es-ES" sz="2000" dirty="0">
                <a:latin typeface="Gill Sans MT" panose="020B0502020104020203" pitchFamily="34" charset="0"/>
              </a:rPr>
              <a:t> </a:t>
            </a:r>
            <a:r>
              <a:rPr lang="es-ES" sz="2000" dirty="0" err="1">
                <a:latin typeface="Gill Sans MT" panose="020B0502020104020203" pitchFamily="34" charset="0"/>
              </a:rPr>
              <a:t>patterns</a:t>
            </a:r>
            <a:r>
              <a:rPr lang="es-ES" sz="2000" dirty="0">
                <a:latin typeface="Gill Sans MT" panose="020B0502020104020203" pitchFamily="34" charset="0"/>
              </a:rPr>
              <a:t> and </a:t>
            </a:r>
            <a:r>
              <a:rPr lang="es-ES" sz="2000" dirty="0" err="1">
                <a:latin typeface="Gill Sans MT" panose="020B0502020104020203" pitchFamily="34" charset="0"/>
              </a:rPr>
              <a:t>dynamics</a:t>
            </a:r>
            <a:r>
              <a:rPr lang="es-ES" sz="2000" dirty="0">
                <a:latin typeface="Gill Sans MT" panose="020B0502020104020203" pitchFamily="34" charset="0"/>
              </a:rPr>
              <a:t> of </a:t>
            </a:r>
            <a:r>
              <a:rPr lang="es-ES" sz="2000" dirty="0" err="1">
                <a:latin typeface="Gill Sans MT" panose="020B0502020104020203" pitchFamily="34" charset="0"/>
              </a:rPr>
              <a:t>species</a:t>
            </a:r>
            <a:r>
              <a:rPr lang="es-ES" sz="2000" dirty="0">
                <a:latin typeface="Gill Sans MT" panose="020B0502020104020203" pitchFamily="34" charset="0"/>
              </a:rPr>
              <a:t> </a:t>
            </a:r>
            <a:r>
              <a:rPr lang="es-ES" sz="2000" dirty="0" err="1">
                <a:latin typeface="Gill Sans MT" panose="020B0502020104020203" pitchFamily="34" charset="0"/>
              </a:rPr>
              <a:t>occurrence</a:t>
            </a:r>
            <a:r>
              <a:rPr lang="es-ES" sz="2000" dirty="0">
                <a:latin typeface="Gill Sans MT" panose="020B0502020104020203" pitchFamily="34" charset="0"/>
              </a:rPr>
              <a:t>. </a:t>
            </a:r>
            <a:r>
              <a:rPr lang="es-ES" sz="2000" dirty="0" err="1">
                <a:latin typeface="Gill Sans MT" panose="020B0502020104020203" pitchFamily="34" charset="0"/>
              </a:rPr>
              <a:t>Elsevier</a:t>
            </a:r>
            <a:r>
              <a:rPr lang="es-ES" sz="2000" dirty="0">
                <a:latin typeface="Gill Sans MT" panose="020B0502020104020203" pitchFamily="34" charset="0"/>
              </a:rPr>
              <a:t>/</a:t>
            </a:r>
            <a:r>
              <a:rPr lang="es-ES" sz="2000" dirty="0" err="1">
                <a:latin typeface="Gill Sans MT" panose="020B0502020104020203" pitchFamily="34" charset="0"/>
              </a:rPr>
              <a:t>Academic</a:t>
            </a:r>
            <a:r>
              <a:rPr lang="es-ES" sz="2000" dirty="0">
                <a:latin typeface="Gill Sans MT" panose="020B0502020104020203" pitchFamily="34" charset="0"/>
              </a:rPr>
              <a:t> </a:t>
            </a:r>
            <a:r>
              <a:rPr lang="es-ES" sz="2000" dirty="0" err="1">
                <a:latin typeface="Gill Sans MT" panose="020B0502020104020203" pitchFamily="34" charset="0"/>
              </a:rPr>
              <a:t>Press</a:t>
            </a:r>
            <a:r>
              <a:rPr lang="es-ES" sz="2000" dirty="0">
                <a:latin typeface="Gill Sans MT" panose="020B0502020104020203" pitchFamily="34" charset="0"/>
              </a:rPr>
              <a:t>, Burlington, MA</a:t>
            </a:r>
            <a:r>
              <a:rPr lang="es-ES" sz="2000" dirty="0" smtClean="0">
                <a:latin typeface="Gill Sans MT" panose="020B0502020104020203" pitchFamily="34" charset="0"/>
              </a:rPr>
              <a:t>.</a:t>
            </a:r>
            <a:endParaRPr lang="es-E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AR"/>
              <a:t>RESUMEN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397000" y="2132013"/>
            <a:ext cx="9640888" cy="3529012"/>
          </a:xfrm>
        </p:spPr>
        <p:txBody>
          <a:bodyPr/>
          <a:lstStyle/>
          <a:p>
            <a:r>
              <a:rPr lang="es-ES" altLang="es-AR" dirty="0" smtClean="0"/>
              <a:t>El modelo de ocupación de estaciones múltiples es una extensión natural del modelo de estación única.</a:t>
            </a:r>
          </a:p>
          <a:p>
            <a:r>
              <a:rPr lang="es-ES" altLang="es-AR" dirty="0" smtClean="0"/>
              <a:t>Adecuado para </a:t>
            </a:r>
          </a:p>
          <a:p>
            <a:pPr lvl="1"/>
            <a:r>
              <a:rPr lang="es-ES" altLang="es-AR" dirty="0" smtClean="0"/>
              <a:t>Programas de monitoreo</a:t>
            </a:r>
          </a:p>
          <a:p>
            <a:pPr lvl="1"/>
            <a:r>
              <a:rPr lang="es-ES" altLang="es-AR" dirty="0" smtClean="0"/>
              <a:t>Estimación de parámetros </a:t>
            </a:r>
            <a:r>
              <a:rPr lang="es-ES" altLang="es-AR" dirty="0" err="1" smtClean="0"/>
              <a:t>metapoblacionales</a:t>
            </a:r>
            <a:endParaRPr lang="es-ES" altLang="es-AR" dirty="0"/>
          </a:p>
          <a:p>
            <a:pPr marL="457200" lvl="1" indent="0" algn="r">
              <a:buNone/>
            </a:pPr>
            <a:r>
              <a:rPr lang="es-ES" altLang="es-AR" dirty="0" smtClean="0"/>
              <a:t>Autor: </a:t>
            </a:r>
            <a:r>
              <a:rPr lang="es-ES" altLang="es-AR" dirty="0" err="1" smtClean="0"/>
              <a:t>Darryl</a:t>
            </a:r>
            <a:r>
              <a:rPr lang="es-ES" altLang="es-AR" dirty="0" smtClean="0"/>
              <a:t> Mackenzie</a:t>
            </a:r>
          </a:p>
        </p:txBody>
      </p:sp>
    </p:spTree>
    <p:extLst>
      <p:ext uri="{BB962C8B-B14F-4D97-AF65-F5344CB8AC3E}">
        <p14:creationId xmlns:p14="http://schemas.microsoft.com/office/powerpoint/2010/main" val="170477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AR" dirty="0" smtClean="0"/>
              <a:t>Población Abierta</a:t>
            </a:r>
            <a:endParaRPr lang="es-ES" altLang="es-A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445326" y="1250042"/>
            <a:ext cx="9468644" cy="15323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altLang="es-AR" dirty="0" smtClean="0"/>
              <a:t>Es aquella población donde la abundancia (N) cambia en el tiempo debido a nacimientos (B), muertes (D), inmigración (I) y emigración (E). </a:t>
            </a:r>
          </a:p>
        </p:txBody>
      </p:sp>
      <p:sp>
        <p:nvSpPr>
          <p:cNvPr id="3" name="Elipse 2"/>
          <p:cNvSpPr/>
          <p:nvPr/>
        </p:nvSpPr>
        <p:spPr>
          <a:xfrm>
            <a:off x="2936916" y="3821525"/>
            <a:ext cx="1678380" cy="15873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smtClean="0">
                <a:solidFill>
                  <a:schemeClr val="tx1"/>
                </a:solidFill>
              </a:rPr>
              <a:t>N</a:t>
            </a:r>
            <a:endParaRPr lang="es-AR" sz="4400" dirty="0">
              <a:solidFill>
                <a:schemeClr val="tx1"/>
              </a:solidFill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1445326" y="4330680"/>
            <a:ext cx="945078" cy="631371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I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5161808" y="4299507"/>
            <a:ext cx="774000" cy="63137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Flecha derecha 7"/>
          <p:cNvSpPr>
            <a:spLocks noChangeAspect="1"/>
          </p:cNvSpPr>
          <p:nvPr/>
        </p:nvSpPr>
        <p:spPr>
          <a:xfrm rot="16200000">
            <a:off x="3343856" y="5755244"/>
            <a:ext cx="760095" cy="625321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B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>
            <a:spLocks noChangeAspect="1"/>
          </p:cNvSpPr>
          <p:nvPr/>
        </p:nvSpPr>
        <p:spPr>
          <a:xfrm rot="16200000">
            <a:off x="3339841" y="2989320"/>
            <a:ext cx="760095" cy="62532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81278" y="4962051"/>
            <a:ext cx="60505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AR" dirty="0" err="1" smtClean="0"/>
              <a:t>N</a:t>
            </a:r>
            <a:r>
              <a:rPr lang="es-ES" altLang="es-AR" baseline="-25000" dirty="0" err="1" smtClean="0"/>
              <a:t>t</a:t>
            </a:r>
            <a:r>
              <a:rPr lang="es-ES" altLang="es-AR" dirty="0" smtClean="0"/>
              <a:t> = N</a:t>
            </a:r>
            <a:r>
              <a:rPr lang="es-ES" altLang="es-AR" baseline="-25000" dirty="0"/>
              <a:t>t-1</a:t>
            </a:r>
            <a:r>
              <a:rPr lang="es-ES" altLang="es-AR" dirty="0" smtClean="0"/>
              <a:t> + B + I - D - E</a:t>
            </a:r>
            <a:endParaRPr lang="es-ES" alt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8390965" y="6326846"/>
            <a:ext cx="367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Adaptado de </a:t>
            </a:r>
            <a:r>
              <a:rPr lang="es-ES" dirty="0" err="1" smtClean="0"/>
              <a:t>Royle</a:t>
            </a:r>
            <a:r>
              <a:rPr lang="es-ES" dirty="0" smtClean="0"/>
              <a:t> y Chandler (2002)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996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893707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8390965" y="6326846"/>
            <a:ext cx="367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Adaptado de </a:t>
            </a:r>
            <a:r>
              <a:rPr lang="es-ES" dirty="0" err="1" smtClean="0"/>
              <a:t>Royle</a:t>
            </a:r>
            <a:r>
              <a:rPr lang="es-ES" dirty="0" smtClean="0"/>
              <a:t> y Chandler (2002)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6512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012" y="124385"/>
            <a:ext cx="5578717" cy="3035674"/>
          </a:xfrm>
          <a:prstGeom prst="rect">
            <a:avLst/>
          </a:prstGeom>
        </p:spPr>
      </p:pic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1761565" y="2446338"/>
            <a:ext cx="9820835" cy="3679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latente de estado de la ocupación en el sitio 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durante el año 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s-E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probabilidad de ocupación durante t = 1</a:t>
            </a: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probabilidad de colonización</a:t>
            </a:r>
          </a:p>
          <a:p>
            <a:pPr marL="0" indent="0">
              <a:buNone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probabilidad de extinción</a:t>
            </a:r>
          </a:p>
          <a:p>
            <a:pPr marL="0" indent="0">
              <a:buNone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 de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detección</a:t>
            </a:r>
          </a:p>
          <a:p>
            <a:pPr marL="0" indent="0">
              <a:buNone/>
            </a:pP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sp>
        <p:nvSpPr>
          <p:cNvPr id="2" name="Rectángulo redondeado 1"/>
          <p:cNvSpPr/>
          <p:nvPr/>
        </p:nvSpPr>
        <p:spPr>
          <a:xfrm>
            <a:off x="1385047" y="4679576"/>
            <a:ext cx="5997389" cy="10219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810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1143000" y="999750"/>
            <a:ext cx="9820835" cy="3679826"/>
          </a:xfrm>
        </p:spPr>
        <p:txBody>
          <a:bodyPr>
            <a:normAutofit/>
          </a:bodyPr>
          <a:lstStyle/>
          <a:p>
            <a:pPr marL="631825" indent="-631825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s-E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probabilidad de un sitio 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Ocupado sea Colonizado por la especie en estudio en la estación 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+ 1</a:t>
            </a:r>
          </a:p>
          <a:p>
            <a:pPr marL="631825" indent="-631825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s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probabilidad de un sitio Ocupado en la estación 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esté NO Ocupado en la estación </a:t>
            </a:r>
            <a:r>
              <a:rPr lang="es-E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</a:p>
          <a:p>
            <a:pPr marL="0" indent="0">
              <a:buNone/>
            </a:pP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baseline="-25000" dirty="0" smtClean="0"/>
              <a:t>i</a:t>
            </a:r>
            <a:r>
              <a:rPr lang="es-AR" dirty="0" smtClean="0"/>
              <a:t> = 101 000 001</a:t>
            </a:r>
            <a:endParaRPr lang="es-E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899" t="3685" r="7603" b="10338"/>
          <a:stretch/>
        </p:blipFill>
        <p:spPr>
          <a:xfrm>
            <a:off x="174812" y="4343401"/>
            <a:ext cx="11900648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1214718" y="663575"/>
            <a:ext cx="9820835" cy="4809378"/>
          </a:xfrm>
        </p:spPr>
        <p:txBody>
          <a:bodyPr>
            <a:noAutofit/>
          </a:bodyPr>
          <a:lstStyle/>
          <a:p>
            <a:pPr marL="631825" indent="-631825">
              <a:buNone/>
            </a:pPr>
            <a:r>
              <a:rPr lang="es-ES" sz="3600" dirty="0" smtClean="0">
                <a:cs typeface="Times New Roman" panose="02020603050405020304" pitchFamily="18" charset="0"/>
              </a:rPr>
              <a:t>SUPUESTOS</a:t>
            </a:r>
          </a:p>
          <a:p>
            <a:pPr marL="631825" indent="-631825">
              <a:buNone/>
            </a:pPr>
            <a:endParaRPr lang="es-ES" sz="3600" dirty="0" smtClean="0">
              <a:cs typeface="Times New Roman" panose="02020603050405020304" pitchFamily="18" charset="0"/>
            </a:endParaRPr>
          </a:p>
          <a:p>
            <a:pPr marL="631825" indent="-631825">
              <a:buNone/>
            </a:pPr>
            <a:r>
              <a:rPr lang="es-ES" sz="3600" dirty="0" smtClean="0">
                <a:cs typeface="Times New Roman" panose="02020603050405020304" pitchFamily="18" charset="0"/>
              </a:rPr>
              <a:t>Los sitios son “cerrados” en relación al cambio en la Ocupación dentro de las Estaciones</a:t>
            </a:r>
          </a:p>
          <a:p>
            <a:pPr marL="631825" indent="-631825">
              <a:buNone/>
            </a:pPr>
            <a:endParaRPr lang="es-ES" sz="36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631825" indent="-631825">
              <a:buNone/>
            </a:pPr>
            <a:r>
              <a:rPr lang="es-ES" sz="3600" dirty="0" smtClean="0">
                <a:cs typeface="Times New Roman" panose="02020603050405020304" pitchFamily="18" charset="0"/>
              </a:rPr>
              <a:t>Los parámetros del modelo son constantes entre sitios (no heterogeneidad)</a:t>
            </a:r>
          </a:p>
        </p:txBody>
      </p:sp>
    </p:spTree>
    <p:extLst>
      <p:ext uri="{BB962C8B-B14F-4D97-AF65-F5344CB8AC3E}">
        <p14:creationId xmlns:p14="http://schemas.microsoft.com/office/powerpoint/2010/main" val="8093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84294" y="274638"/>
            <a:ext cx="94981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AR" dirty="0" smtClean="0"/>
              <a:t>Modelo de Ocupación Abierta</a:t>
            </a:r>
            <a:endParaRPr lang="es-ES" alt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788457" y="924131"/>
            <a:ext cx="9256059" cy="3253974"/>
          </a:xfrm>
        </p:spPr>
        <p:txBody>
          <a:bodyPr>
            <a:normAutofit lnSpcReduction="10000"/>
          </a:bodyPr>
          <a:lstStyle/>
          <a:p>
            <a:pPr marL="0" lvl="4" indent="0">
              <a:buNone/>
            </a:pPr>
            <a:r>
              <a:rPr lang="es-ES" sz="3600" dirty="0" smtClean="0"/>
              <a:t>Datos</a:t>
            </a:r>
          </a:p>
          <a:p>
            <a:pPr marL="538163" lvl="4" indent="0">
              <a:spcBef>
                <a:spcPts val="0"/>
              </a:spcBef>
              <a:buNone/>
            </a:pPr>
            <a:r>
              <a:rPr lang="es-ES" sz="3600" dirty="0"/>
              <a:t>	</a:t>
            </a:r>
            <a:r>
              <a:rPr lang="es-ES" sz="3600" dirty="0" err="1" smtClean="0"/>
              <a:t>y</a:t>
            </a:r>
            <a:r>
              <a:rPr lang="es-ES" sz="4400" baseline="-25000" dirty="0" err="1" smtClean="0">
                <a:latin typeface="+mj-lt"/>
                <a:ea typeface="+mj-ea"/>
                <a:cs typeface="+mj-cs"/>
              </a:rPr>
              <a:t>ijt</a:t>
            </a:r>
            <a:r>
              <a:rPr lang="es-ES" sz="4400" baseline="-25000" dirty="0" smtClean="0">
                <a:latin typeface="+mj-lt"/>
                <a:ea typeface="+mj-ea"/>
                <a:cs typeface="+mj-cs"/>
              </a:rPr>
              <a:t> </a:t>
            </a:r>
            <a:r>
              <a:rPr lang="es-ES" sz="3600" dirty="0">
                <a:latin typeface="+mj-lt"/>
                <a:ea typeface="+mj-ea"/>
                <a:cs typeface="+mj-cs"/>
              </a:rPr>
              <a:t>=</a:t>
            </a:r>
            <a:r>
              <a:rPr lang="es-ES" sz="3600" dirty="0" smtClean="0">
                <a:latin typeface="+mj-lt"/>
                <a:ea typeface="+mj-ea"/>
                <a:cs typeface="+mj-cs"/>
              </a:rPr>
              <a:t>presencia en el sitio </a:t>
            </a:r>
            <a:r>
              <a:rPr lang="es-ES" sz="4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 </a:t>
            </a:r>
            <a:r>
              <a:rPr lang="es-ES" sz="3600" dirty="0" smtClean="0">
                <a:latin typeface="+mj-lt"/>
                <a:ea typeface="+mj-ea"/>
                <a:cs typeface="+mj-cs"/>
              </a:rPr>
              <a:t>dentro del período secundario </a:t>
            </a:r>
            <a:r>
              <a:rPr lang="es-E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j</a:t>
            </a:r>
            <a:r>
              <a:rPr lang="es-ES" sz="3600" dirty="0">
                <a:latin typeface="+mj-lt"/>
                <a:ea typeface="+mj-ea"/>
                <a:cs typeface="+mj-cs"/>
              </a:rPr>
              <a:t> </a:t>
            </a:r>
            <a:r>
              <a:rPr lang="es-ES" sz="3600" dirty="0" smtClean="0">
                <a:latin typeface="+mj-lt"/>
                <a:ea typeface="+mj-ea"/>
                <a:cs typeface="+mj-cs"/>
              </a:rPr>
              <a:t>(visita) en el período primario </a:t>
            </a:r>
            <a:r>
              <a:rPr lang="es-E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</a:t>
            </a:r>
            <a:r>
              <a:rPr lang="es-ES" sz="3600" dirty="0" smtClean="0">
                <a:latin typeface="+mj-lt"/>
                <a:ea typeface="+mj-ea"/>
                <a:cs typeface="+mj-cs"/>
              </a:rPr>
              <a:t> (estación)</a:t>
            </a:r>
          </a:p>
          <a:p>
            <a:pPr marL="538163" lvl="4" indent="0">
              <a:spcBef>
                <a:spcPts val="0"/>
              </a:spcBef>
              <a:buNone/>
            </a:pPr>
            <a:r>
              <a:rPr lang="es-ES" sz="3600" dirty="0">
                <a:latin typeface="+mj-lt"/>
                <a:ea typeface="+mj-ea"/>
                <a:cs typeface="+mj-cs"/>
              </a:rPr>
              <a:t> </a:t>
            </a:r>
            <a:endParaRPr lang="es-ES" sz="3600" dirty="0" smtClean="0">
              <a:latin typeface="+mj-lt"/>
              <a:ea typeface="+mj-ea"/>
              <a:cs typeface="+mj-cs"/>
            </a:endParaRPr>
          </a:p>
          <a:p>
            <a:pPr marL="538163" lvl="4" indent="0">
              <a:spcBef>
                <a:spcPts val="0"/>
              </a:spcBef>
              <a:buNone/>
            </a:pPr>
            <a:r>
              <a:rPr lang="es-ES" sz="2400" dirty="0" smtClean="0">
                <a:latin typeface="+mj-lt"/>
                <a:ea typeface="+mj-ea"/>
                <a:cs typeface="+mj-cs"/>
              </a:rPr>
              <a:t>R = 4 Sitios, T = 2 períodos primarios, J = 3 períodos secundarios</a:t>
            </a:r>
            <a:endParaRPr lang="es-AR" sz="2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16509"/>
              </p:ext>
            </p:extLst>
          </p:nvPr>
        </p:nvGraphicFramePr>
        <p:xfrm>
          <a:off x="3454399" y="4348572"/>
          <a:ext cx="8128001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 rowSpan="2"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Estación 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Estación 2</a:t>
                      </a:r>
                      <a:endParaRPr lang="es-A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Visita 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Visita 2</a:t>
                      </a:r>
                      <a:endParaRPr lang="es-A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Visita 3</a:t>
                      </a:r>
                      <a:endParaRPr lang="es-A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Visita 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Visita 2</a:t>
                      </a:r>
                      <a:endParaRPr lang="es-A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Visita 3</a:t>
                      </a:r>
                      <a:endParaRPr lang="es-A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Sitio 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Sitio 2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Sitio 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Sitio 4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20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84294" y="175260"/>
            <a:ext cx="94981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AR" dirty="0" smtClean="0"/>
              <a:t>Modelo de Ocupación Abierta</a:t>
            </a:r>
            <a:endParaRPr lang="es-ES" alt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788457" y="756491"/>
            <a:ext cx="9256059" cy="2962069"/>
          </a:xfrm>
        </p:spPr>
        <p:txBody>
          <a:bodyPr>
            <a:normAutofit/>
          </a:bodyPr>
          <a:lstStyle/>
          <a:p>
            <a:pPr marL="0" lvl="4" indent="0">
              <a:buNone/>
            </a:pPr>
            <a:r>
              <a:rPr lang="es-ES" sz="3600" dirty="0" smtClean="0"/>
              <a:t>Datos</a:t>
            </a:r>
          </a:p>
          <a:p>
            <a:pPr marL="538163" lvl="4" indent="0">
              <a:spcBef>
                <a:spcPts val="0"/>
              </a:spcBef>
              <a:buNone/>
            </a:pPr>
            <a:r>
              <a:rPr lang="es-ES" sz="3600" dirty="0" smtClean="0"/>
              <a:t>x</a:t>
            </a:r>
            <a:r>
              <a:rPr lang="es-ES" sz="3600" baseline="-25000" dirty="0" smtClean="0"/>
              <a:t>i</a:t>
            </a:r>
            <a:r>
              <a:rPr lang="es-ES" sz="3600" dirty="0" smtClean="0"/>
              <a:t> = </a:t>
            </a:r>
            <a:r>
              <a:rPr lang="es-ES" sz="3600" dirty="0" err="1" smtClean="0"/>
              <a:t>Covariable</a:t>
            </a:r>
            <a:r>
              <a:rPr lang="es-ES" sz="3600" dirty="0" smtClean="0"/>
              <a:t> sitio específica</a:t>
            </a:r>
          </a:p>
          <a:p>
            <a:pPr marL="538163" lvl="4" indent="0">
              <a:spcBef>
                <a:spcPts val="0"/>
              </a:spcBef>
              <a:buNone/>
            </a:pPr>
            <a:r>
              <a:rPr lang="es-ES" sz="3600" dirty="0" err="1" smtClean="0">
                <a:latin typeface="+mj-lt"/>
                <a:ea typeface="+mj-ea"/>
                <a:cs typeface="+mj-cs"/>
              </a:rPr>
              <a:t>q</a:t>
            </a:r>
            <a:r>
              <a:rPr lang="es-ES" sz="3600" baseline="-25000" dirty="0" err="1"/>
              <a:t>it</a:t>
            </a:r>
            <a:r>
              <a:rPr lang="es-ES" sz="3600" dirty="0" smtClean="0">
                <a:latin typeface="+mj-lt"/>
                <a:ea typeface="+mj-ea"/>
                <a:cs typeface="+mj-cs"/>
              </a:rPr>
              <a:t> = </a:t>
            </a:r>
            <a:r>
              <a:rPr lang="es-ES" sz="3600" dirty="0" err="1" smtClean="0">
                <a:latin typeface="+mj-lt"/>
                <a:ea typeface="+mj-ea"/>
                <a:cs typeface="+mj-cs"/>
              </a:rPr>
              <a:t>Covariable</a:t>
            </a:r>
            <a:r>
              <a:rPr lang="es-ES" sz="3600" dirty="0" smtClean="0">
                <a:latin typeface="+mj-lt"/>
                <a:ea typeface="+mj-ea"/>
                <a:cs typeface="+mj-cs"/>
              </a:rPr>
              <a:t> año específica</a:t>
            </a:r>
          </a:p>
          <a:p>
            <a:pPr marL="538163" lvl="4" indent="0">
              <a:spcBef>
                <a:spcPts val="0"/>
              </a:spcBef>
              <a:buNone/>
            </a:pPr>
            <a:r>
              <a:rPr lang="es-ES" sz="3600" dirty="0" err="1">
                <a:latin typeface="+mj-lt"/>
                <a:ea typeface="+mj-ea"/>
                <a:cs typeface="+mj-cs"/>
              </a:rPr>
              <a:t>v</a:t>
            </a:r>
            <a:r>
              <a:rPr lang="es-ES" sz="3600" baseline="-25000" dirty="0" err="1" smtClean="0"/>
              <a:t>ijt</a:t>
            </a:r>
            <a:r>
              <a:rPr lang="es-ES" sz="3600" dirty="0" smtClean="0">
                <a:latin typeface="+mj-lt"/>
                <a:ea typeface="+mj-ea"/>
                <a:cs typeface="+mj-cs"/>
              </a:rPr>
              <a:t> =  </a:t>
            </a:r>
            <a:r>
              <a:rPr lang="es-ES" sz="3600" dirty="0" err="1" smtClean="0">
                <a:latin typeface="+mj-lt"/>
                <a:ea typeface="+mj-ea"/>
                <a:cs typeface="+mj-cs"/>
              </a:rPr>
              <a:t>Covariable</a:t>
            </a:r>
            <a:r>
              <a:rPr lang="es-ES" sz="3600" dirty="0" smtClean="0">
                <a:latin typeface="+mj-lt"/>
                <a:ea typeface="+mj-ea"/>
                <a:cs typeface="+mj-cs"/>
              </a:rPr>
              <a:t> específica de observación</a:t>
            </a:r>
          </a:p>
          <a:p>
            <a:pPr marL="538163" lvl="4" indent="0">
              <a:spcBef>
                <a:spcPts val="0"/>
              </a:spcBef>
              <a:buNone/>
            </a:pPr>
            <a:r>
              <a:rPr lang="es-ES" sz="3600" dirty="0">
                <a:latin typeface="+mj-lt"/>
                <a:ea typeface="+mj-ea"/>
                <a:cs typeface="+mj-cs"/>
              </a:rPr>
              <a:t> </a:t>
            </a:r>
            <a:r>
              <a:rPr lang="es-ES" sz="2400" dirty="0" smtClean="0">
                <a:latin typeface="+mj-lt"/>
                <a:ea typeface="+mj-ea"/>
                <a:cs typeface="+mj-cs"/>
              </a:rPr>
              <a:t>R = 4 Sitios, T = 2 períodos primarios, J = 3 períodos secundarios</a:t>
            </a:r>
            <a:endParaRPr lang="es-AR" sz="2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12545"/>
              </p:ext>
            </p:extLst>
          </p:nvPr>
        </p:nvGraphicFramePr>
        <p:xfrm>
          <a:off x="1788457" y="3718560"/>
          <a:ext cx="8569701" cy="3134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6970"/>
                <a:gridCol w="1186987"/>
                <a:gridCol w="526954"/>
                <a:gridCol w="856970"/>
                <a:gridCol w="856970"/>
                <a:gridCol w="856970"/>
                <a:gridCol w="856970"/>
                <a:gridCol w="856970"/>
                <a:gridCol w="856970"/>
                <a:gridCol w="856970"/>
              </a:tblGrid>
              <a:tr h="370840">
                <a:tc rowSpan="3"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Covariable</a:t>
                      </a:r>
                      <a:r>
                        <a:rPr lang="es-E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de sitio</a:t>
                      </a:r>
                      <a:endParaRPr lang="es-AR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Covariables</a:t>
                      </a:r>
                      <a:r>
                        <a:rPr lang="es-E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anuales de sitio</a:t>
                      </a:r>
                      <a:endParaRPr lang="es-AR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Covariables</a:t>
                      </a:r>
                      <a:r>
                        <a:rPr lang="es-E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de detección</a:t>
                      </a:r>
                      <a:endParaRPr lang="es-AR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Estación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</a:t>
                      </a:r>
                      <a:endParaRPr lang="es-A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Estación2</a:t>
                      </a:r>
                      <a:endParaRPr lang="es-A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q1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q 2</a:t>
                      </a:r>
                      <a:endParaRPr lang="es-A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v2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v2</a:t>
                      </a:r>
                      <a:endParaRPr lang="es-A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v3</a:t>
                      </a:r>
                      <a:endParaRPr lang="es-AR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Sitio 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0.4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Sitio 2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0.5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97927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Sitio 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0.7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Sitio 4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0.3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es-AR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54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4236</TotalTime>
  <Words>578</Words>
  <Application>Microsoft Office PowerPoint</Application>
  <PresentationFormat>Custom</PresentationFormat>
  <Paragraphs>154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Theme3</vt:lpstr>
      <vt:lpstr>PowerPoint Presentation</vt:lpstr>
      <vt:lpstr>RESUMEN</vt:lpstr>
      <vt:lpstr>Población Abierta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Bernardos</dc:creator>
  <cp:lastModifiedBy>Andrea Paula Goijman</cp:lastModifiedBy>
  <cp:revision>42</cp:revision>
  <cp:lastPrinted>2016-06-27T23:32:25Z</cp:lastPrinted>
  <dcterms:created xsi:type="dcterms:W3CDTF">2016-06-12T14:58:04Z</dcterms:created>
  <dcterms:modified xsi:type="dcterms:W3CDTF">2016-06-27T23:33:10Z</dcterms:modified>
</cp:coreProperties>
</file>