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handoutMasterIdLst>
    <p:handoutMasterId r:id="rId54"/>
  </p:handout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2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303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4" r:id="rId47"/>
    <p:sldId id="305" r:id="rId48"/>
    <p:sldId id="306" r:id="rId49"/>
    <p:sldId id="307" r:id="rId50"/>
    <p:sldId id="309" r:id="rId51"/>
    <p:sldId id="308" r:id="rId52"/>
  </p:sldIdLst>
  <p:sldSz cx="12192000" cy="6858000"/>
  <p:notesSz cx="7099300" cy="10234613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-50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306"/>
    </p:cViewPr>
  </p:sorterViewPr>
  <p:notesViewPr>
    <p:cSldViewPr snapToGrid="0">
      <p:cViewPr varScale="1">
        <p:scale>
          <a:sx n="67" d="100"/>
          <a:sy n="67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901E7B-1A29-4528-84BF-687F8BF74331}" type="doc">
      <dgm:prSet loTypeId="urn:microsoft.com/office/officeart/2005/8/layout/list1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s-AR"/>
        </a:p>
      </dgm:t>
    </dgm:pt>
    <dgm:pt modelId="{4518FD88-9FB0-418E-B9A3-222417D9EB8D}">
      <dgm:prSet phldrT="[Texto]" custT="1"/>
      <dgm:spPr/>
      <dgm:t>
        <a:bodyPr/>
        <a:lstStyle/>
        <a:p>
          <a:r>
            <a:rPr lang="es-ES" sz="2000" smtClean="0"/>
            <a:t>Conjunto de Distancias  Radiales de Detección</a:t>
          </a:r>
          <a:endParaRPr lang="es-AR" sz="2000" dirty="0"/>
        </a:p>
      </dgm:t>
    </dgm:pt>
    <dgm:pt modelId="{EE64C59D-1BB2-418F-B9DD-B978BD5204B6}" type="parTrans" cxnId="{FC9467B8-2701-41BC-9A2E-F2AB646D5558}">
      <dgm:prSet/>
      <dgm:spPr/>
      <dgm:t>
        <a:bodyPr/>
        <a:lstStyle/>
        <a:p>
          <a:endParaRPr lang="es-AR" sz="2000">
            <a:solidFill>
              <a:schemeClr val="tx1"/>
            </a:solidFill>
          </a:endParaRPr>
        </a:p>
      </dgm:t>
    </dgm:pt>
    <dgm:pt modelId="{F5159711-1964-40F6-B955-398DD4550684}" type="sibTrans" cxnId="{FC9467B8-2701-41BC-9A2E-F2AB646D5558}">
      <dgm:prSet/>
      <dgm:spPr/>
      <dgm:t>
        <a:bodyPr/>
        <a:lstStyle/>
        <a:p>
          <a:endParaRPr lang="es-AR" sz="2000">
            <a:solidFill>
              <a:schemeClr val="tx1"/>
            </a:solidFill>
          </a:endParaRPr>
        </a:p>
      </dgm:t>
    </dgm:pt>
    <dgm:pt modelId="{C8CFFEEC-AA21-4D1A-89B0-C1C2B9571122}">
      <dgm:prSet phldrT="[Texto]" custT="1"/>
      <dgm:spPr/>
      <dgm:t>
        <a:bodyPr/>
        <a:lstStyle/>
        <a:p>
          <a:r>
            <a:rPr lang="es-ES" sz="2000" smtClean="0"/>
            <a:t>Histogramas con diferentes Intervalos de Clase </a:t>
          </a:r>
          <a:endParaRPr lang="es-AR" sz="2000" dirty="0"/>
        </a:p>
      </dgm:t>
    </dgm:pt>
    <dgm:pt modelId="{12D2C13E-3D34-499B-8896-7E42527E3320}" type="parTrans" cxnId="{50A08BC6-B84D-419A-935D-6C2F69878B53}">
      <dgm:prSet/>
      <dgm:spPr/>
      <dgm:t>
        <a:bodyPr/>
        <a:lstStyle/>
        <a:p>
          <a:endParaRPr lang="es-AR" sz="2000">
            <a:solidFill>
              <a:schemeClr val="tx1"/>
            </a:solidFill>
          </a:endParaRPr>
        </a:p>
      </dgm:t>
    </dgm:pt>
    <dgm:pt modelId="{24F3B5F8-C5C7-4D60-B21D-B40F6A173222}" type="sibTrans" cxnId="{50A08BC6-B84D-419A-935D-6C2F69878B53}">
      <dgm:prSet/>
      <dgm:spPr/>
      <dgm:t>
        <a:bodyPr/>
        <a:lstStyle/>
        <a:p>
          <a:endParaRPr lang="es-AR" sz="2000">
            <a:solidFill>
              <a:schemeClr val="tx1"/>
            </a:solidFill>
          </a:endParaRPr>
        </a:p>
      </dgm:t>
    </dgm:pt>
    <dgm:pt modelId="{06649A43-E0BA-4E03-A72A-29679129A829}">
      <dgm:prSet phldrT="[Texto]" custT="1"/>
      <dgm:spPr/>
      <dgm:t>
        <a:bodyPr/>
        <a:lstStyle/>
        <a:p>
          <a:r>
            <a:rPr lang="es-ES" sz="2000" smtClean="0"/>
            <a:t>Evaluar las Funciones de Detección</a:t>
          </a:r>
          <a:endParaRPr lang="es-AR" sz="2000" dirty="0"/>
        </a:p>
      </dgm:t>
    </dgm:pt>
    <dgm:pt modelId="{3AC09126-1A92-4480-935D-D8372F666B44}" type="parTrans" cxnId="{6DC06EF2-7471-4F71-9AE2-D7D43FE8C08D}">
      <dgm:prSet/>
      <dgm:spPr/>
      <dgm:t>
        <a:bodyPr/>
        <a:lstStyle/>
        <a:p>
          <a:endParaRPr lang="es-AR" sz="2000">
            <a:solidFill>
              <a:schemeClr val="tx1"/>
            </a:solidFill>
          </a:endParaRPr>
        </a:p>
      </dgm:t>
    </dgm:pt>
    <dgm:pt modelId="{B8198924-3665-4C91-B39F-DBC428145B70}" type="sibTrans" cxnId="{6DC06EF2-7471-4F71-9AE2-D7D43FE8C08D}">
      <dgm:prSet/>
      <dgm:spPr/>
      <dgm:t>
        <a:bodyPr/>
        <a:lstStyle/>
        <a:p>
          <a:endParaRPr lang="es-AR" sz="2000">
            <a:solidFill>
              <a:schemeClr val="tx1"/>
            </a:solidFill>
          </a:endParaRPr>
        </a:p>
      </dgm:t>
    </dgm:pt>
    <dgm:pt modelId="{E2F271E3-8C04-4279-857A-909C75EBA292}">
      <dgm:prSet phldrT="[Texto]" custT="1"/>
      <dgm:spPr/>
      <dgm:t>
        <a:bodyPr/>
        <a:lstStyle/>
        <a:p>
          <a:r>
            <a:rPr lang="es-ES" sz="2000" smtClean="0"/>
            <a:t>Covariables que inciden en la  Detección</a:t>
          </a:r>
          <a:endParaRPr lang="es-AR" sz="2000" dirty="0"/>
        </a:p>
      </dgm:t>
    </dgm:pt>
    <dgm:pt modelId="{CA1480E7-3C6E-444D-A4AE-E2E4D2DF5A1E}" type="parTrans" cxnId="{910A00BC-8F4B-4B38-93D9-D87FE88694F2}">
      <dgm:prSet/>
      <dgm:spPr/>
      <dgm:t>
        <a:bodyPr/>
        <a:lstStyle/>
        <a:p>
          <a:endParaRPr lang="es-AR" sz="2000">
            <a:solidFill>
              <a:schemeClr val="tx1"/>
            </a:solidFill>
          </a:endParaRPr>
        </a:p>
      </dgm:t>
    </dgm:pt>
    <dgm:pt modelId="{EEB6F4FC-733B-4C95-B7B4-1D462228D066}" type="sibTrans" cxnId="{910A00BC-8F4B-4B38-93D9-D87FE88694F2}">
      <dgm:prSet/>
      <dgm:spPr/>
      <dgm:t>
        <a:bodyPr/>
        <a:lstStyle/>
        <a:p>
          <a:endParaRPr lang="es-AR" sz="2000">
            <a:solidFill>
              <a:schemeClr val="tx1"/>
            </a:solidFill>
          </a:endParaRPr>
        </a:p>
      </dgm:t>
    </dgm:pt>
    <dgm:pt modelId="{E6E729E2-CC2D-4F77-AEEA-9E0F8589BEA3}">
      <dgm:prSet phldrT="[Texto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s-ES" sz="2000" smtClean="0"/>
            <a:t>Covariables  que inciden en la  Densidad</a:t>
          </a:r>
          <a:endParaRPr lang="es-AR" sz="2000" dirty="0"/>
        </a:p>
      </dgm:t>
    </dgm:pt>
    <dgm:pt modelId="{3A0390CA-33A2-4BBF-9DF8-1BC86B0FF18D}" type="parTrans" cxnId="{7FD82DB0-BAE1-4B9C-83C6-27B523185011}">
      <dgm:prSet/>
      <dgm:spPr/>
      <dgm:t>
        <a:bodyPr/>
        <a:lstStyle/>
        <a:p>
          <a:endParaRPr lang="es-AR" sz="2000">
            <a:solidFill>
              <a:schemeClr val="tx1"/>
            </a:solidFill>
          </a:endParaRPr>
        </a:p>
      </dgm:t>
    </dgm:pt>
    <dgm:pt modelId="{93DA8003-0F98-44B7-919E-2C9E8722545B}" type="sibTrans" cxnId="{7FD82DB0-BAE1-4B9C-83C6-27B523185011}">
      <dgm:prSet/>
      <dgm:spPr/>
      <dgm:t>
        <a:bodyPr/>
        <a:lstStyle/>
        <a:p>
          <a:endParaRPr lang="es-AR" sz="2000">
            <a:solidFill>
              <a:schemeClr val="tx1"/>
            </a:solidFill>
          </a:endParaRPr>
        </a:p>
      </dgm:t>
    </dgm:pt>
    <dgm:pt modelId="{4B63A91D-A23B-4C99-A33F-33A0E93E20BC}" type="pres">
      <dgm:prSet presAssocID="{2A901E7B-1A29-4528-84BF-687F8BF7433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A8B7BDF9-223B-4955-9447-6B859D79A770}" type="pres">
      <dgm:prSet presAssocID="{4518FD88-9FB0-418E-B9A3-222417D9EB8D}" presName="parentLin" presStyleCnt="0"/>
      <dgm:spPr/>
    </dgm:pt>
    <dgm:pt modelId="{1C73A37E-F86F-4547-AAAC-C8290915E35D}" type="pres">
      <dgm:prSet presAssocID="{4518FD88-9FB0-418E-B9A3-222417D9EB8D}" presName="parentLeftMargin" presStyleLbl="node1" presStyleIdx="0" presStyleCnt="5"/>
      <dgm:spPr/>
      <dgm:t>
        <a:bodyPr/>
        <a:lstStyle/>
        <a:p>
          <a:endParaRPr lang="es-AR"/>
        </a:p>
      </dgm:t>
    </dgm:pt>
    <dgm:pt modelId="{09A469ED-2F1A-4928-9844-63CCB3286246}" type="pres">
      <dgm:prSet presAssocID="{4518FD88-9FB0-418E-B9A3-222417D9EB8D}" presName="parentText" presStyleLbl="node1" presStyleIdx="0" presStyleCnt="5" custScaleX="116181" custLinFactNeighborX="13675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26AD095-3B75-46BE-B73C-39E9EDF4AEB2}" type="pres">
      <dgm:prSet presAssocID="{4518FD88-9FB0-418E-B9A3-222417D9EB8D}" presName="negativeSpace" presStyleCnt="0"/>
      <dgm:spPr/>
    </dgm:pt>
    <dgm:pt modelId="{AE975390-0ADD-4D85-85F3-E7A37D975327}" type="pres">
      <dgm:prSet presAssocID="{4518FD88-9FB0-418E-B9A3-222417D9EB8D}" presName="childText" presStyleLbl="conFgAcc1" presStyleIdx="0" presStyleCnt="5" custLinFactNeighborY="12828">
        <dgm:presLayoutVars>
          <dgm:bulletEnabled val="1"/>
        </dgm:presLayoutVars>
      </dgm:prSet>
      <dgm:spPr/>
    </dgm:pt>
    <dgm:pt modelId="{6ECE8C91-BC38-4DF8-85C9-EBE242524DD2}" type="pres">
      <dgm:prSet presAssocID="{F5159711-1964-40F6-B955-398DD4550684}" presName="spaceBetweenRectangles" presStyleCnt="0"/>
      <dgm:spPr/>
    </dgm:pt>
    <dgm:pt modelId="{011053C4-9613-41EB-B949-41EE29AF8C46}" type="pres">
      <dgm:prSet presAssocID="{C8CFFEEC-AA21-4D1A-89B0-C1C2B9571122}" presName="parentLin" presStyleCnt="0"/>
      <dgm:spPr/>
    </dgm:pt>
    <dgm:pt modelId="{F7AB5F82-22A4-41A2-B791-80EB8091C8E9}" type="pres">
      <dgm:prSet presAssocID="{C8CFFEEC-AA21-4D1A-89B0-C1C2B9571122}" presName="parentLeftMargin" presStyleLbl="node1" presStyleIdx="0" presStyleCnt="5"/>
      <dgm:spPr/>
      <dgm:t>
        <a:bodyPr/>
        <a:lstStyle/>
        <a:p>
          <a:endParaRPr lang="es-AR"/>
        </a:p>
      </dgm:t>
    </dgm:pt>
    <dgm:pt modelId="{EBA29293-E317-455B-8D2A-92354EADE539}" type="pres">
      <dgm:prSet presAssocID="{C8CFFEEC-AA21-4D1A-89B0-C1C2B9571122}" presName="parentText" presStyleLbl="node1" presStyleIdx="1" presStyleCnt="5" custScaleX="115425" custLinFactNeighborX="13675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6ED93A7-C7C5-4D3D-940F-0E3AB8FE8C09}" type="pres">
      <dgm:prSet presAssocID="{C8CFFEEC-AA21-4D1A-89B0-C1C2B9571122}" presName="negativeSpace" presStyleCnt="0"/>
      <dgm:spPr/>
    </dgm:pt>
    <dgm:pt modelId="{CADFAB75-ED19-4E45-AA85-F239AA342C07}" type="pres">
      <dgm:prSet presAssocID="{C8CFFEEC-AA21-4D1A-89B0-C1C2B9571122}" presName="childText" presStyleLbl="conFgAcc1" presStyleIdx="1" presStyleCnt="5">
        <dgm:presLayoutVars>
          <dgm:bulletEnabled val="1"/>
        </dgm:presLayoutVars>
      </dgm:prSet>
      <dgm:spPr/>
    </dgm:pt>
    <dgm:pt modelId="{D62A8B13-0F3E-4756-82CB-975CDB42DB02}" type="pres">
      <dgm:prSet presAssocID="{24F3B5F8-C5C7-4D60-B21D-B40F6A173222}" presName="spaceBetweenRectangles" presStyleCnt="0"/>
      <dgm:spPr/>
    </dgm:pt>
    <dgm:pt modelId="{6163243E-411E-449A-BA36-219E4300DFAE}" type="pres">
      <dgm:prSet presAssocID="{06649A43-E0BA-4E03-A72A-29679129A829}" presName="parentLin" presStyleCnt="0"/>
      <dgm:spPr/>
    </dgm:pt>
    <dgm:pt modelId="{8ABC23DD-A7C9-4E95-A7A8-B93A798D25A2}" type="pres">
      <dgm:prSet presAssocID="{06649A43-E0BA-4E03-A72A-29679129A829}" presName="parentLeftMargin" presStyleLbl="node1" presStyleIdx="1" presStyleCnt="5"/>
      <dgm:spPr/>
      <dgm:t>
        <a:bodyPr/>
        <a:lstStyle/>
        <a:p>
          <a:endParaRPr lang="es-AR"/>
        </a:p>
      </dgm:t>
    </dgm:pt>
    <dgm:pt modelId="{893891D0-E8C3-4708-A81E-68BAFB3A277B}" type="pres">
      <dgm:prSet presAssocID="{06649A43-E0BA-4E03-A72A-29679129A829}" presName="parentText" presStyleLbl="node1" presStyleIdx="2" presStyleCnt="5" custScaleX="115425" custLinFactNeighborX="13675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FD6DD01-6A41-4113-8022-B6A261AD2823}" type="pres">
      <dgm:prSet presAssocID="{06649A43-E0BA-4E03-A72A-29679129A829}" presName="negativeSpace" presStyleCnt="0"/>
      <dgm:spPr/>
    </dgm:pt>
    <dgm:pt modelId="{1E9D37A7-08DF-478C-8222-DAF20A1E5E7A}" type="pres">
      <dgm:prSet presAssocID="{06649A43-E0BA-4E03-A72A-29679129A829}" presName="childText" presStyleLbl="conFgAcc1" presStyleIdx="2" presStyleCnt="5">
        <dgm:presLayoutVars>
          <dgm:bulletEnabled val="1"/>
        </dgm:presLayoutVars>
      </dgm:prSet>
      <dgm:spPr/>
    </dgm:pt>
    <dgm:pt modelId="{BB9A1BD6-F877-4B44-90C4-CD23F3E0B549}" type="pres">
      <dgm:prSet presAssocID="{B8198924-3665-4C91-B39F-DBC428145B70}" presName="spaceBetweenRectangles" presStyleCnt="0"/>
      <dgm:spPr/>
    </dgm:pt>
    <dgm:pt modelId="{0367F26D-1D75-44E8-8E92-914807C31D37}" type="pres">
      <dgm:prSet presAssocID="{E2F271E3-8C04-4279-857A-909C75EBA292}" presName="parentLin" presStyleCnt="0"/>
      <dgm:spPr/>
    </dgm:pt>
    <dgm:pt modelId="{86D92A61-E347-4C8A-A161-B67F0154C108}" type="pres">
      <dgm:prSet presAssocID="{E2F271E3-8C04-4279-857A-909C75EBA292}" presName="parentLeftMargin" presStyleLbl="node1" presStyleIdx="2" presStyleCnt="5"/>
      <dgm:spPr/>
      <dgm:t>
        <a:bodyPr/>
        <a:lstStyle/>
        <a:p>
          <a:endParaRPr lang="es-AR"/>
        </a:p>
      </dgm:t>
    </dgm:pt>
    <dgm:pt modelId="{AE5F00DC-F34B-4588-B885-DB2036C88847}" type="pres">
      <dgm:prSet presAssocID="{E2F271E3-8C04-4279-857A-909C75EBA292}" presName="parentText" presStyleLbl="node1" presStyleIdx="3" presStyleCnt="5" custScaleX="115425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2CC1BDA-0135-4E9F-A7EC-F8879538E9BA}" type="pres">
      <dgm:prSet presAssocID="{E2F271E3-8C04-4279-857A-909C75EBA292}" presName="negativeSpace" presStyleCnt="0"/>
      <dgm:spPr/>
    </dgm:pt>
    <dgm:pt modelId="{2D7620B1-052D-4E21-B032-27B0782CAB40}" type="pres">
      <dgm:prSet presAssocID="{E2F271E3-8C04-4279-857A-909C75EBA292}" presName="childText" presStyleLbl="conFgAcc1" presStyleIdx="3" presStyleCnt="5">
        <dgm:presLayoutVars>
          <dgm:bulletEnabled val="1"/>
        </dgm:presLayoutVars>
      </dgm:prSet>
      <dgm:spPr/>
    </dgm:pt>
    <dgm:pt modelId="{4F377953-9298-4581-B410-3EA479F537A7}" type="pres">
      <dgm:prSet presAssocID="{EEB6F4FC-733B-4C95-B7B4-1D462228D066}" presName="spaceBetweenRectangles" presStyleCnt="0"/>
      <dgm:spPr/>
    </dgm:pt>
    <dgm:pt modelId="{A8FC809C-6373-4019-AED1-42F526A958EA}" type="pres">
      <dgm:prSet presAssocID="{E6E729E2-CC2D-4F77-AEEA-9E0F8589BEA3}" presName="parentLin" presStyleCnt="0"/>
      <dgm:spPr/>
    </dgm:pt>
    <dgm:pt modelId="{102C9503-B6B4-4E1B-B5C5-07E516AC8CA9}" type="pres">
      <dgm:prSet presAssocID="{E6E729E2-CC2D-4F77-AEEA-9E0F8589BEA3}" presName="parentLeftMargin" presStyleLbl="node1" presStyleIdx="3" presStyleCnt="5"/>
      <dgm:spPr/>
      <dgm:t>
        <a:bodyPr/>
        <a:lstStyle/>
        <a:p>
          <a:endParaRPr lang="es-AR"/>
        </a:p>
      </dgm:t>
    </dgm:pt>
    <dgm:pt modelId="{D3DE3471-A6C9-4D68-9369-1CCDEB284C70}" type="pres">
      <dgm:prSet presAssocID="{E6E729E2-CC2D-4F77-AEEA-9E0F8589BEA3}" presName="parentText" presStyleLbl="node1" presStyleIdx="4" presStyleCnt="5" custScaleX="115425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6B76FD0-302E-49E7-A63D-4FCA16EE48F6}" type="pres">
      <dgm:prSet presAssocID="{E6E729E2-CC2D-4F77-AEEA-9E0F8589BEA3}" presName="negativeSpace" presStyleCnt="0"/>
      <dgm:spPr/>
    </dgm:pt>
    <dgm:pt modelId="{C7F405C2-E9F6-4980-92F7-E8F31DE7AC58}" type="pres">
      <dgm:prSet presAssocID="{E6E729E2-CC2D-4F77-AEEA-9E0F8589BEA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6554211-2DB1-4813-AFA9-29886B9284F4}" type="presOf" srcId="{06649A43-E0BA-4E03-A72A-29679129A829}" destId="{8ABC23DD-A7C9-4E95-A7A8-B93A798D25A2}" srcOrd="0" destOrd="0" presId="urn:microsoft.com/office/officeart/2005/8/layout/list1"/>
    <dgm:cxn modelId="{454B24FB-37DE-4D81-8CA5-5BA19344DA7A}" type="presOf" srcId="{E6E729E2-CC2D-4F77-AEEA-9E0F8589BEA3}" destId="{102C9503-B6B4-4E1B-B5C5-07E516AC8CA9}" srcOrd="0" destOrd="0" presId="urn:microsoft.com/office/officeart/2005/8/layout/list1"/>
    <dgm:cxn modelId="{56BEAE78-3333-46CD-BACB-5059278715E5}" type="presOf" srcId="{E6E729E2-CC2D-4F77-AEEA-9E0F8589BEA3}" destId="{D3DE3471-A6C9-4D68-9369-1CCDEB284C70}" srcOrd="1" destOrd="0" presId="urn:microsoft.com/office/officeart/2005/8/layout/list1"/>
    <dgm:cxn modelId="{910A00BC-8F4B-4B38-93D9-D87FE88694F2}" srcId="{2A901E7B-1A29-4528-84BF-687F8BF74331}" destId="{E2F271E3-8C04-4279-857A-909C75EBA292}" srcOrd="3" destOrd="0" parTransId="{CA1480E7-3C6E-444D-A4AE-E2E4D2DF5A1E}" sibTransId="{EEB6F4FC-733B-4C95-B7B4-1D462228D066}"/>
    <dgm:cxn modelId="{818F4A00-C3E8-41BA-B6D8-8CF8DFAC75A8}" type="presOf" srcId="{4518FD88-9FB0-418E-B9A3-222417D9EB8D}" destId="{09A469ED-2F1A-4928-9844-63CCB3286246}" srcOrd="1" destOrd="0" presId="urn:microsoft.com/office/officeart/2005/8/layout/list1"/>
    <dgm:cxn modelId="{86BDA40E-946D-4C1F-A53A-DF8ACAE4EB24}" type="presOf" srcId="{C8CFFEEC-AA21-4D1A-89B0-C1C2B9571122}" destId="{F7AB5F82-22A4-41A2-B791-80EB8091C8E9}" srcOrd="0" destOrd="0" presId="urn:microsoft.com/office/officeart/2005/8/layout/list1"/>
    <dgm:cxn modelId="{5BFD6EF4-B5D5-46A9-884E-6C2748326FFA}" type="presOf" srcId="{C8CFFEEC-AA21-4D1A-89B0-C1C2B9571122}" destId="{EBA29293-E317-455B-8D2A-92354EADE539}" srcOrd="1" destOrd="0" presId="urn:microsoft.com/office/officeart/2005/8/layout/list1"/>
    <dgm:cxn modelId="{6DC06EF2-7471-4F71-9AE2-D7D43FE8C08D}" srcId="{2A901E7B-1A29-4528-84BF-687F8BF74331}" destId="{06649A43-E0BA-4E03-A72A-29679129A829}" srcOrd="2" destOrd="0" parTransId="{3AC09126-1A92-4480-935D-D8372F666B44}" sibTransId="{B8198924-3665-4C91-B39F-DBC428145B70}"/>
    <dgm:cxn modelId="{3B23DBBF-F201-4810-B0B2-92F6C57CD553}" type="presOf" srcId="{E2F271E3-8C04-4279-857A-909C75EBA292}" destId="{AE5F00DC-F34B-4588-B885-DB2036C88847}" srcOrd="1" destOrd="0" presId="urn:microsoft.com/office/officeart/2005/8/layout/list1"/>
    <dgm:cxn modelId="{7FD82DB0-BAE1-4B9C-83C6-27B523185011}" srcId="{2A901E7B-1A29-4528-84BF-687F8BF74331}" destId="{E6E729E2-CC2D-4F77-AEEA-9E0F8589BEA3}" srcOrd="4" destOrd="0" parTransId="{3A0390CA-33A2-4BBF-9DF8-1BC86B0FF18D}" sibTransId="{93DA8003-0F98-44B7-919E-2C9E8722545B}"/>
    <dgm:cxn modelId="{0F181D83-E058-4DF1-B9F6-94D7C1394259}" type="presOf" srcId="{4518FD88-9FB0-418E-B9A3-222417D9EB8D}" destId="{1C73A37E-F86F-4547-AAAC-C8290915E35D}" srcOrd="0" destOrd="0" presId="urn:microsoft.com/office/officeart/2005/8/layout/list1"/>
    <dgm:cxn modelId="{2EA13745-1A95-4A57-B7A0-2847D649F14E}" type="presOf" srcId="{2A901E7B-1A29-4528-84BF-687F8BF74331}" destId="{4B63A91D-A23B-4C99-A33F-33A0E93E20BC}" srcOrd="0" destOrd="0" presId="urn:microsoft.com/office/officeart/2005/8/layout/list1"/>
    <dgm:cxn modelId="{FC9467B8-2701-41BC-9A2E-F2AB646D5558}" srcId="{2A901E7B-1A29-4528-84BF-687F8BF74331}" destId="{4518FD88-9FB0-418E-B9A3-222417D9EB8D}" srcOrd="0" destOrd="0" parTransId="{EE64C59D-1BB2-418F-B9DD-B978BD5204B6}" sibTransId="{F5159711-1964-40F6-B955-398DD4550684}"/>
    <dgm:cxn modelId="{E6624C72-B1B4-4A4E-83D0-85B94E8F0E15}" type="presOf" srcId="{06649A43-E0BA-4E03-A72A-29679129A829}" destId="{893891D0-E8C3-4708-A81E-68BAFB3A277B}" srcOrd="1" destOrd="0" presId="urn:microsoft.com/office/officeart/2005/8/layout/list1"/>
    <dgm:cxn modelId="{50A08BC6-B84D-419A-935D-6C2F69878B53}" srcId="{2A901E7B-1A29-4528-84BF-687F8BF74331}" destId="{C8CFFEEC-AA21-4D1A-89B0-C1C2B9571122}" srcOrd="1" destOrd="0" parTransId="{12D2C13E-3D34-499B-8896-7E42527E3320}" sibTransId="{24F3B5F8-C5C7-4D60-B21D-B40F6A173222}"/>
    <dgm:cxn modelId="{4E20B28A-6F65-4CDC-A4DF-B5009F9B9CCF}" type="presOf" srcId="{E2F271E3-8C04-4279-857A-909C75EBA292}" destId="{86D92A61-E347-4C8A-A161-B67F0154C108}" srcOrd="0" destOrd="0" presId="urn:microsoft.com/office/officeart/2005/8/layout/list1"/>
    <dgm:cxn modelId="{1D4C796C-4438-4D56-B9B6-32D3B537A0D9}" type="presParOf" srcId="{4B63A91D-A23B-4C99-A33F-33A0E93E20BC}" destId="{A8B7BDF9-223B-4955-9447-6B859D79A770}" srcOrd="0" destOrd="0" presId="urn:microsoft.com/office/officeart/2005/8/layout/list1"/>
    <dgm:cxn modelId="{F26D266E-C7B3-43D5-B475-00979F815BAA}" type="presParOf" srcId="{A8B7BDF9-223B-4955-9447-6B859D79A770}" destId="{1C73A37E-F86F-4547-AAAC-C8290915E35D}" srcOrd="0" destOrd="0" presId="urn:microsoft.com/office/officeart/2005/8/layout/list1"/>
    <dgm:cxn modelId="{9E6096D6-E8D4-4AFD-B50E-B3C979655B50}" type="presParOf" srcId="{A8B7BDF9-223B-4955-9447-6B859D79A770}" destId="{09A469ED-2F1A-4928-9844-63CCB3286246}" srcOrd="1" destOrd="0" presId="urn:microsoft.com/office/officeart/2005/8/layout/list1"/>
    <dgm:cxn modelId="{12132C93-CB02-4677-A692-F99E079DDA1D}" type="presParOf" srcId="{4B63A91D-A23B-4C99-A33F-33A0E93E20BC}" destId="{F26AD095-3B75-46BE-B73C-39E9EDF4AEB2}" srcOrd="1" destOrd="0" presId="urn:microsoft.com/office/officeart/2005/8/layout/list1"/>
    <dgm:cxn modelId="{CFF57996-A13B-42D8-93E8-B3FFCF7A7381}" type="presParOf" srcId="{4B63A91D-A23B-4C99-A33F-33A0E93E20BC}" destId="{AE975390-0ADD-4D85-85F3-E7A37D975327}" srcOrd="2" destOrd="0" presId="urn:microsoft.com/office/officeart/2005/8/layout/list1"/>
    <dgm:cxn modelId="{D2459690-56DF-4395-B3B7-27DECA09FE53}" type="presParOf" srcId="{4B63A91D-A23B-4C99-A33F-33A0E93E20BC}" destId="{6ECE8C91-BC38-4DF8-85C9-EBE242524DD2}" srcOrd="3" destOrd="0" presId="urn:microsoft.com/office/officeart/2005/8/layout/list1"/>
    <dgm:cxn modelId="{817F4A5E-6107-4B21-985E-445C9ACDA0DA}" type="presParOf" srcId="{4B63A91D-A23B-4C99-A33F-33A0E93E20BC}" destId="{011053C4-9613-41EB-B949-41EE29AF8C46}" srcOrd="4" destOrd="0" presId="urn:microsoft.com/office/officeart/2005/8/layout/list1"/>
    <dgm:cxn modelId="{C6183FF4-4AAF-407A-ACDF-0153567356EB}" type="presParOf" srcId="{011053C4-9613-41EB-B949-41EE29AF8C46}" destId="{F7AB5F82-22A4-41A2-B791-80EB8091C8E9}" srcOrd="0" destOrd="0" presId="urn:microsoft.com/office/officeart/2005/8/layout/list1"/>
    <dgm:cxn modelId="{71BC7DA9-C756-4886-A67D-38DCD377B2AC}" type="presParOf" srcId="{011053C4-9613-41EB-B949-41EE29AF8C46}" destId="{EBA29293-E317-455B-8D2A-92354EADE539}" srcOrd="1" destOrd="0" presId="urn:microsoft.com/office/officeart/2005/8/layout/list1"/>
    <dgm:cxn modelId="{DA36786E-757F-4736-9327-530B41F450E5}" type="presParOf" srcId="{4B63A91D-A23B-4C99-A33F-33A0E93E20BC}" destId="{F6ED93A7-C7C5-4D3D-940F-0E3AB8FE8C09}" srcOrd="5" destOrd="0" presId="urn:microsoft.com/office/officeart/2005/8/layout/list1"/>
    <dgm:cxn modelId="{C1A8E33F-94CD-489C-9F1A-4422A13C5A6B}" type="presParOf" srcId="{4B63A91D-A23B-4C99-A33F-33A0E93E20BC}" destId="{CADFAB75-ED19-4E45-AA85-F239AA342C07}" srcOrd="6" destOrd="0" presId="urn:microsoft.com/office/officeart/2005/8/layout/list1"/>
    <dgm:cxn modelId="{65C4B36D-742B-4892-9439-39F8F7DFB4DC}" type="presParOf" srcId="{4B63A91D-A23B-4C99-A33F-33A0E93E20BC}" destId="{D62A8B13-0F3E-4756-82CB-975CDB42DB02}" srcOrd="7" destOrd="0" presId="urn:microsoft.com/office/officeart/2005/8/layout/list1"/>
    <dgm:cxn modelId="{D4993A9E-1EE3-4546-80DA-5BC34676533B}" type="presParOf" srcId="{4B63A91D-A23B-4C99-A33F-33A0E93E20BC}" destId="{6163243E-411E-449A-BA36-219E4300DFAE}" srcOrd="8" destOrd="0" presId="urn:microsoft.com/office/officeart/2005/8/layout/list1"/>
    <dgm:cxn modelId="{7DBD2E44-8E82-451B-A619-D41FF98E6180}" type="presParOf" srcId="{6163243E-411E-449A-BA36-219E4300DFAE}" destId="{8ABC23DD-A7C9-4E95-A7A8-B93A798D25A2}" srcOrd="0" destOrd="0" presId="urn:microsoft.com/office/officeart/2005/8/layout/list1"/>
    <dgm:cxn modelId="{17830CB7-67C7-4C1B-AE6E-4F66FE0500E3}" type="presParOf" srcId="{6163243E-411E-449A-BA36-219E4300DFAE}" destId="{893891D0-E8C3-4708-A81E-68BAFB3A277B}" srcOrd="1" destOrd="0" presId="urn:microsoft.com/office/officeart/2005/8/layout/list1"/>
    <dgm:cxn modelId="{35C7712D-23FE-41FA-B94C-2FB58810D604}" type="presParOf" srcId="{4B63A91D-A23B-4C99-A33F-33A0E93E20BC}" destId="{8FD6DD01-6A41-4113-8022-B6A261AD2823}" srcOrd="9" destOrd="0" presId="urn:microsoft.com/office/officeart/2005/8/layout/list1"/>
    <dgm:cxn modelId="{942E94DD-B206-47E4-8CCE-29136DFE737F}" type="presParOf" srcId="{4B63A91D-A23B-4C99-A33F-33A0E93E20BC}" destId="{1E9D37A7-08DF-478C-8222-DAF20A1E5E7A}" srcOrd="10" destOrd="0" presId="urn:microsoft.com/office/officeart/2005/8/layout/list1"/>
    <dgm:cxn modelId="{DC4F1D4B-42DF-4E46-9B2B-F8CC318966AD}" type="presParOf" srcId="{4B63A91D-A23B-4C99-A33F-33A0E93E20BC}" destId="{BB9A1BD6-F877-4B44-90C4-CD23F3E0B549}" srcOrd="11" destOrd="0" presId="urn:microsoft.com/office/officeart/2005/8/layout/list1"/>
    <dgm:cxn modelId="{E58AEBFF-C7EF-4852-8429-756CDEEDA72C}" type="presParOf" srcId="{4B63A91D-A23B-4C99-A33F-33A0E93E20BC}" destId="{0367F26D-1D75-44E8-8E92-914807C31D37}" srcOrd="12" destOrd="0" presId="urn:microsoft.com/office/officeart/2005/8/layout/list1"/>
    <dgm:cxn modelId="{CF81DCD4-C67C-461D-AEE6-790D1235618D}" type="presParOf" srcId="{0367F26D-1D75-44E8-8E92-914807C31D37}" destId="{86D92A61-E347-4C8A-A161-B67F0154C108}" srcOrd="0" destOrd="0" presId="urn:microsoft.com/office/officeart/2005/8/layout/list1"/>
    <dgm:cxn modelId="{C04B266C-A601-480A-A242-DDE040DDBDA3}" type="presParOf" srcId="{0367F26D-1D75-44E8-8E92-914807C31D37}" destId="{AE5F00DC-F34B-4588-B885-DB2036C88847}" srcOrd="1" destOrd="0" presId="urn:microsoft.com/office/officeart/2005/8/layout/list1"/>
    <dgm:cxn modelId="{7A157AAD-D352-4649-90BF-6FAE9AC30BDD}" type="presParOf" srcId="{4B63A91D-A23B-4C99-A33F-33A0E93E20BC}" destId="{92CC1BDA-0135-4E9F-A7EC-F8879538E9BA}" srcOrd="13" destOrd="0" presId="urn:microsoft.com/office/officeart/2005/8/layout/list1"/>
    <dgm:cxn modelId="{968AF552-D4E0-4452-A4D3-B4E7B12E11AF}" type="presParOf" srcId="{4B63A91D-A23B-4C99-A33F-33A0E93E20BC}" destId="{2D7620B1-052D-4E21-B032-27B0782CAB40}" srcOrd="14" destOrd="0" presId="urn:microsoft.com/office/officeart/2005/8/layout/list1"/>
    <dgm:cxn modelId="{C1074E5E-1E1E-4F96-9ED4-180FF30D9675}" type="presParOf" srcId="{4B63A91D-A23B-4C99-A33F-33A0E93E20BC}" destId="{4F377953-9298-4581-B410-3EA479F537A7}" srcOrd="15" destOrd="0" presId="urn:microsoft.com/office/officeart/2005/8/layout/list1"/>
    <dgm:cxn modelId="{DBE32BC5-02E5-4D72-B9AE-370E017F1962}" type="presParOf" srcId="{4B63A91D-A23B-4C99-A33F-33A0E93E20BC}" destId="{A8FC809C-6373-4019-AED1-42F526A958EA}" srcOrd="16" destOrd="0" presId="urn:microsoft.com/office/officeart/2005/8/layout/list1"/>
    <dgm:cxn modelId="{C4C6B5CA-2A1F-4414-B5C6-3D4DC4D72D71}" type="presParOf" srcId="{A8FC809C-6373-4019-AED1-42F526A958EA}" destId="{102C9503-B6B4-4E1B-B5C5-07E516AC8CA9}" srcOrd="0" destOrd="0" presId="urn:microsoft.com/office/officeart/2005/8/layout/list1"/>
    <dgm:cxn modelId="{1DB02005-65F0-4AF4-93C4-26144F558078}" type="presParOf" srcId="{A8FC809C-6373-4019-AED1-42F526A958EA}" destId="{D3DE3471-A6C9-4D68-9369-1CCDEB284C70}" srcOrd="1" destOrd="0" presId="urn:microsoft.com/office/officeart/2005/8/layout/list1"/>
    <dgm:cxn modelId="{B1C18C94-1801-4305-9FF8-11EA6ACFBD66}" type="presParOf" srcId="{4B63A91D-A23B-4C99-A33F-33A0E93E20BC}" destId="{16B76FD0-302E-49E7-A63D-4FCA16EE48F6}" srcOrd="17" destOrd="0" presId="urn:microsoft.com/office/officeart/2005/8/layout/list1"/>
    <dgm:cxn modelId="{E529192C-0ABB-4261-B97E-9F401F2C219C}" type="presParOf" srcId="{4B63A91D-A23B-4C99-A33F-33A0E93E20BC}" destId="{C7F405C2-E9F6-4980-92F7-E8F31DE7AC5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884802D-3211-410C-B7ED-AF30D6B62FB6}" type="datetimeFigureOut">
              <a:rPr lang="es-AR" smtClean="0"/>
              <a:t>27/06/2016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F5994FB-6467-4303-A20B-74CC0A808E0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5261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7E628AD-7592-4CEA-8509-BBC9C32DA8CE}" type="datetimeFigureOut">
              <a:rPr lang="es-AR" smtClean="0"/>
              <a:t>27/06/2016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1672674-16BC-4D02-A546-328A09C2223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26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843F3-C9B4-4476-A2BC-6ADEB2546CF1}" type="slidenum">
              <a:rPr lang="es-ES" altLang="es-AR"/>
              <a:pPr/>
              <a:t>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059780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74A81A-2F70-44D3-82E0-AE929A431797}" type="slidenum">
              <a:rPr lang="es-ES" altLang="es-AR"/>
              <a:pPr/>
              <a:t>23</a:t>
            </a:fld>
            <a:endParaRPr lang="es-ES" altLang="es-AR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989652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77AA5-385F-46D5-A06D-8CFC8DA067B0}" type="slidenum">
              <a:rPr lang="es-ES" altLang="es-AR"/>
              <a:pPr/>
              <a:t>24</a:t>
            </a:fld>
            <a:endParaRPr lang="es-ES" altLang="es-AR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35426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22BB79-8D83-4AE0-979E-3E75A6956CC8}" type="slidenum">
              <a:rPr lang="es-ES" altLang="es-AR"/>
              <a:pPr/>
              <a:t>25</a:t>
            </a:fld>
            <a:endParaRPr lang="es-ES" altLang="es-AR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785547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56A25C-DE15-47F6-900F-A7D68D49ACDD}" type="slidenum">
              <a:rPr lang="es-ES" altLang="es-AR"/>
              <a:pPr/>
              <a:t>26</a:t>
            </a:fld>
            <a:endParaRPr lang="es-ES" altLang="es-AR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es-AR" altLang="es-AR" b="1"/>
          </a:p>
        </p:txBody>
      </p:sp>
    </p:spTree>
    <p:extLst>
      <p:ext uri="{BB962C8B-B14F-4D97-AF65-F5344CB8AC3E}">
        <p14:creationId xmlns:p14="http://schemas.microsoft.com/office/powerpoint/2010/main" val="1114931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86E433-4CE9-4FC1-82E1-B46D896D975B}" type="slidenum">
              <a:rPr lang="es-ES" altLang="es-AR"/>
              <a:pPr/>
              <a:t>30</a:t>
            </a:fld>
            <a:endParaRPr lang="es-ES" altLang="es-AR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91042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0EDFEF-D6FA-4A77-9537-CEAA28AB737B}" type="slidenum">
              <a:rPr lang="es-ES" altLang="es-AR"/>
              <a:pPr/>
              <a:t>32</a:t>
            </a:fld>
            <a:endParaRPr lang="es-ES" altLang="es-AR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es-AR" altLang="es-AR" b="1"/>
          </a:p>
        </p:txBody>
      </p:sp>
    </p:spTree>
    <p:extLst>
      <p:ext uri="{BB962C8B-B14F-4D97-AF65-F5344CB8AC3E}">
        <p14:creationId xmlns:p14="http://schemas.microsoft.com/office/powerpoint/2010/main" val="1074930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C5A92B-805E-4F43-83DB-E34EAF65F9EA}" type="slidenum">
              <a:rPr lang="es-ES" altLang="es-AR"/>
              <a:pPr/>
              <a:t>36</a:t>
            </a:fld>
            <a:endParaRPr lang="es-ES" altLang="es-AR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245090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C94639-5BCD-410E-B58D-0B5B256B37BF}" type="slidenum">
              <a:rPr lang="es-ES" altLang="es-AR"/>
              <a:pPr/>
              <a:t>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156627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C5D34E-3487-41BA-87E1-42A50297FC46}" type="slidenum">
              <a:rPr lang="es-ES" altLang="es-AR"/>
              <a:pPr/>
              <a:t>7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166558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51F2A4-3699-44C3-998C-B99BD474AB03}" type="slidenum">
              <a:rPr lang="es-ES" altLang="es-AR"/>
              <a:pPr/>
              <a:t>8</a:t>
            </a:fld>
            <a:endParaRPr lang="es-ES" altLang="es-AR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es-AR" altLang="es-AR" sz="1100"/>
          </a:p>
        </p:txBody>
      </p:sp>
    </p:spTree>
    <p:extLst>
      <p:ext uri="{BB962C8B-B14F-4D97-AF65-F5344CB8AC3E}">
        <p14:creationId xmlns:p14="http://schemas.microsoft.com/office/powerpoint/2010/main" val="3924784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E0F3F5-1547-4615-AD59-4C41C9B6DE6F}" type="slidenum">
              <a:rPr lang="es-ES" altLang="es-AR"/>
              <a:pPr/>
              <a:t>10</a:t>
            </a:fld>
            <a:endParaRPr lang="es-ES" altLang="es-AR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 sz="1100"/>
          </a:p>
        </p:txBody>
      </p:sp>
    </p:spTree>
    <p:extLst>
      <p:ext uri="{BB962C8B-B14F-4D97-AF65-F5344CB8AC3E}">
        <p14:creationId xmlns:p14="http://schemas.microsoft.com/office/powerpoint/2010/main" val="3892156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56EDBC-771B-4367-954F-9E37B961A5FD}" type="slidenum">
              <a:rPr lang="es-ES" altLang="es-AR"/>
              <a:pPr/>
              <a:t>12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679649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FE6A4C-2583-4D6C-A663-BA9328EC04BE}" type="slidenum">
              <a:rPr lang="es-ES" altLang="es-AR"/>
              <a:pPr/>
              <a:t>13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503410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B7DA4-BF64-412E-ADF2-AAC63ED6287C}" type="slidenum">
              <a:rPr lang="es-ES" altLang="es-AR"/>
              <a:pPr/>
              <a:t>14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360390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C0AF10-2B77-4F70-ADEA-3BE58D15CA07}" type="slidenum">
              <a:rPr lang="es-ES" altLang="es-AR"/>
              <a:pPr/>
              <a:t>15</a:t>
            </a:fld>
            <a:endParaRPr lang="es-ES" altLang="es-AR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41854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27/06/2016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 alt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37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27/06/2016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 alt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38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27/06/2016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 alt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0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27/06/2016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 alt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48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27/06/2016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 alt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84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27/06/2016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 alt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38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27/06/2016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 alt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17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27/06/2016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 alt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24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27/06/2016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 alt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32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27/06/2016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 alt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18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27/06/2016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 alt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53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7DA26DE-D93C-4C69-8AB9-0DC9DF594737}" type="datetimeFigureOut">
              <a:rPr lang="es-AR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27/06/2016</a:t>
            </a:fld>
            <a:endParaRPr lang="es-AR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AR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BE6A9779-67F1-4867-A584-55A69026F865}" type="slidenum">
              <a:rPr lang="es-AR" altLang="es-AR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AR" altLang="es-AR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3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wmf"/><Relationship Id="rId2" Type="http://schemas.openxmlformats.org/officeDocument/2006/relationships/vmlDrawing" Target="../drawings/vmlDrawing3.vml"/><Relationship Id="rId1" Type="http://schemas.openxmlformats.org/officeDocument/2006/relationships/themeOverride" Target="../theme/themeOverride10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wmf"/><Relationship Id="rId2" Type="http://schemas.openxmlformats.org/officeDocument/2006/relationships/vmlDrawing" Target="../drawings/vmlDrawing4.vml"/><Relationship Id="rId1" Type="http://schemas.openxmlformats.org/officeDocument/2006/relationships/themeOverride" Target="../theme/themeOverride11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mlDrawing" Target="../drawings/vmlDrawing5.vml"/><Relationship Id="rId1" Type="http://schemas.openxmlformats.org/officeDocument/2006/relationships/themeOverride" Target="../theme/themeOverride17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mlDrawing" Target="../drawings/vmlDrawing7.vml"/><Relationship Id="rId1" Type="http://schemas.openxmlformats.org/officeDocument/2006/relationships/themeOverride" Target="../theme/themeOverride18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9.xml"/><Relationship Id="rId5" Type="http://schemas.openxmlformats.org/officeDocument/2006/relationships/image" Target="../media/image15.jpe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8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4.w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4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4.wmf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5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 Imagen" descr="logo anclaje MIN agroind NUEV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976" y="6093297"/>
            <a:ext cx="4771790" cy="746997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703512" y="1121976"/>
            <a:ext cx="8784976" cy="2091000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sz="3200" dirty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Módulo </a:t>
            </a:r>
          </a:p>
          <a:p>
            <a:pPr>
              <a:defRPr/>
            </a:pPr>
            <a:r>
              <a:rPr lang="es-ES" sz="1200" dirty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s-ES" sz="1200" dirty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+mn-ea"/>
                <a:cs typeface="Arial" charset="0"/>
              </a:rPr>
              <a:t>Muestreo de Distancias</a:t>
            </a:r>
          </a:p>
          <a:p>
            <a:pPr>
              <a:defRPr/>
            </a:pPr>
            <a:r>
              <a:rPr lang="es-ES" sz="36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+mn-ea"/>
                <a:cs typeface="Arial" charset="0"/>
              </a:rPr>
              <a:t>Distance</a:t>
            </a: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+mn-ea"/>
                <a:cs typeface="Arial" charset="0"/>
              </a:rPr>
              <a:t> </a:t>
            </a:r>
            <a:r>
              <a:rPr lang="es-ES" sz="36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+mn-ea"/>
                <a:cs typeface="Arial" charset="0"/>
              </a:rPr>
              <a:t>Sampling</a:t>
            </a:r>
            <a:endParaRPr lang="en-U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+mn-ea"/>
              <a:cs typeface="Arial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847528" y="3284984"/>
            <a:ext cx="8496944" cy="24482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s-ES" sz="24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Dr. Jaime N. Bernardos</a:t>
            </a:r>
            <a:endParaRPr lang="es-ES" sz="240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buNone/>
              <a:defRPr/>
            </a:pPr>
            <a:r>
              <a:rPr lang="es-ES" sz="2400" b="1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s-ES" sz="2000" b="1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buNone/>
              <a:defRPr/>
            </a:pP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Curso de Posgrado:  “Métodos cuantitativos de detección imperfecta para el análisis de poblaciones y comunidades de fauna silvestre”</a:t>
            </a:r>
            <a:endParaRPr lang="en-US" sz="200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105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Dpto. de Ciencias Naturales, </a:t>
            </a:r>
            <a:r>
              <a:rPr lang="en-U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UNRC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27 de </a:t>
            </a:r>
            <a:r>
              <a:rPr lang="en-US" sz="2000" dirty="0" err="1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Junio</a:t>
            </a:r>
            <a:r>
              <a:rPr lang="en-U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1 de Julio 2016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s-ES" sz="105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5" t="-327" r="12517" b="90096"/>
          <a:stretch/>
        </p:blipFill>
        <p:spPr bwMode="auto">
          <a:xfrm>
            <a:off x="1847529" y="-27384"/>
            <a:ext cx="8831985" cy="73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633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333375"/>
            <a:ext cx="10287000" cy="692150"/>
          </a:xfrm>
        </p:spPr>
        <p:txBody>
          <a:bodyPr>
            <a:normAutofit fontScale="90000"/>
          </a:bodyPr>
          <a:lstStyle/>
          <a:p>
            <a:r>
              <a:rPr lang="es-ES" altLang="es-AR" sz="2600"/>
              <a:t>Muestreo por Cuadratas</a:t>
            </a:r>
            <a:br>
              <a:rPr lang="es-ES" altLang="es-AR" sz="2600"/>
            </a:br>
            <a:r>
              <a:rPr lang="es-ES" altLang="es-AR" sz="2600"/>
              <a:t>Ej: Transectas de Faja (Strip Transects)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526" y="981076"/>
            <a:ext cx="5057775" cy="281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9"/>
          <a:stretch>
            <a:fillRect/>
          </a:stretch>
        </p:blipFill>
        <p:spPr bwMode="auto">
          <a:xfrm>
            <a:off x="1235076" y="3886200"/>
            <a:ext cx="5743575" cy="191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7947025" y="1895475"/>
            <a:ext cx="171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s-AR" sz="2400"/>
              <a:t>A=5000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6353175" y="4724400"/>
            <a:ext cx="462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AR" altLang="es-AR" sz="2400"/>
          </a:p>
        </p:txBody>
      </p:sp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50" y="3875088"/>
            <a:ext cx="35369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7150101" y="5203825"/>
            <a:ext cx="3929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s-AR" sz="2400"/>
              <a:t>En este caso, N = 360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6581775" y="6237288"/>
            <a:ext cx="422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s-AR" sz="1400" i="1"/>
              <a:t>CREEM - DISTANCE Workshop</a:t>
            </a:r>
            <a:r>
              <a:rPr lang="es-ES" altLang="es-AR" sz="1400" i="1"/>
              <a:t> (2005)</a:t>
            </a:r>
          </a:p>
        </p:txBody>
      </p:sp>
    </p:spTree>
    <p:extLst>
      <p:ext uri="{BB962C8B-B14F-4D97-AF65-F5344CB8AC3E}">
        <p14:creationId xmlns:p14="http://schemas.microsoft.com/office/powerpoint/2010/main" val="2045039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03388" y="371475"/>
            <a:ext cx="8743950" cy="1143000"/>
          </a:xfrm>
        </p:spPr>
        <p:txBody>
          <a:bodyPr>
            <a:normAutofit fontScale="90000"/>
          </a:bodyPr>
          <a:lstStyle/>
          <a:p>
            <a:r>
              <a:rPr lang="es-ES_tradnl" altLang="es-AR"/>
              <a:t>Cuadrados o fajas</a:t>
            </a:r>
            <a:br>
              <a:rPr lang="es-ES_tradnl" altLang="es-AR"/>
            </a:br>
            <a:r>
              <a:rPr lang="es-ES_tradnl" altLang="es-AR"/>
              <a:t>(strip transect)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1466850" y="2781301"/>
            <a:ext cx="9258300" cy="3319463"/>
          </a:xfrm>
          <a:ln w="38100" cap="flat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s-ES_tradnl" altLang="es-AR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s-ES_tradnl" altLang="es-AR" b="1">
                <a:effectLst>
                  <a:outerShdw blurRad="38100" dist="38100" dir="2700000" algn="tl">
                    <a:srgbClr val="C0C0C0"/>
                  </a:outerShdw>
                </a:effectLst>
              </a:rPr>
              <a:t>¿Cual es la unidad muestral?</a:t>
            </a:r>
          </a:p>
          <a:p>
            <a:pPr>
              <a:buFont typeface="Wingdings" panose="05000000000000000000" pitchFamily="2" charset="2"/>
              <a:buNone/>
            </a:pPr>
            <a:endParaRPr lang="es-ES_tradnl" altLang="es-AR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s-ES_tradnl" altLang="es-AR" b="1">
                <a:effectLst>
                  <a:outerShdw blurRad="38100" dist="38100" dir="2700000" algn="tl">
                    <a:srgbClr val="C0C0C0"/>
                  </a:outerShdw>
                </a:effectLst>
              </a:rPr>
              <a:t>Ejemplos de variables...</a:t>
            </a:r>
          </a:p>
        </p:txBody>
      </p:sp>
    </p:spTree>
    <p:extLst>
      <p:ext uri="{BB962C8B-B14F-4D97-AF65-F5344CB8AC3E}">
        <p14:creationId xmlns:p14="http://schemas.microsoft.com/office/powerpoint/2010/main" val="514971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03388" y="371475"/>
            <a:ext cx="8743950" cy="1143000"/>
          </a:xfrm>
        </p:spPr>
        <p:txBody>
          <a:bodyPr>
            <a:normAutofit fontScale="90000"/>
          </a:bodyPr>
          <a:lstStyle/>
          <a:p>
            <a:r>
              <a:rPr lang="es-ES_tradnl" altLang="es-AR"/>
              <a:t>Cuadrados o fajas</a:t>
            </a:r>
            <a:br>
              <a:rPr lang="es-ES_tradnl" altLang="es-AR"/>
            </a:br>
            <a:r>
              <a:rPr lang="es-ES_tradnl" altLang="es-AR"/>
              <a:t>(strip transect)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1338264" y="1981200"/>
            <a:ext cx="9515475" cy="9144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s-ES_tradnl" altLang="es-AR" b="1">
                <a:effectLst>
                  <a:outerShdw blurRad="38100" dist="38100" dir="2700000" algn="tl">
                    <a:srgbClr val="C0C0C0"/>
                  </a:outerShdw>
                </a:effectLst>
              </a:rPr>
              <a:t>Proporción del área a muestrear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s-ES_tradnl" altLang="es-AR" b="1">
                <a:effectLst>
                  <a:outerShdw blurRad="38100" dist="38100" dir="2700000" algn="tl">
                    <a:srgbClr val="C0C0C0"/>
                  </a:outerShdw>
                </a:effectLst>
              </a:rPr>
              <a:t>(P)</a:t>
            </a:r>
          </a:p>
        </p:txBody>
      </p:sp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4498975" y="3286126"/>
          <a:ext cx="3138488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cuación" r:id="rId6" imgW="1104840" imgH="419040" progId="Equation.3">
                  <p:embed/>
                </p:oleObj>
              </mc:Choice>
              <mc:Fallback>
                <p:oleObj name="Ecuación" r:id="rId6" imgW="11048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975" y="3286126"/>
                        <a:ext cx="3138488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952500" y="4800600"/>
            <a:ext cx="10287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5175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3375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s-ES_tradnl" altLang="es-AR" sz="24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Donde N es una estimación grosera de la abundancia  y CV es el coeficiente de variación</a:t>
            </a:r>
          </a:p>
        </p:txBody>
      </p:sp>
    </p:spTree>
    <p:extLst>
      <p:ext uri="{BB962C8B-B14F-4D97-AF65-F5344CB8AC3E}">
        <p14:creationId xmlns:p14="http://schemas.microsoft.com/office/powerpoint/2010/main" val="889092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03388" y="371475"/>
            <a:ext cx="8743950" cy="1143000"/>
          </a:xfrm>
        </p:spPr>
        <p:txBody>
          <a:bodyPr>
            <a:normAutofit fontScale="90000"/>
          </a:bodyPr>
          <a:lstStyle/>
          <a:p>
            <a:r>
              <a:rPr lang="es-ES_tradnl" altLang="es-AR"/>
              <a:t>Cuadrados o fajas</a:t>
            </a:r>
            <a:br>
              <a:rPr lang="es-ES_tradnl" altLang="es-AR"/>
            </a:br>
            <a:r>
              <a:rPr lang="es-ES_tradnl" altLang="es-AR"/>
              <a:t>(Strip transect)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1338264" y="1981200"/>
            <a:ext cx="9515475" cy="914400"/>
          </a:xfrm>
        </p:spPr>
        <p:txBody>
          <a:bodyPr>
            <a:normAutofit fontScale="92500" lnSpcReduction="20000"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s-ES_tradnl" altLang="es-AR" b="1">
                <a:effectLst>
                  <a:outerShdw blurRad="38100" dist="38100" dir="2700000" algn="tl">
                    <a:srgbClr val="C0C0C0"/>
                  </a:outerShdw>
                </a:effectLst>
              </a:rPr>
              <a:t>Area de la cuadrata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s-ES_tradnl" altLang="es-AR" b="1">
                <a:effectLst>
                  <a:outerShdw blurRad="38100" dist="38100" dir="2700000" algn="tl">
                    <a:srgbClr val="C0C0C0"/>
                  </a:outerShdw>
                </a:effectLst>
              </a:rPr>
              <a:t>(a)</a:t>
            </a:r>
          </a:p>
        </p:txBody>
      </p:sp>
      <p:graphicFrame>
        <p:nvGraphicFramePr>
          <p:cNvPr id="92164" name="Object 4"/>
          <p:cNvGraphicFramePr>
            <a:graphicFrameLocks noChangeAspect="1"/>
          </p:cNvGraphicFramePr>
          <p:nvPr/>
        </p:nvGraphicFramePr>
        <p:xfrm>
          <a:off x="4748214" y="3594100"/>
          <a:ext cx="26384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cuación" r:id="rId6" imgW="825480" imgH="203040" progId="Equation.3">
                  <p:embed/>
                </p:oleObj>
              </mc:Choice>
              <mc:Fallback>
                <p:oleObj name="Ecuación" r:id="rId6" imgW="825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214" y="3594100"/>
                        <a:ext cx="263842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952500" y="4800600"/>
            <a:ext cx="10287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5175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3375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s-ES_tradnl" altLang="es-AR" sz="26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Donde S es el numero de cuadratas y a es el área ocupada por la población</a:t>
            </a:r>
          </a:p>
        </p:txBody>
      </p:sp>
    </p:spTree>
    <p:extLst>
      <p:ext uri="{BB962C8B-B14F-4D97-AF65-F5344CB8AC3E}">
        <p14:creationId xmlns:p14="http://schemas.microsoft.com/office/powerpoint/2010/main" val="381749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03388" y="371475"/>
            <a:ext cx="8743950" cy="1143000"/>
          </a:xfrm>
        </p:spPr>
        <p:txBody>
          <a:bodyPr>
            <a:normAutofit fontScale="90000"/>
          </a:bodyPr>
          <a:lstStyle/>
          <a:p>
            <a:r>
              <a:rPr lang="es-ES_tradnl" altLang="es-AR"/>
              <a:t>Cuadrados o fajas</a:t>
            </a:r>
            <a:br>
              <a:rPr lang="es-ES_tradnl" altLang="es-AR"/>
            </a:br>
            <a:r>
              <a:rPr lang="es-ES_tradnl" altLang="es-AR"/>
              <a:t>(Strip transect)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1338264" y="2428875"/>
            <a:ext cx="9515475" cy="22860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s-ES_tradnl" altLang="es-AR" b="1">
                <a:effectLst>
                  <a:outerShdw blurRad="38100" dist="38100" dir="2700000" algn="tl">
                    <a:srgbClr val="C0C0C0"/>
                  </a:outerShdw>
                </a:effectLst>
              </a:rPr>
              <a:t>Criterio general</a:t>
            </a:r>
          </a:p>
          <a:p>
            <a:pPr algn="ctr">
              <a:buFont typeface="Wingdings" panose="05000000000000000000" pitchFamily="2" charset="2"/>
              <a:buNone/>
            </a:pPr>
            <a:endParaRPr lang="es-ES_tradnl" altLang="es-AR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es-ES_tradnl" altLang="es-AR" b="1">
                <a:effectLst>
                  <a:outerShdw blurRad="38100" dist="38100" dir="2700000" algn="tl">
                    <a:srgbClr val="C0C0C0"/>
                  </a:outerShdw>
                </a:effectLst>
              </a:rPr>
              <a:t>Mayor número de cuadratas de menor tamaño, evitando cuadratas con ceros</a:t>
            </a:r>
          </a:p>
        </p:txBody>
      </p:sp>
    </p:spTree>
    <p:extLst>
      <p:ext uri="{BB962C8B-B14F-4D97-AF65-F5344CB8AC3E}">
        <p14:creationId xmlns:p14="http://schemas.microsoft.com/office/powerpoint/2010/main" val="32104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5"/>
          <p:cNvSpPr>
            <a:spLocks noGrp="1" noChangeArrowheads="1"/>
          </p:cNvSpPr>
          <p:nvPr>
            <p:ph type="title"/>
          </p:nvPr>
        </p:nvSpPr>
        <p:spPr>
          <a:xfrm>
            <a:off x="952500" y="-44450"/>
            <a:ext cx="10287000" cy="102552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s-AR" sz="2600"/>
              <a:t>Muestreo por Parcelas</a:t>
            </a:r>
            <a:br>
              <a:rPr lang="es-ES" altLang="es-AR" sz="2600"/>
            </a:br>
            <a:r>
              <a:rPr lang="es-ES" altLang="es-AR" sz="2600"/>
              <a:t>Ej: Transectas de Faja (Strip Transects)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1200150" y="1484314"/>
            <a:ext cx="4775200" cy="26638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s-AR" sz="2200">
                <a:solidFill>
                  <a:schemeClr val="tx2"/>
                </a:solidFill>
              </a:rPr>
              <a:t>SUPUESTOS PRINCIPALES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s-AR" sz="22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s-AR" sz="2200"/>
              <a:t>La detección es total (100%) dentro de la región cubierta</a:t>
            </a:r>
          </a:p>
          <a:p>
            <a:pPr>
              <a:lnSpc>
                <a:spcPct val="90000"/>
              </a:lnSpc>
            </a:pPr>
            <a:r>
              <a:rPr lang="en-US" altLang="es-AR" sz="2200"/>
              <a:t>Las transectas están ubicadas al azar (en realidad probabilístico)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5880101" y="1341439"/>
            <a:ext cx="5184775" cy="51149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s-AR" sz="2200">
                <a:solidFill>
                  <a:schemeClr val="tx2"/>
                </a:solidFill>
              </a:rPr>
              <a:t>PROBLEMAS</a:t>
            </a:r>
          </a:p>
          <a:p>
            <a:r>
              <a:rPr lang="en-US" altLang="es-AR" sz="2200"/>
              <a:t>A menudo la región cubierta es desconocida</a:t>
            </a:r>
          </a:p>
          <a:p>
            <a:r>
              <a:rPr lang="en-US" altLang="es-AR" sz="2200"/>
              <a:t>Tenemos menos del 100% de detectabilidad en la región cubierta, dependiendo de: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s-AR" sz="2000"/>
              <a:t>Distancia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s-AR" sz="2000"/>
              <a:t>Especies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s-AR" sz="2000"/>
              <a:t>Hábitat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s-AR" sz="2000"/>
              <a:t>Estación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s-AR" sz="2000"/>
              <a:t>Momento del día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s-AR" sz="2000"/>
              <a:t>Observador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s-AR" sz="2000"/>
              <a:t>Tamaño y forma de la parcela</a:t>
            </a:r>
            <a:endParaRPr lang="es-ES" altLang="es-AR" sz="2000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8121650" y="6188075"/>
            <a:ext cx="2228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s-AR" sz="1600" i="1"/>
              <a:t>Rivera-Mil</a:t>
            </a:r>
            <a:r>
              <a:rPr lang="es-ES" altLang="es-AR" sz="1600" i="1"/>
              <a:t>án (2001)</a:t>
            </a:r>
          </a:p>
        </p:txBody>
      </p:sp>
    </p:spTree>
    <p:extLst>
      <p:ext uri="{BB962C8B-B14F-4D97-AF65-F5344CB8AC3E}">
        <p14:creationId xmlns:p14="http://schemas.microsoft.com/office/powerpoint/2010/main" val="2300052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03388" y="371475"/>
            <a:ext cx="8743950" cy="1143000"/>
          </a:xfrm>
        </p:spPr>
        <p:txBody>
          <a:bodyPr>
            <a:normAutofit fontScale="90000"/>
          </a:bodyPr>
          <a:lstStyle/>
          <a:p>
            <a:r>
              <a:rPr lang="es-ES_tradnl" altLang="es-AR"/>
              <a:t>Cuadratas o fajas</a:t>
            </a:r>
            <a:br>
              <a:rPr lang="es-ES_tradnl" altLang="es-AR"/>
            </a:br>
            <a:r>
              <a:rPr lang="es-ES_tradnl" altLang="es-AR"/>
              <a:t>(Strip transect)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1466850" y="2239963"/>
            <a:ext cx="9258300" cy="33194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s-ES_tradnl" altLang="es-AR" b="1">
                <a:solidFill>
                  <a:schemeClr val="tx2"/>
                </a:solidFill>
              </a:rPr>
              <a:t>Supuesto más Importante</a:t>
            </a:r>
          </a:p>
          <a:p>
            <a:endParaRPr lang="es-ES_tradnl" altLang="es-AR" b="1">
              <a:solidFill>
                <a:schemeClr val="tx2"/>
              </a:solidFill>
            </a:endParaRPr>
          </a:p>
          <a:p>
            <a:r>
              <a:rPr lang="es-ES_tradnl" altLang="es-AR" b="1"/>
              <a:t>Todos los objetos dentro del área delimitada por la cuadrata son contados</a:t>
            </a:r>
          </a:p>
        </p:txBody>
      </p:sp>
    </p:spTree>
    <p:extLst>
      <p:ext uri="{BB962C8B-B14F-4D97-AF65-F5344CB8AC3E}">
        <p14:creationId xmlns:p14="http://schemas.microsoft.com/office/powerpoint/2010/main" val="2554984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altLang="es-AR"/>
              <a:t>¿Qué ocurre si no se puede verificar este Supuesto?</a:t>
            </a:r>
            <a:endParaRPr lang="es-ES" altLang="es-AR"/>
          </a:p>
        </p:txBody>
      </p:sp>
      <p:pic>
        <p:nvPicPr>
          <p:cNvPr id="116740" name="Picture 4" descr="mate_problem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4" y="1490664"/>
            <a:ext cx="6480175" cy="447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808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altLang="es-AR" dirty="0" smtClean="0"/>
              <a:t>¿Qué </a:t>
            </a:r>
            <a:r>
              <a:rPr lang="es-ES_tradnl" altLang="es-AR" dirty="0"/>
              <a:t>ocurre cuando se aplica el método de censo por Fajas y</a:t>
            </a:r>
            <a:r>
              <a:rPr lang="es-ES_tradnl" altLang="es-AR" dirty="0" smtClean="0"/>
              <a:t>...?</a:t>
            </a:r>
            <a:endParaRPr lang="es-ES_tradnl" altLang="es-AR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1466850" y="2127251"/>
            <a:ext cx="9258300" cy="4003675"/>
          </a:xfrm>
        </p:spPr>
        <p:txBody>
          <a:bodyPr/>
          <a:lstStyle/>
          <a:p>
            <a:r>
              <a:rPr lang="es-ES_tradnl" altLang="es-AR" dirty="0"/>
              <a:t>No se puede asegurar que se contaron todos los objetos de interés dentro del área a censar</a:t>
            </a:r>
          </a:p>
          <a:p>
            <a:r>
              <a:rPr lang="es-ES_tradnl" altLang="es-AR" dirty="0" smtClean="0"/>
              <a:t>¿Estas </a:t>
            </a:r>
            <a:r>
              <a:rPr lang="es-ES_tradnl" altLang="es-AR" dirty="0"/>
              <a:t>estimaciones, son Válidas?</a:t>
            </a:r>
          </a:p>
        </p:txBody>
      </p:sp>
    </p:spTree>
    <p:extLst>
      <p:ext uri="{BB962C8B-B14F-4D97-AF65-F5344CB8AC3E}">
        <p14:creationId xmlns:p14="http://schemas.microsoft.com/office/powerpoint/2010/main" val="4057540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6057" y="1730830"/>
            <a:ext cx="10972800" cy="1142999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 solución para este problemas es la metodología conocida como </a:t>
            </a:r>
            <a:r>
              <a:rPr lang="es-ES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Distance</a:t>
            </a:r>
            <a:r>
              <a:rPr lang="es-E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Sampling</a:t>
            </a:r>
            <a:r>
              <a:rPr lang="es-E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</a:t>
            </a:r>
            <a:r>
              <a:rPr lang="es-E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Muestreo de Distancias</a:t>
            </a:r>
            <a:endParaRPr lang="es-A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109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AR"/>
              <a:t>RESUMEN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397000" y="2132013"/>
            <a:ext cx="9640888" cy="3529012"/>
          </a:xfrm>
        </p:spPr>
        <p:txBody>
          <a:bodyPr/>
          <a:lstStyle/>
          <a:p>
            <a:r>
              <a:rPr lang="es-ES" altLang="es-AR" dirty="0"/>
              <a:t>Muestreo a distancia. Introducción general</a:t>
            </a:r>
          </a:p>
          <a:p>
            <a:r>
              <a:rPr lang="es-ES" altLang="es-AR" dirty="0"/>
              <a:t>Supuestos</a:t>
            </a:r>
          </a:p>
          <a:p>
            <a:r>
              <a:rPr lang="es-ES" altLang="es-AR" dirty="0"/>
              <a:t>Selección de una función de detección</a:t>
            </a:r>
          </a:p>
          <a:p>
            <a:r>
              <a:rPr lang="es-ES" altLang="es-AR" dirty="0"/>
              <a:t>Muestreo por </a:t>
            </a:r>
            <a:r>
              <a:rPr lang="es-ES" altLang="es-AR" dirty="0" err="1"/>
              <a:t>transectas</a:t>
            </a:r>
            <a:r>
              <a:rPr lang="es-ES" altLang="es-AR" dirty="0"/>
              <a:t> y puntos</a:t>
            </a:r>
          </a:p>
          <a:p>
            <a:r>
              <a:rPr lang="es-ES" altLang="es-AR" dirty="0" smtClean="0"/>
              <a:t>Muestreo de Distancias Jerárquico (HDS)</a:t>
            </a:r>
          </a:p>
          <a:p>
            <a:r>
              <a:rPr lang="es-ES" altLang="es-AR" dirty="0" smtClean="0"/>
              <a:t>Paquete </a:t>
            </a:r>
            <a:r>
              <a:rPr lang="es-ES" altLang="es-AR" dirty="0" err="1" smtClean="0"/>
              <a:t>unmarked</a:t>
            </a:r>
            <a:endParaRPr lang="es-ES" altLang="es-AR" dirty="0"/>
          </a:p>
        </p:txBody>
      </p:sp>
    </p:spTree>
    <p:extLst>
      <p:ext uri="{BB962C8B-B14F-4D97-AF65-F5344CB8AC3E}">
        <p14:creationId xmlns:p14="http://schemas.microsoft.com/office/powerpoint/2010/main" val="1704773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66851" y="381000"/>
            <a:ext cx="9001125" cy="1143000"/>
          </a:xfrm>
        </p:spPr>
        <p:txBody>
          <a:bodyPr>
            <a:normAutofit fontScale="90000"/>
          </a:bodyPr>
          <a:lstStyle/>
          <a:p>
            <a:r>
              <a:rPr lang="es-ES_tradnl" altLang="es-AR"/>
              <a:t>Cómo Varía la Detectabiliad con la Distancia?</a:t>
            </a:r>
          </a:p>
        </p:txBody>
      </p:sp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2874963" y="1524001"/>
          <a:ext cx="6551612" cy="498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Imagen" r:id="rId5" imgW="2743200" imgH="2089800" progId="Word.Picture.8">
                  <p:embed/>
                </p:oleObj>
              </mc:Choice>
              <mc:Fallback>
                <p:oleObj name="Imagen" r:id="rId5" imgW="2743200" imgH="20898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963" y="1524001"/>
                        <a:ext cx="6551612" cy="498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3667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AR">
                <a:latin typeface="Arial Black" panose="020B0A04020102020204" pitchFamily="34" charset="0"/>
              </a:rPr>
              <a:t>CONCEPTOS BASICOS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952500" y="1600200"/>
          <a:ext cx="10287000" cy="474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Hoja de cálculo" r:id="rId4" imgW="3642811" imgH="1913040" progId="Excel.Sheet.8">
                  <p:embed/>
                </p:oleObj>
              </mc:Choice>
              <mc:Fallback>
                <p:oleObj name="Hoja de cálculo" r:id="rId4" imgW="3642811" imgH="19130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1600200"/>
                        <a:ext cx="10287000" cy="474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0889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AR">
                <a:latin typeface="Arial Black" panose="020B0A04020102020204" pitchFamily="34" charset="0"/>
              </a:rPr>
              <a:t>CONCEPTOS BASICOS</a:t>
            </a:r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1554164" y="1371600"/>
          <a:ext cx="9596437" cy="730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Imagen" r:id="rId5" imgW="2743200" imgH="2089800" progId="Word.Picture.8">
                  <p:embed/>
                </p:oleObj>
              </mc:Choice>
              <mc:Fallback>
                <p:oleObj name="Imagen" r:id="rId5" imgW="2743200" imgH="20898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4" y="1371600"/>
                        <a:ext cx="9596437" cy="730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9254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82725" y="188913"/>
            <a:ext cx="4451350" cy="3746500"/>
          </a:xfrm>
        </p:spPr>
        <p:txBody>
          <a:bodyPr/>
          <a:lstStyle/>
          <a:p>
            <a:r>
              <a:rPr lang="es-ES" altLang="es-AR" sz="3000"/>
              <a:t>GRAFICAMENTE….</a:t>
            </a:r>
            <a:br>
              <a:rPr lang="es-ES" altLang="es-AR" sz="3000"/>
            </a:br>
            <a:r>
              <a:rPr lang="es-ES" altLang="es-AR" sz="3000"/>
              <a:t>TRANSECTAS DE FAJA </a:t>
            </a:r>
            <a:r>
              <a:rPr lang="es-ES" altLang="es-AR" sz="2200"/>
              <a:t>VS.</a:t>
            </a:r>
            <a:r>
              <a:rPr lang="es-ES" altLang="es-AR" sz="3000"/>
              <a:t> </a:t>
            </a:r>
            <a:br>
              <a:rPr lang="es-ES" altLang="es-AR" sz="3000"/>
            </a:br>
            <a:r>
              <a:rPr lang="es-ES" altLang="es-AR" sz="3000"/>
              <a:t>TRANSECTAS DE LINEA</a:t>
            </a:r>
          </a:p>
        </p:txBody>
      </p:sp>
      <p:pic>
        <p:nvPicPr>
          <p:cNvPr id="52227" name="Picture 3" descr="Globalhydo 00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0"/>
          <a:stretch>
            <a:fillRect/>
          </a:stretch>
        </p:blipFill>
        <p:spPr bwMode="auto">
          <a:xfrm>
            <a:off x="5591176" y="333376"/>
            <a:ext cx="4283075" cy="573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8121651" y="6165850"/>
            <a:ext cx="227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s-AR" sz="1400" i="1"/>
              <a:t>Buckland et al.</a:t>
            </a:r>
            <a:r>
              <a:rPr lang="es-ES" altLang="es-AR" sz="1400" i="1"/>
              <a:t> (2001)</a:t>
            </a:r>
          </a:p>
        </p:txBody>
      </p:sp>
    </p:spTree>
    <p:extLst>
      <p:ext uri="{BB962C8B-B14F-4D97-AF65-F5344CB8AC3E}">
        <p14:creationId xmlns:p14="http://schemas.microsoft.com/office/powerpoint/2010/main" val="4095219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65325" y="-95250"/>
            <a:ext cx="8743950" cy="787400"/>
          </a:xfrm>
        </p:spPr>
        <p:txBody>
          <a:bodyPr/>
          <a:lstStyle/>
          <a:p>
            <a:r>
              <a:rPr lang="en-US" altLang="es-AR">
                <a:solidFill>
                  <a:schemeClr val="tx1"/>
                </a:solidFill>
              </a:rPr>
              <a:t>Estimación de Pa</a:t>
            </a:r>
            <a:endParaRPr lang="en-US" altLang="es-AR" sz="3500"/>
          </a:p>
        </p:txBody>
      </p:sp>
      <p:grpSp>
        <p:nvGrpSpPr>
          <p:cNvPr id="56323" name="Group 3"/>
          <p:cNvGrpSpPr>
            <a:grpSpLocks/>
          </p:cNvGrpSpPr>
          <p:nvPr/>
        </p:nvGrpSpPr>
        <p:grpSpPr bwMode="auto">
          <a:xfrm>
            <a:off x="2711451" y="692150"/>
            <a:ext cx="7362825" cy="5208588"/>
            <a:chOff x="967" y="433"/>
            <a:chExt cx="4123" cy="3281"/>
          </a:xfrm>
        </p:grpSpPr>
        <p:pic>
          <p:nvPicPr>
            <p:cNvPr id="56324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13"/>
            <a:stretch>
              <a:fillRect/>
            </a:stretch>
          </p:blipFill>
          <p:spPr bwMode="auto">
            <a:xfrm>
              <a:off x="1073" y="433"/>
              <a:ext cx="3888" cy="2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325" name="Rectangle 5"/>
            <p:cNvSpPr>
              <a:spLocks noChangeArrowheads="1"/>
            </p:cNvSpPr>
            <p:nvPr/>
          </p:nvSpPr>
          <p:spPr bwMode="auto">
            <a:xfrm>
              <a:off x="2028" y="433"/>
              <a:ext cx="1816" cy="2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AR" altLang="es-AR" sz="3600">
                <a:latin typeface="Times New Roman" panose="02020603050405020304" pitchFamily="18" charset="0"/>
              </a:endParaRPr>
            </a:p>
          </p:txBody>
        </p:sp>
        <p:pic>
          <p:nvPicPr>
            <p:cNvPr id="56326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58"/>
            <a:stretch>
              <a:fillRect/>
            </a:stretch>
          </p:blipFill>
          <p:spPr bwMode="auto">
            <a:xfrm>
              <a:off x="967" y="2775"/>
              <a:ext cx="4123" cy="9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6581775" y="6237288"/>
            <a:ext cx="422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s-AR" sz="1400" i="1"/>
              <a:t>CREEM - DISTANCE Workshop</a:t>
            </a:r>
            <a:r>
              <a:rPr lang="es-ES" altLang="es-AR" sz="1400" i="1"/>
              <a:t> (2005)</a:t>
            </a:r>
          </a:p>
        </p:txBody>
      </p:sp>
    </p:spTree>
    <p:extLst>
      <p:ext uri="{BB962C8B-B14F-4D97-AF65-F5344CB8AC3E}">
        <p14:creationId xmlns:p14="http://schemas.microsoft.com/office/powerpoint/2010/main" val="3697143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433388"/>
            <a:ext cx="10287000" cy="692150"/>
          </a:xfrm>
        </p:spPr>
        <p:txBody>
          <a:bodyPr>
            <a:normAutofit fontScale="90000"/>
          </a:bodyPr>
          <a:lstStyle/>
          <a:p>
            <a:r>
              <a:rPr lang="es-ES" altLang="es-AR" sz="2600">
                <a:solidFill>
                  <a:srgbClr val="FF9933"/>
                </a:solidFill>
              </a:rPr>
              <a:t>MUESTREO A DISTANCIA</a:t>
            </a:r>
            <a:br>
              <a:rPr lang="es-ES" altLang="es-AR" sz="2600">
                <a:solidFill>
                  <a:srgbClr val="FF9933"/>
                </a:solidFill>
              </a:rPr>
            </a:br>
            <a:r>
              <a:rPr lang="es-ES" altLang="es-AR" sz="2600"/>
              <a:t>Ej: TRANSECTAS DE LINEA (LINE TRANSECTS)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353175" y="4724400"/>
            <a:ext cx="462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AR" altLang="es-AR" sz="2400"/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07"/>
          <a:stretch>
            <a:fillRect/>
          </a:stretch>
        </p:blipFill>
        <p:spPr bwMode="auto">
          <a:xfrm>
            <a:off x="1235075" y="1439863"/>
            <a:ext cx="565785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181" name="Group 5"/>
          <p:cNvGrpSpPr>
            <a:grpSpLocks/>
          </p:cNvGrpSpPr>
          <p:nvPr/>
        </p:nvGrpSpPr>
        <p:grpSpPr bwMode="auto">
          <a:xfrm>
            <a:off x="1154113" y="4445000"/>
            <a:ext cx="7402512" cy="1289050"/>
            <a:chOff x="1889" y="3034"/>
            <a:chExt cx="2400" cy="470"/>
          </a:xfrm>
        </p:grpSpPr>
        <p:pic>
          <p:nvPicPr>
            <p:cNvPr id="50182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9" y="3034"/>
              <a:ext cx="240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183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9" y="3379"/>
              <a:ext cx="2400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7067550" y="1458913"/>
            <a:ext cx="171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s-AR" sz="2400"/>
              <a:t>A=5000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2451100" y="5373688"/>
            <a:ext cx="754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AR" altLang="es-AR" sz="2800"/>
          </a:p>
        </p:txBody>
      </p:sp>
      <p:grpSp>
        <p:nvGrpSpPr>
          <p:cNvPr id="50186" name="Group 10"/>
          <p:cNvGrpSpPr>
            <a:grpSpLocks/>
          </p:cNvGrpSpPr>
          <p:nvPr/>
        </p:nvGrpSpPr>
        <p:grpSpPr bwMode="auto">
          <a:xfrm>
            <a:off x="7004050" y="2232026"/>
            <a:ext cx="4114800" cy="1336675"/>
            <a:chOff x="3288" y="1344"/>
            <a:chExt cx="2304" cy="842"/>
          </a:xfrm>
        </p:grpSpPr>
        <p:pic>
          <p:nvPicPr>
            <p:cNvPr id="50187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8" y="1344"/>
              <a:ext cx="2304" cy="8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188" name="Rectangle 12"/>
            <p:cNvSpPr>
              <a:spLocks noChangeArrowheads="1"/>
            </p:cNvSpPr>
            <p:nvPr/>
          </p:nvSpPr>
          <p:spPr bwMode="auto">
            <a:xfrm>
              <a:off x="3288" y="1344"/>
              <a:ext cx="288" cy="1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189" name="Rectangle 13"/>
            <p:cNvSpPr>
              <a:spLocks noChangeArrowheads="1"/>
            </p:cNvSpPr>
            <p:nvPr/>
          </p:nvSpPr>
          <p:spPr bwMode="auto">
            <a:xfrm>
              <a:off x="4968" y="1344"/>
              <a:ext cx="336" cy="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7229475" y="3816351"/>
            <a:ext cx="36464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s-AR" sz="2000"/>
              <a:t>N =</a:t>
            </a:r>
            <a:r>
              <a:rPr lang="en-US" altLang="es-AR" sz="2000" u="sng"/>
              <a:t> 68 x 5000 </a:t>
            </a:r>
            <a:r>
              <a:rPr lang="en-US" altLang="es-AR" sz="2000"/>
              <a:t>= 485.7</a:t>
            </a:r>
            <a:endParaRPr lang="en-US" altLang="es-AR" sz="2000" u="sng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s-AR" sz="2000"/>
              <a:t>      1000 x 0.7</a:t>
            </a: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ltGray">
          <a:xfrm>
            <a:off x="8526463" y="5337176"/>
            <a:ext cx="1377950" cy="396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AR" sz="2000">
                <a:solidFill>
                  <a:srgbClr val="000000"/>
                </a:solidFill>
                <a:latin typeface="Times New Roman" panose="02020603050405020304" pitchFamily="18" charset="0"/>
              </a:rPr>
              <a:t>= 0.7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6581775" y="6237288"/>
            <a:ext cx="422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s-AR" sz="1400" i="1"/>
              <a:t>CREEM - DISTANCE Workshop</a:t>
            </a:r>
            <a:r>
              <a:rPr lang="es-ES" altLang="es-AR" sz="1400" i="1"/>
              <a:t> (2005)</a:t>
            </a:r>
          </a:p>
        </p:txBody>
      </p:sp>
    </p:spTree>
    <p:extLst>
      <p:ext uri="{BB962C8B-B14F-4D97-AF65-F5344CB8AC3E}">
        <p14:creationId xmlns:p14="http://schemas.microsoft.com/office/powerpoint/2010/main" val="3983140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16050" y="0"/>
            <a:ext cx="8743950" cy="755650"/>
          </a:xfrm>
        </p:spPr>
        <p:txBody>
          <a:bodyPr>
            <a:normAutofit fontScale="90000"/>
          </a:bodyPr>
          <a:lstStyle/>
          <a:p>
            <a:r>
              <a:rPr lang="en-US" altLang="es-AR"/>
              <a:t>Nuevamente…</a:t>
            </a:r>
            <a:endParaRPr lang="en-US" altLang="es-AR" sz="3400"/>
          </a:p>
        </p:txBody>
      </p:sp>
      <p:pic>
        <p:nvPicPr>
          <p:cNvPr id="542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" t="10718" b="57568"/>
          <a:stretch>
            <a:fillRect/>
          </a:stretch>
        </p:blipFill>
        <p:spPr>
          <a:xfrm>
            <a:off x="1154113" y="1846264"/>
            <a:ext cx="9772650" cy="1150937"/>
          </a:xfrm>
          <a:noFill/>
          <a:ln/>
        </p:spPr>
      </p:pic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6096000" y="6308725"/>
            <a:ext cx="422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s-AR" sz="1400" i="1"/>
              <a:t>CREEM - DISTANCE Workshop</a:t>
            </a:r>
            <a:r>
              <a:rPr lang="es-ES" altLang="es-AR" sz="1400" i="1"/>
              <a:t> (2005)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ltGray">
          <a:xfrm>
            <a:off x="1317625" y="827088"/>
            <a:ext cx="96393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s-AR" sz="2800">
                <a:latin typeface="Tahoma" panose="020B0604030504040204" pitchFamily="34" charset="0"/>
              </a:rPr>
              <a:t>* En el </a:t>
            </a:r>
            <a:r>
              <a:rPr lang="es-ES" altLang="es-AR" sz="2800">
                <a:solidFill>
                  <a:srgbClr val="FF3300"/>
                </a:solidFill>
                <a:latin typeface="Tahoma" panose="020B0604030504040204" pitchFamily="34" charset="0"/>
              </a:rPr>
              <a:t>muestreo por cuadratas o fajas</a:t>
            </a:r>
            <a:r>
              <a:rPr lang="es-ES" altLang="es-AR" sz="2800">
                <a:latin typeface="Tahoma" panose="020B0604030504040204" pitchFamily="34" charset="0"/>
              </a:rPr>
              <a:t>, la detectabilidad es del 100% en la región cubierta:</a:t>
            </a:r>
          </a:p>
        </p:txBody>
      </p:sp>
      <p:grpSp>
        <p:nvGrpSpPr>
          <p:cNvPr id="54278" name="Group 6"/>
          <p:cNvGrpSpPr>
            <a:grpSpLocks/>
          </p:cNvGrpSpPr>
          <p:nvPr/>
        </p:nvGrpSpPr>
        <p:grpSpPr bwMode="auto">
          <a:xfrm>
            <a:off x="1179513" y="4408489"/>
            <a:ext cx="9772650" cy="1468437"/>
            <a:chOff x="127" y="2478"/>
            <a:chExt cx="5472" cy="925"/>
          </a:xfrm>
        </p:grpSpPr>
        <p:pic>
          <p:nvPicPr>
            <p:cNvPr id="54279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4" t="59537"/>
            <a:stretch>
              <a:fillRect/>
            </a:stretch>
          </p:blipFill>
          <p:spPr bwMode="auto">
            <a:xfrm>
              <a:off x="127" y="2478"/>
              <a:ext cx="5472" cy="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280" name="Oval 8"/>
            <p:cNvSpPr>
              <a:spLocks noChangeArrowheads="1"/>
            </p:cNvSpPr>
            <p:nvPr/>
          </p:nvSpPr>
          <p:spPr bwMode="auto">
            <a:xfrm>
              <a:off x="655" y="2605"/>
              <a:ext cx="384" cy="384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4281" name="Oval 9"/>
            <p:cNvSpPr>
              <a:spLocks noChangeArrowheads="1"/>
            </p:cNvSpPr>
            <p:nvPr/>
          </p:nvSpPr>
          <p:spPr bwMode="auto">
            <a:xfrm>
              <a:off x="2047" y="2893"/>
              <a:ext cx="384" cy="384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54282" name="Text Box 10"/>
          <p:cNvSpPr txBox="1">
            <a:spLocks noChangeArrowheads="1"/>
          </p:cNvSpPr>
          <p:nvPr/>
        </p:nvSpPr>
        <p:spPr bwMode="ltGray">
          <a:xfrm>
            <a:off x="1317625" y="2987675"/>
            <a:ext cx="96393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s-AR" sz="2800">
                <a:latin typeface="Tahoma" panose="020B0604030504040204" pitchFamily="34" charset="0"/>
              </a:rPr>
              <a:t>* En el </a:t>
            </a:r>
            <a:r>
              <a:rPr lang="es-ES" altLang="es-AR" sz="2800">
                <a:solidFill>
                  <a:srgbClr val="FF3300"/>
                </a:solidFill>
                <a:latin typeface="Tahoma" panose="020B0604030504040204" pitchFamily="34" charset="0"/>
              </a:rPr>
              <a:t>muestreo de distancias</a:t>
            </a:r>
            <a:r>
              <a:rPr lang="es-ES" altLang="es-AR" sz="2800">
                <a:latin typeface="Tahoma" panose="020B0604030504040204" pitchFamily="34" charset="0"/>
              </a:rPr>
              <a:t>, la detectabilidad puede ser menor al 100% en la región cubierta, y estimamos la proporción detectada (</a:t>
            </a:r>
            <a:r>
              <a:rPr lang="es-ES" altLang="es-AR" sz="2800" i="1">
                <a:latin typeface="Tahoma" panose="020B0604030504040204" pitchFamily="34" charset="0"/>
              </a:rPr>
              <a:t>P</a:t>
            </a:r>
            <a:r>
              <a:rPr lang="es-ES" altLang="es-AR" sz="2800" i="1" baseline="-25000">
                <a:latin typeface="Tahoma" panose="020B0604030504040204" pitchFamily="34" charset="0"/>
              </a:rPr>
              <a:t>a</a:t>
            </a:r>
            <a:r>
              <a:rPr lang="es-ES" altLang="es-AR" sz="2800">
                <a:latin typeface="Tahoma" panose="020B0604030504040204" pitchFamily="34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2477040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65325" y="115889"/>
            <a:ext cx="8743950" cy="746125"/>
          </a:xfrm>
        </p:spPr>
        <p:txBody>
          <a:bodyPr/>
          <a:lstStyle/>
          <a:p>
            <a:r>
              <a:rPr lang="en-US" altLang="es-AR" sz="3500"/>
              <a:t>Función de detección, </a:t>
            </a:r>
            <a:r>
              <a:rPr lang="en-US" altLang="es-AR" sz="3500" i="1"/>
              <a:t>g(x)</a:t>
            </a:r>
          </a:p>
        </p:txBody>
      </p:sp>
      <p:pic>
        <p:nvPicPr>
          <p:cNvPr id="583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" t="35347" r="12088" b="4224"/>
          <a:stretch>
            <a:fillRect/>
          </a:stretch>
        </p:blipFill>
        <p:spPr>
          <a:xfrm>
            <a:off x="2782888" y="2276476"/>
            <a:ext cx="6604000" cy="3165475"/>
          </a:xfrm>
          <a:noFill/>
          <a:ln/>
        </p:spPr>
      </p:pic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6581775" y="6237288"/>
            <a:ext cx="422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s-AR" sz="1400" i="1"/>
              <a:t>CREEM - DISTANCE Workshop</a:t>
            </a:r>
            <a:r>
              <a:rPr lang="es-ES" altLang="es-AR" sz="1400" i="1"/>
              <a:t> (2005)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ltGray">
          <a:xfrm>
            <a:off x="1397000" y="1125539"/>
            <a:ext cx="98425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AR" sz="2400" i="1">
                <a:latin typeface="Tahoma" panose="020B0604030504040204" pitchFamily="34" charset="0"/>
              </a:rPr>
              <a:t>g(x)</a:t>
            </a:r>
            <a:r>
              <a:rPr lang="es-ES" altLang="es-AR" sz="2400">
                <a:latin typeface="Tahoma" panose="020B0604030504040204" pitchFamily="34" charset="0"/>
              </a:rPr>
              <a:t> = probabilidad de detectar un animal, dado que está a una distancia </a:t>
            </a:r>
            <a:r>
              <a:rPr lang="es-ES" altLang="es-AR" sz="2400" i="1">
                <a:latin typeface="Tahoma" panose="020B0604030504040204" pitchFamily="34" charset="0"/>
              </a:rPr>
              <a:t>x</a:t>
            </a:r>
            <a:r>
              <a:rPr lang="es-ES" altLang="es-AR" sz="2400">
                <a:latin typeface="Tahoma" panose="020B0604030504040204" pitchFamily="34" charset="0"/>
              </a:rPr>
              <a:t> de la línea</a:t>
            </a:r>
          </a:p>
        </p:txBody>
      </p:sp>
    </p:spTree>
    <p:extLst>
      <p:ext uri="{BB962C8B-B14F-4D97-AF65-F5344CB8AC3E}">
        <p14:creationId xmlns:p14="http://schemas.microsoft.com/office/powerpoint/2010/main" val="4147429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1" name="Rectangle 5"/>
          <p:cNvSpPr>
            <a:spLocks noGrp="1" noChangeArrowheads="1"/>
          </p:cNvSpPr>
          <p:nvPr>
            <p:ph type="title"/>
          </p:nvPr>
        </p:nvSpPr>
        <p:spPr>
          <a:xfrm>
            <a:off x="1466851" y="122239"/>
            <a:ext cx="8486775" cy="642937"/>
          </a:xfrm>
        </p:spPr>
        <p:txBody>
          <a:bodyPr/>
          <a:lstStyle/>
          <a:p>
            <a:pPr algn="r"/>
            <a:r>
              <a:rPr lang="es-ES" altLang="es-AR" sz="3500"/>
              <a:t>Algo de formalismo</a:t>
            </a:r>
          </a:p>
        </p:txBody>
      </p:sp>
      <p:pic>
        <p:nvPicPr>
          <p:cNvPr id="157720" name="Picture 2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6" y="3015798"/>
            <a:ext cx="4874986" cy="3634535"/>
          </a:xfrm>
          <a:noFill/>
          <a:ln/>
        </p:spPr>
      </p:pic>
      <p:pic>
        <p:nvPicPr>
          <p:cNvPr id="15770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2" y="3201536"/>
            <a:ext cx="4351338" cy="251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7717" name="Group 21"/>
          <p:cNvGrpSpPr>
            <a:grpSpLocks/>
          </p:cNvGrpSpPr>
          <p:nvPr/>
        </p:nvGrpSpPr>
        <p:grpSpPr bwMode="auto">
          <a:xfrm>
            <a:off x="1728789" y="537711"/>
            <a:ext cx="6907213" cy="1595437"/>
            <a:chOff x="201" y="709"/>
            <a:chExt cx="4351" cy="1005"/>
          </a:xfrm>
        </p:grpSpPr>
        <p:pic>
          <p:nvPicPr>
            <p:cNvPr id="157706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" y="709"/>
              <a:ext cx="2314" cy="10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7716" name="Text Box 20"/>
            <p:cNvSpPr txBox="1">
              <a:spLocks noChangeArrowheads="1"/>
            </p:cNvSpPr>
            <p:nvPr/>
          </p:nvSpPr>
          <p:spPr bwMode="auto">
            <a:xfrm>
              <a:off x="2786" y="1004"/>
              <a:ext cx="176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lang="es-ES" altLang="es-AR" sz="2400"/>
                <a:t>Densidad de una faja</a:t>
              </a:r>
            </a:p>
          </p:txBody>
        </p:sp>
      </p:grpSp>
      <p:grpSp>
        <p:nvGrpSpPr>
          <p:cNvPr id="157719" name="Group 23"/>
          <p:cNvGrpSpPr>
            <a:grpSpLocks/>
          </p:cNvGrpSpPr>
          <p:nvPr/>
        </p:nvGrpSpPr>
        <p:grpSpPr bwMode="auto">
          <a:xfrm>
            <a:off x="1728788" y="1833110"/>
            <a:ext cx="8928100" cy="1441450"/>
            <a:chOff x="201" y="1525"/>
            <a:chExt cx="5624" cy="908"/>
          </a:xfrm>
        </p:grpSpPr>
        <p:pic>
          <p:nvPicPr>
            <p:cNvPr id="157707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" y="1525"/>
              <a:ext cx="2878" cy="9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7718" name="Text Box 22"/>
            <p:cNvSpPr txBox="1">
              <a:spLocks noChangeArrowheads="1"/>
            </p:cNvSpPr>
            <p:nvPr/>
          </p:nvSpPr>
          <p:spPr bwMode="auto">
            <a:xfrm>
              <a:off x="3104" y="1747"/>
              <a:ext cx="2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r>
                <a:rPr lang="es-ES" altLang="es-AR" sz="2400" dirty="0"/>
                <a:t>Densidad modificada por </a:t>
              </a:r>
            </a:p>
            <a:p>
              <a:r>
                <a:rPr lang="es-ES" altLang="es-AR" sz="2400" dirty="0"/>
                <a:t>el área efectivamente vista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279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66851" y="122239"/>
            <a:ext cx="8486775" cy="642937"/>
          </a:xfrm>
        </p:spPr>
        <p:txBody>
          <a:bodyPr/>
          <a:lstStyle/>
          <a:p>
            <a:pPr algn="r"/>
            <a:r>
              <a:rPr lang="es-ES" altLang="es-AR" sz="3500"/>
              <a:t>Algo de formalismo</a:t>
            </a:r>
          </a:p>
        </p:txBody>
      </p:sp>
      <p:pic>
        <p:nvPicPr>
          <p:cNvPr id="16078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3141663"/>
            <a:ext cx="24955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0785" name="Group 17"/>
          <p:cNvGrpSpPr>
            <a:grpSpLocks/>
          </p:cNvGrpSpPr>
          <p:nvPr/>
        </p:nvGrpSpPr>
        <p:grpSpPr bwMode="auto">
          <a:xfrm>
            <a:off x="1200150" y="549276"/>
            <a:ext cx="6611938" cy="2328863"/>
            <a:chOff x="156" y="346"/>
            <a:chExt cx="4165" cy="1467"/>
          </a:xfrm>
        </p:grpSpPr>
        <p:pic>
          <p:nvPicPr>
            <p:cNvPr id="16077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" y="346"/>
              <a:ext cx="2671" cy="14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0784" name="Text Box 16"/>
            <p:cNvSpPr txBox="1">
              <a:spLocks noChangeArrowheads="1"/>
            </p:cNvSpPr>
            <p:nvPr/>
          </p:nvSpPr>
          <p:spPr bwMode="auto">
            <a:xfrm>
              <a:off x="3104" y="570"/>
              <a:ext cx="12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lang="es-ES" altLang="es-AR"/>
                <a:t>Reemplanzando P</a:t>
              </a:r>
              <a:r>
                <a:rPr lang="es-ES" altLang="es-AR" baseline="-25000"/>
                <a:t>a</a:t>
              </a:r>
              <a:endParaRPr lang="es-ES" altLang="es-AR"/>
            </a:p>
          </p:txBody>
        </p:sp>
      </p:grpSp>
      <p:grpSp>
        <p:nvGrpSpPr>
          <p:cNvPr id="160787" name="Group 19"/>
          <p:cNvGrpSpPr>
            <a:grpSpLocks/>
          </p:cNvGrpSpPr>
          <p:nvPr/>
        </p:nvGrpSpPr>
        <p:grpSpPr bwMode="auto">
          <a:xfrm>
            <a:off x="1558926" y="4292600"/>
            <a:ext cx="8594725" cy="1962150"/>
            <a:chOff x="382" y="2704"/>
            <a:chExt cx="5414" cy="1236"/>
          </a:xfrm>
        </p:grpSpPr>
        <p:pic>
          <p:nvPicPr>
            <p:cNvPr id="160776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" y="2704"/>
              <a:ext cx="2094" cy="1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0786" name="Text Box 18"/>
            <p:cNvSpPr txBox="1">
              <a:spLocks noChangeArrowheads="1"/>
            </p:cNvSpPr>
            <p:nvPr/>
          </p:nvSpPr>
          <p:spPr bwMode="auto">
            <a:xfrm>
              <a:off x="2774" y="2985"/>
              <a:ext cx="30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lang="es-ES" altLang="es-AR" sz="2400"/>
                <a:t>Función de densidad de Probabilidad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3846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altLang="es-AR"/>
              <a:t>Características biológicas </a:t>
            </a:r>
            <a:br>
              <a:rPr lang="es-ES_tradnl" altLang="es-AR"/>
            </a:br>
            <a:r>
              <a:rPr lang="es-ES_tradnl" altLang="es-AR"/>
              <a:t>de las especies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466850" y="1985963"/>
            <a:ext cx="4552950" cy="3149600"/>
          </a:xfrm>
        </p:spPr>
        <p:txBody>
          <a:bodyPr/>
          <a:lstStyle/>
          <a:p>
            <a:r>
              <a:rPr lang="es-ES_tradnl" altLang="es-AR" sz="2600"/>
              <a:t>Detectabilidad</a:t>
            </a:r>
          </a:p>
          <a:p>
            <a:r>
              <a:rPr lang="es-ES_tradnl" altLang="es-AR" sz="2600"/>
              <a:t>Movimiento</a:t>
            </a:r>
          </a:p>
          <a:p>
            <a:r>
              <a:rPr lang="es-ES_tradnl" altLang="es-AR" sz="2600"/>
              <a:t>Densidad</a:t>
            </a:r>
          </a:p>
          <a:p>
            <a:r>
              <a:rPr lang="es-ES_tradnl" altLang="es-AR" sz="2600"/>
              <a:t>Comportamiento de los grupos</a:t>
            </a:r>
          </a:p>
          <a:p>
            <a:r>
              <a:rPr lang="es-ES_tradnl" altLang="es-AR" sz="2600"/>
              <a:t>Sistema social</a:t>
            </a:r>
          </a:p>
          <a:p>
            <a:endParaRPr lang="es-ES_tradnl" altLang="es-AR" sz="2600"/>
          </a:p>
        </p:txBody>
      </p:sp>
      <p:sp>
        <p:nvSpPr>
          <p:cNvPr id="8090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172200" y="1985963"/>
            <a:ext cx="4552950" cy="3149600"/>
          </a:xfrm>
        </p:spPr>
        <p:txBody>
          <a:bodyPr/>
          <a:lstStyle/>
          <a:p>
            <a:r>
              <a:rPr lang="es-ES_tradnl" altLang="es-AR" sz="2600"/>
              <a:t>Edad</a:t>
            </a:r>
          </a:p>
          <a:p>
            <a:r>
              <a:rPr lang="es-ES_tradnl" altLang="es-AR" sz="2600"/>
              <a:t>Sexo</a:t>
            </a:r>
          </a:p>
          <a:p>
            <a:r>
              <a:rPr lang="es-ES_tradnl" altLang="es-AR" sz="2600"/>
              <a:t>Hora del día</a:t>
            </a:r>
          </a:p>
          <a:p>
            <a:r>
              <a:rPr lang="es-ES_tradnl" altLang="es-AR" sz="2600"/>
              <a:t>Cambios estacionales</a:t>
            </a:r>
            <a:endParaRPr lang="es-ES" altLang="es-AR" sz="2600"/>
          </a:p>
        </p:txBody>
      </p:sp>
    </p:spTree>
    <p:extLst>
      <p:ext uri="{BB962C8B-B14F-4D97-AF65-F5344CB8AC3E}">
        <p14:creationId xmlns:p14="http://schemas.microsoft.com/office/powerpoint/2010/main" val="1329247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Grp="1" noChangeArrowheads="1"/>
          </p:cNvSpPr>
          <p:nvPr>
            <p:ph type="title"/>
          </p:nvPr>
        </p:nvSpPr>
        <p:spPr>
          <a:xfrm>
            <a:off x="1127126" y="0"/>
            <a:ext cx="10571163" cy="763588"/>
          </a:xfrm>
        </p:spPr>
        <p:txBody>
          <a:bodyPr/>
          <a:lstStyle/>
          <a:p>
            <a:r>
              <a:rPr lang="en-US" altLang="es-AR" sz="3500"/>
              <a:t>Función de densidad de probabilidad, </a:t>
            </a:r>
            <a:r>
              <a:rPr lang="en-US" altLang="es-AR" sz="3500" i="1"/>
              <a:t>f(x)</a:t>
            </a:r>
            <a:endParaRPr lang="es-ES" altLang="es-AR" sz="3500" i="1"/>
          </a:p>
        </p:txBody>
      </p:sp>
      <p:pic>
        <p:nvPicPr>
          <p:cNvPr id="593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3" t="60663" r="11412" b="2145"/>
          <a:stretch>
            <a:fillRect/>
          </a:stretch>
        </p:blipFill>
        <p:spPr>
          <a:xfrm>
            <a:off x="2149476" y="1727201"/>
            <a:ext cx="8234363" cy="2640013"/>
          </a:xfrm>
          <a:noFill/>
          <a:ln/>
        </p:spPr>
      </p:pic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6581775" y="6237288"/>
            <a:ext cx="422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s-AR" sz="1400" i="1"/>
              <a:t>CREEM - DISTANCE Workshop</a:t>
            </a:r>
            <a:r>
              <a:rPr lang="es-ES" altLang="es-AR" sz="1400" i="1"/>
              <a:t> (2005)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ltGray">
          <a:xfrm>
            <a:off x="1397000" y="1125538"/>
            <a:ext cx="984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AR" sz="2400" i="1">
                <a:latin typeface="Tahoma" panose="020B0604030504040204" pitchFamily="34" charset="0"/>
              </a:rPr>
              <a:t>f(x)</a:t>
            </a:r>
            <a:r>
              <a:rPr lang="es-ES" altLang="es-AR" sz="2400">
                <a:latin typeface="Tahoma" panose="020B0604030504040204" pitchFamily="34" charset="0"/>
              </a:rPr>
              <a:t> = probabilidad de observar un animal a una distancia </a:t>
            </a:r>
            <a:r>
              <a:rPr lang="es-ES" altLang="es-AR" sz="2400" i="1">
                <a:latin typeface="Tahoma" panose="020B0604030504040204" pitchFamily="34" charset="0"/>
              </a:rPr>
              <a:t>x</a:t>
            </a:r>
            <a:endParaRPr lang="es-ES" altLang="es-AR" sz="2400">
              <a:latin typeface="Tahoma" panose="020B0604030504040204" pitchFamily="34" charset="0"/>
            </a:endParaRPr>
          </a:p>
        </p:txBody>
      </p:sp>
      <p:pic>
        <p:nvPicPr>
          <p:cNvPr id="593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40" t="49211" r="44495" b="35048"/>
          <a:stretch>
            <a:fillRect/>
          </a:stretch>
        </p:blipFill>
        <p:spPr bwMode="auto">
          <a:xfrm>
            <a:off x="5041900" y="4868863"/>
            <a:ext cx="21082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1930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66851" y="122239"/>
            <a:ext cx="8486775" cy="642937"/>
          </a:xfrm>
        </p:spPr>
        <p:txBody>
          <a:bodyPr/>
          <a:lstStyle/>
          <a:p>
            <a:pPr algn="r"/>
            <a:r>
              <a:rPr lang="es-ES" altLang="es-AR" sz="3500"/>
              <a:t>Algo de formalismo</a:t>
            </a:r>
          </a:p>
        </p:txBody>
      </p:sp>
      <p:grpSp>
        <p:nvGrpSpPr>
          <p:cNvPr id="161806" name="Group 14"/>
          <p:cNvGrpSpPr>
            <a:grpSpLocks/>
          </p:cNvGrpSpPr>
          <p:nvPr/>
        </p:nvGrpSpPr>
        <p:grpSpPr bwMode="auto">
          <a:xfrm>
            <a:off x="1343026" y="620714"/>
            <a:ext cx="7185025" cy="2143125"/>
            <a:chOff x="246" y="391"/>
            <a:chExt cx="4526" cy="1350"/>
          </a:xfrm>
        </p:grpSpPr>
        <p:pic>
          <p:nvPicPr>
            <p:cNvPr id="161803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" y="391"/>
              <a:ext cx="2190" cy="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1805" name="Text Box 13"/>
            <p:cNvSpPr txBox="1">
              <a:spLocks noChangeArrowheads="1"/>
            </p:cNvSpPr>
            <p:nvPr/>
          </p:nvSpPr>
          <p:spPr bwMode="auto">
            <a:xfrm>
              <a:off x="2955" y="581"/>
              <a:ext cx="181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lang="es-ES" altLang="es-AR" sz="2400"/>
                <a:t>En el punto 0, g(x) = 1</a:t>
              </a:r>
            </a:p>
          </p:txBody>
        </p:sp>
      </p:grpSp>
      <p:grpSp>
        <p:nvGrpSpPr>
          <p:cNvPr id="161809" name="Group 17"/>
          <p:cNvGrpSpPr>
            <a:grpSpLocks/>
          </p:cNvGrpSpPr>
          <p:nvPr/>
        </p:nvGrpSpPr>
        <p:grpSpPr bwMode="auto">
          <a:xfrm>
            <a:off x="1703388" y="3213100"/>
            <a:ext cx="7618412" cy="1752600"/>
            <a:chOff x="473" y="2024"/>
            <a:chExt cx="4799" cy="1104"/>
          </a:xfrm>
        </p:grpSpPr>
        <p:pic>
          <p:nvPicPr>
            <p:cNvPr id="161804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1" y="2296"/>
              <a:ext cx="1158" cy="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1807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" y="2024"/>
              <a:ext cx="1860" cy="1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1808" name="Text Box 16"/>
            <p:cNvSpPr txBox="1">
              <a:spLocks noChangeArrowheads="1"/>
            </p:cNvSpPr>
            <p:nvPr/>
          </p:nvSpPr>
          <p:spPr bwMode="auto">
            <a:xfrm>
              <a:off x="3694" y="2429"/>
              <a:ext cx="15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lang="es-ES" altLang="es-AR" sz="2400"/>
                <a:t>Fórmula Operativa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4295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idx="1"/>
          </p:nvPr>
        </p:nvSpPr>
        <p:spPr>
          <a:xfrm>
            <a:off x="1235075" y="620714"/>
            <a:ext cx="9747250" cy="54244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s-AR" sz="3400"/>
              <a:t>En resumen…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s-AR" sz="3400"/>
          </a:p>
          <a:p>
            <a:pPr>
              <a:lnSpc>
                <a:spcPct val="90000"/>
              </a:lnSpc>
            </a:pPr>
            <a:r>
              <a:rPr lang="en-US" altLang="es-AR"/>
              <a:t>La región cubierta (muestreada) puede ser desconocida y </a:t>
            </a:r>
            <a:r>
              <a:rPr lang="en-US" altLang="es-AR" i="1" u="sng"/>
              <a:t>g(x)</a:t>
            </a:r>
            <a:r>
              <a:rPr lang="en-US" altLang="es-AR"/>
              <a:t> puede ser &lt; 1 en dicha región </a:t>
            </a:r>
          </a:p>
          <a:p>
            <a:pPr lvl="1">
              <a:lnSpc>
                <a:spcPct val="90000"/>
              </a:lnSpc>
            </a:pPr>
            <a:r>
              <a:rPr lang="en-US" altLang="es-AR" sz="2200"/>
              <a:t>Los observadores puede fallar en detectar el 90% de los animales en un área y aún estimar D con exactitud</a:t>
            </a:r>
            <a:endParaRPr lang="en-US" altLang="es-AR"/>
          </a:p>
          <a:p>
            <a:pPr>
              <a:lnSpc>
                <a:spcPct val="90000"/>
              </a:lnSpc>
            </a:pPr>
            <a:r>
              <a:rPr lang="en-US" altLang="es-AR"/>
              <a:t>El número de animales contados es una función de la D verdadera y de </a:t>
            </a:r>
            <a:r>
              <a:rPr lang="en-US" altLang="es-AR" i="1"/>
              <a:t>g(x)</a:t>
            </a:r>
            <a:r>
              <a:rPr lang="en-US" altLang="es-AR"/>
              <a:t> </a:t>
            </a:r>
          </a:p>
          <a:p>
            <a:pPr>
              <a:lnSpc>
                <a:spcPct val="90000"/>
              </a:lnSpc>
            </a:pPr>
            <a:r>
              <a:rPr lang="en-US" altLang="es-AR"/>
              <a:t>Es posible obtener estimadores insesgados de D si se cumplen algunos </a:t>
            </a:r>
            <a:r>
              <a:rPr lang="en-US" altLang="es-AR">
                <a:solidFill>
                  <a:srgbClr val="FF9933"/>
                </a:solidFill>
              </a:rPr>
              <a:t>supuestos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121650" y="6248400"/>
            <a:ext cx="2228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s-AR" sz="1600" i="1"/>
              <a:t>Rivera-Mil</a:t>
            </a:r>
            <a:r>
              <a:rPr lang="es-ES" altLang="es-AR" sz="1600" i="1"/>
              <a:t>án (2001)</a:t>
            </a:r>
          </a:p>
        </p:txBody>
      </p:sp>
    </p:spTree>
    <p:extLst>
      <p:ext uri="{BB962C8B-B14F-4D97-AF65-F5344CB8AC3E}">
        <p14:creationId xmlns:p14="http://schemas.microsoft.com/office/powerpoint/2010/main" val="2356005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b="0" noProof="1">
                <a:latin typeface="Arial Black" panose="020B0A04020102020204" pitchFamily="34" charset="0"/>
              </a:rPr>
              <a:t>SUPUESTOS</a:t>
            </a:r>
            <a:endParaRPr lang="es-ES_tradnl" altLang="es-AR" u="sng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1466850" y="2373314"/>
            <a:ext cx="9258300" cy="269557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300"/>
              </a:spcAft>
              <a:buClr>
                <a:schemeClr val="tx1"/>
              </a:buClr>
              <a:buFont typeface="Symbol" panose="05050102010706020507" pitchFamily="18" charset="2"/>
              <a:buChar char="¨"/>
            </a:pPr>
            <a:r>
              <a:rPr lang="es-AR" altLang="es-AR" b="1"/>
              <a:t>TODOS LOS OBJETOS SOBRE LA LÍNEA DE MARCHA SON DETECTADOS</a:t>
            </a:r>
          </a:p>
        </p:txBody>
      </p:sp>
    </p:spTree>
    <p:extLst>
      <p:ext uri="{BB962C8B-B14F-4D97-AF65-F5344CB8AC3E}">
        <p14:creationId xmlns:p14="http://schemas.microsoft.com/office/powerpoint/2010/main" val="1717501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97000" y="765176"/>
            <a:ext cx="8743950" cy="59531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AR" altLang="es-AR" noProof="1">
                <a:latin typeface="Arial Black" panose="020B0A04020102020204" pitchFamily="34" charset="0"/>
              </a:rPr>
              <a:t>SUPUESTOS</a:t>
            </a:r>
            <a:endParaRPr lang="es-ES_tradnl" altLang="es-AR">
              <a:latin typeface="Arial Black" panose="020B0A04020102020204" pitchFamily="34" charset="0"/>
            </a:endParaRP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1724025" y="2601913"/>
            <a:ext cx="8743950" cy="3962400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600"/>
              </a:spcAft>
              <a:buFont typeface="Symbol" panose="05050102010706020507" pitchFamily="18" charset="2"/>
              <a:buChar char="¨"/>
            </a:pPr>
            <a:r>
              <a:rPr lang="es-ES" altLang="es-AR"/>
              <a:t>LOS OBJETOS NO SE MUEVEN EN RESPUESTA AL OBSERVADOR O BIEN SU UBICACIÓN SE FIJA EN EL PUNTO EN EL CUAL FUE VISTO EN PRIMER MOMENTO</a:t>
            </a:r>
          </a:p>
        </p:txBody>
      </p:sp>
    </p:spTree>
    <p:extLst>
      <p:ext uri="{BB962C8B-B14F-4D97-AF65-F5344CB8AC3E}">
        <p14:creationId xmlns:p14="http://schemas.microsoft.com/office/powerpoint/2010/main" val="2695561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b="0" noProof="1">
                <a:latin typeface="Arial Black" panose="020B0A04020102020204" pitchFamily="34" charset="0"/>
              </a:rPr>
              <a:t>SUPUESTOS</a:t>
            </a:r>
            <a:endParaRPr lang="es-ES_tradnl" altLang="es-AR" u="sng"/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33450" lvl="2" indent="-19050">
              <a:spcBef>
                <a:spcPts val="1200"/>
              </a:spcBef>
              <a:spcAft>
                <a:spcPts val="300"/>
              </a:spcAft>
            </a:pPr>
            <a:endParaRPr lang="es-AR" altLang="es-AR" sz="3200" b="1" u="sng" noProof="1"/>
          </a:p>
          <a:p>
            <a:pPr>
              <a:lnSpc>
                <a:spcPct val="130000"/>
              </a:lnSpc>
              <a:spcAft>
                <a:spcPts val="600"/>
              </a:spcAft>
              <a:buFont typeface="Symbol" panose="05050102010706020507" pitchFamily="18" charset="2"/>
              <a:buChar char="¨"/>
            </a:pPr>
            <a:r>
              <a:rPr lang="es-AR" altLang="es-AR" b="1"/>
              <a:t>LAS DISTANCIAS  Y ÁNGULOS SON MEDIDOS EXACTAMENTE</a:t>
            </a:r>
            <a:endParaRPr lang="es-ES" altLang="es-AR" b="1"/>
          </a:p>
        </p:txBody>
      </p:sp>
    </p:spTree>
    <p:extLst>
      <p:ext uri="{BB962C8B-B14F-4D97-AF65-F5344CB8AC3E}">
        <p14:creationId xmlns:p14="http://schemas.microsoft.com/office/powerpoint/2010/main" val="2474504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b="0" noProof="1">
                <a:latin typeface="Arial Black" panose="020B0A04020102020204" pitchFamily="34" charset="0"/>
              </a:rPr>
              <a:t>SUPUESTOS</a:t>
            </a:r>
            <a:endParaRPr lang="es-ES_tradnl" altLang="es-AR" u="sng"/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1724026" y="2438400"/>
            <a:ext cx="9515475" cy="30480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300"/>
              </a:spcAft>
              <a:buClr>
                <a:schemeClr val="tx1"/>
              </a:buClr>
              <a:buFont typeface="Symbol" panose="05050102010706020507" pitchFamily="18" charset="2"/>
              <a:buChar char="¨"/>
            </a:pPr>
            <a:r>
              <a:rPr lang="es-AR" altLang="es-AR" b="1"/>
              <a:t>TODAS LAS DETECCIONES DE OBJETOS SON EVENTOS ESTADÍSTICAMENTE INDEPENDIENTES</a:t>
            </a:r>
          </a:p>
          <a:p>
            <a:pPr>
              <a:lnSpc>
                <a:spcPct val="150000"/>
              </a:lnSpc>
            </a:pPr>
            <a:endParaRPr lang="es-ES" altLang="es-AR" b="1"/>
          </a:p>
        </p:txBody>
      </p:sp>
    </p:spTree>
    <p:extLst>
      <p:ext uri="{BB962C8B-B14F-4D97-AF65-F5344CB8AC3E}">
        <p14:creationId xmlns:p14="http://schemas.microsoft.com/office/powerpoint/2010/main" val="3899234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66851" y="122239"/>
            <a:ext cx="8486775" cy="714375"/>
          </a:xfrm>
        </p:spPr>
        <p:txBody>
          <a:bodyPr/>
          <a:lstStyle/>
          <a:p>
            <a:r>
              <a:rPr lang="es-AR" altLang="es-AR" sz="3600" noProof="1">
                <a:latin typeface="Arial Black" panose="020B0A04020102020204" pitchFamily="34" charset="0"/>
              </a:rPr>
              <a:t>SUPUESTOS</a:t>
            </a:r>
            <a:endParaRPr lang="es-ES_tradnl" altLang="es-AR" sz="3600" u="sng"/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9622971" cy="4615542"/>
          </a:xfrm>
        </p:spPr>
        <p:txBody>
          <a:bodyPr/>
          <a:lstStyle/>
          <a:p>
            <a:pPr marL="933450" lvl="2" indent="-19050">
              <a:spcBef>
                <a:spcPts val="1200"/>
              </a:spcBef>
              <a:spcAft>
                <a:spcPts val="300"/>
              </a:spcAft>
            </a:pPr>
            <a:endParaRPr lang="es-AR" altLang="es-AR" sz="3200" b="1" u="sng" noProof="1"/>
          </a:p>
          <a:p>
            <a:pPr>
              <a:lnSpc>
                <a:spcPct val="130000"/>
              </a:lnSpc>
              <a:spcAft>
                <a:spcPts val="600"/>
              </a:spcAft>
              <a:buFont typeface="Symbol" panose="05050102010706020507" pitchFamily="18" charset="2"/>
              <a:buChar char="¨"/>
            </a:pPr>
            <a:r>
              <a:rPr lang="es-AR" altLang="es-AR" b="1" dirty="0"/>
              <a:t>LOS OBJETOS NO SON CONTADOS MÁS DE UNA VEZ DURANTE EL PERÍODO DE MUESTREO</a:t>
            </a:r>
            <a:r>
              <a:rPr lang="es-ES" altLang="es-A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333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2324100" y="1"/>
          <a:ext cx="738505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cuación" r:id="rId4" imgW="1841400" imgH="215640" progId="Equation.3">
                  <p:embed/>
                </p:oleObj>
              </mc:Choice>
              <mc:Fallback>
                <p:oleObj name="Ecuación" r:id="rId4" imgW="1841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1"/>
                        <a:ext cx="7385050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2820988" y="1371600"/>
            <a:ext cx="7389812" cy="509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00113" indent="-720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795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Aft>
                <a:spcPts val="600"/>
              </a:spcAft>
            </a:pPr>
            <a:r>
              <a:rPr lang="es-ES" altLang="es-AR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Claves:</a:t>
            </a:r>
          </a:p>
          <a:p>
            <a:pPr lvl="1" eaLnBrk="0" hangingPunct="0">
              <a:buFont typeface="Symbol" panose="05050102010706020507" pitchFamily="18" charset="2"/>
              <a:buChar char="¨"/>
            </a:pPr>
            <a:r>
              <a:rPr lang="es-ES_tradnl" altLang="es-AR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Uniforme</a:t>
            </a:r>
          </a:p>
          <a:p>
            <a:pPr lvl="1" eaLnBrk="0" hangingPunct="0">
              <a:buFont typeface="Symbol" panose="05050102010706020507" pitchFamily="18" charset="2"/>
              <a:buChar char="¨"/>
            </a:pPr>
            <a:r>
              <a:rPr lang="es-ES_tradnl" altLang="es-AR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Half – normal</a:t>
            </a:r>
          </a:p>
          <a:p>
            <a:pPr lvl="1" eaLnBrk="0" hangingPunct="0">
              <a:buFont typeface="Symbol" panose="05050102010706020507" pitchFamily="18" charset="2"/>
              <a:buChar char="¨"/>
            </a:pPr>
            <a:r>
              <a:rPr lang="es-ES_tradnl" altLang="es-AR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Exponencial Negativa</a:t>
            </a:r>
          </a:p>
          <a:p>
            <a:pPr lvl="1" eaLnBrk="0" hangingPunct="0">
              <a:buFont typeface="Symbol" panose="05050102010706020507" pitchFamily="18" charset="2"/>
              <a:buChar char="¨"/>
            </a:pPr>
            <a:r>
              <a:rPr lang="es-ES_tradnl" altLang="es-AR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Hazard – rate</a:t>
            </a:r>
          </a:p>
          <a:p>
            <a:pPr lvl="1" eaLnBrk="0" hangingPunct="0">
              <a:buFont typeface="Symbol" panose="05050102010706020507" pitchFamily="18" charset="2"/>
              <a:buNone/>
            </a:pPr>
            <a:r>
              <a:rPr lang="es-ES" altLang="es-AR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Series</a:t>
            </a:r>
          </a:p>
          <a:p>
            <a:pPr lvl="1" eaLnBrk="0" hangingPunct="0">
              <a:buFont typeface="Symbol" panose="05050102010706020507" pitchFamily="18" charset="2"/>
              <a:buChar char="¨"/>
            </a:pPr>
            <a:r>
              <a:rPr lang="es-ES_tradnl" altLang="es-AR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Coseno</a:t>
            </a:r>
          </a:p>
          <a:p>
            <a:pPr lvl="1" eaLnBrk="0" hangingPunct="0">
              <a:buFont typeface="Symbol" panose="05050102010706020507" pitchFamily="18" charset="2"/>
              <a:buChar char="¨"/>
            </a:pPr>
            <a:r>
              <a:rPr lang="es-ES_tradnl" altLang="es-AR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Polinomial Simple</a:t>
            </a:r>
          </a:p>
          <a:p>
            <a:pPr lvl="1" eaLnBrk="0" hangingPunct="0">
              <a:buFont typeface="Symbol" panose="05050102010706020507" pitchFamily="18" charset="2"/>
              <a:buChar char="¨"/>
            </a:pPr>
            <a:r>
              <a:rPr lang="es-ES_tradnl" altLang="es-AR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Hermite polinomial</a:t>
            </a:r>
          </a:p>
          <a:p>
            <a:pPr eaLnBrk="0" hangingPunct="0"/>
            <a:endParaRPr lang="es-ES_tradnl" altLang="es-AR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5229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412875"/>
            <a:ext cx="666750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4871" name="Rectangle 7"/>
          <p:cNvSpPr>
            <a:spLocks noGrp="1" noChangeArrowheads="1"/>
          </p:cNvSpPr>
          <p:nvPr>
            <p:ph type="title"/>
          </p:nvPr>
        </p:nvSpPr>
        <p:spPr>
          <a:xfrm>
            <a:off x="1466851" y="122239"/>
            <a:ext cx="8486775" cy="858837"/>
          </a:xfrm>
        </p:spPr>
        <p:txBody>
          <a:bodyPr/>
          <a:lstStyle/>
          <a:p>
            <a:r>
              <a:rPr lang="es-ES" altLang="es-AR"/>
              <a:t>Funciones </a:t>
            </a:r>
          </a:p>
        </p:txBody>
      </p:sp>
    </p:spTree>
    <p:extLst>
      <p:ext uri="{BB962C8B-B14F-4D97-AF65-F5344CB8AC3E}">
        <p14:creationId xmlns:p14="http://schemas.microsoft.com/office/powerpoint/2010/main" val="1012935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66850" y="0"/>
            <a:ext cx="9772650" cy="1752600"/>
          </a:xfrm>
        </p:spPr>
        <p:txBody>
          <a:bodyPr/>
          <a:lstStyle/>
          <a:p>
            <a:r>
              <a:rPr lang="es-ES_tradnl" altLang="es-AR"/>
              <a:t>Características del hábitat 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2495550" y="2286000"/>
            <a:ext cx="8743950" cy="4114800"/>
          </a:xfrm>
        </p:spPr>
        <p:txBody>
          <a:bodyPr/>
          <a:lstStyle/>
          <a:p>
            <a:r>
              <a:rPr lang="es-ES_tradnl" altLang="es-AR"/>
              <a:t>Estructura de la vegetación</a:t>
            </a:r>
          </a:p>
          <a:p>
            <a:r>
              <a:rPr lang="es-ES_tradnl" altLang="es-AR"/>
              <a:t>Composición de la vegetación</a:t>
            </a:r>
          </a:p>
          <a:p>
            <a:r>
              <a:rPr lang="es-ES_tradnl" altLang="es-AR"/>
              <a:t>Topología del paisaje</a:t>
            </a:r>
          </a:p>
          <a:p>
            <a:r>
              <a:rPr lang="es-ES_tradnl" altLang="es-AR"/>
              <a:t>Ruidos</a:t>
            </a:r>
          </a:p>
          <a:p>
            <a:endParaRPr lang="es-ES_tradnl" altLang="es-AR"/>
          </a:p>
          <a:p>
            <a:endParaRPr lang="es-ES_tradnl" altLang="es-AR"/>
          </a:p>
        </p:txBody>
      </p:sp>
    </p:spTree>
    <p:extLst>
      <p:ext uri="{BB962C8B-B14F-4D97-AF65-F5344CB8AC3E}">
        <p14:creationId xmlns:p14="http://schemas.microsoft.com/office/powerpoint/2010/main" val="3878352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AR"/>
              <a:t>Función Hazzard Rate</a:t>
            </a:r>
          </a:p>
        </p:txBody>
      </p:sp>
      <p:pic>
        <p:nvPicPr>
          <p:cNvPr id="1658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1989139"/>
            <a:ext cx="6810375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7994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altLang="es-AR">
                <a:latin typeface="Arial Black" panose="020B0A04020102020204" pitchFamily="34" charset="0"/>
              </a:rPr>
              <a:t>TIPO DE INFORMACION OBTENIDA DE CAMPO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1466850" y="2590800"/>
            <a:ext cx="9258300" cy="3505200"/>
          </a:xfrm>
        </p:spPr>
        <p:txBody>
          <a:bodyPr/>
          <a:lstStyle/>
          <a:p>
            <a:r>
              <a:rPr lang="es-ES_tradnl" altLang="es-AR" b="1"/>
              <a:t>DISTANCIA PARCIAL Y TOTAL RECORRIDA</a:t>
            </a:r>
          </a:p>
          <a:p>
            <a:pPr>
              <a:buFont typeface="Wingdings" panose="05000000000000000000" pitchFamily="2" charset="2"/>
              <a:buNone/>
            </a:pPr>
            <a:endParaRPr lang="es-ES_tradnl" altLang="es-AR" b="1"/>
          </a:p>
          <a:p>
            <a:r>
              <a:rPr lang="es-ES_tradnl" altLang="es-AR" b="1"/>
              <a:t>DISTANCIA RADIAL Y ANGULO ENTRE LA LINEA DE MARCHA EL OBJETO DE ESTUDIO</a:t>
            </a:r>
          </a:p>
        </p:txBody>
      </p:sp>
    </p:spTree>
    <p:extLst>
      <p:ext uri="{BB962C8B-B14F-4D97-AF65-F5344CB8AC3E}">
        <p14:creationId xmlns:p14="http://schemas.microsoft.com/office/powerpoint/2010/main" val="3012381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altLang="es-AR">
                <a:latin typeface="Arial Black" panose="020B0A04020102020204" pitchFamily="34" charset="0"/>
              </a:rPr>
              <a:t>TIPO DE INFORMACION OBTENIDA DE CAMPO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1466850" y="2590800"/>
            <a:ext cx="9258300" cy="2667000"/>
          </a:xfrm>
        </p:spPr>
        <p:txBody>
          <a:bodyPr/>
          <a:lstStyle/>
          <a:p>
            <a:r>
              <a:rPr lang="es-ES_tradnl" altLang="es-AR" b="1"/>
              <a:t>DISTANCIA PARCIAL Y TOTAL RECORRIDA</a:t>
            </a:r>
          </a:p>
          <a:p>
            <a:r>
              <a:rPr lang="es-ES_tradnl" altLang="es-AR" b="1"/>
              <a:t>DISTANCIA PERPENDICULAR ENTRE LA LINEA DE MARCHA EL OBJETO DE ESTUDIO</a:t>
            </a:r>
          </a:p>
        </p:txBody>
      </p:sp>
    </p:spTree>
    <p:extLst>
      <p:ext uri="{BB962C8B-B14F-4D97-AF65-F5344CB8AC3E}">
        <p14:creationId xmlns:p14="http://schemas.microsoft.com/office/powerpoint/2010/main" val="1227534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>
                <a:solidFill>
                  <a:schemeClr val="tx1"/>
                </a:solidFill>
              </a:rPr>
              <a:t>Ajuste del modelo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1466850" y="1863726"/>
            <a:ext cx="9258300" cy="3687763"/>
          </a:xfrm>
        </p:spPr>
        <p:txBody>
          <a:bodyPr/>
          <a:lstStyle/>
          <a:p>
            <a:r>
              <a:rPr lang="en-US" altLang="es-AR"/>
              <a:t>Test de Bondad de Ajuste para g(x)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s-AR"/>
              <a:t>Test omnibus basado en datos agrupados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s-AR"/>
              <a:t>Tiene poco poder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s-AR"/>
              <a:t>No discrimina correctamente entre modelos cerca de la línea</a:t>
            </a:r>
          </a:p>
        </p:txBody>
      </p:sp>
    </p:spTree>
    <p:extLst>
      <p:ext uri="{BB962C8B-B14F-4D97-AF65-F5344CB8AC3E}">
        <p14:creationId xmlns:p14="http://schemas.microsoft.com/office/powerpoint/2010/main" val="1645423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 build="p" autoUpdateAnimBg="0" advAuto="0"/>
      <p:bldP spid="125955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>
                <a:solidFill>
                  <a:schemeClr val="tx1"/>
                </a:solidFill>
              </a:rPr>
              <a:t>Detección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1466850" y="1863726"/>
            <a:ext cx="9258300" cy="3687763"/>
          </a:xfrm>
        </p:spPr>
        <p:txBody>
          <a:bodyPr/>
          <a:lstStyle/>
          <a:p>
            <a:r>
              <a:rPr lang="en-US" altLang="es-AR"/>
              <a:t>Los observadores pueden fallar en detectar el 90 % de los objetos en el área y aún estimar la Densidad exactamente</a:t>
            </a:r>
          </a:p>
        </p:txBody>
      </p:sp>
    </p:spTree>
    <p:extLst>
      <p:ext uri="{BB962C8B-B14F-4D97-AF65-F5344CB8AC3E}">
        <p14:creationId xmlns:p14="http://schemas.microsoft.com/office/powerpoint/2010/main" val="1313494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 build="p" autoUpdateAnimBg="0" advAuto="0"/>
      <p:bldP spid="126979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>
                <a:solidFill>
                  <a:schemeClr val="tx1"/>
                </a:solidFill>
              </a:rPr>
              <a:t>Ajuste y Selección del Modelo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1552575" y="1828800"/>
            <a:ext cx="9258300" cy="4572000"/>
          </a:xfrm>
        </p:spPr>
        <p:txBody>
          <a:bodyPr/>
          <a:lstStyle/>
          <a:p>
            <a:r>
              <a:rPr lang="en-US" altLang="es-AR"/>
              <a:t>Test de Bondad de Ajuste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s-AR"/>
              <a:t>Test omnibus test based on data grouping</a:t>
            </a:r>
          </a:p>
          <a:p>
            <a:r>
              <a:rPr lang="en-US" altLang="es-AR"/>
              <a:t>Test de las razones de Verosimilitud (Likelihood ratio test)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s-AR"/>
              <a:t>Test secuencial para modelos anidados</a:t>
            </a:r>
          </a:p>
          <a:p>
            <a:r>
              <a:rPr lang="en-US" altLang="es-AR"/>
              <a:t>AIC y AICc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s-AR"/>
              <a:t>Modelos de optimización</a:t>
            </a:r>
          </a:p>
        </p:txBody>
      </p:sp>
    </p:spTree>
    <p:extLst>
      <p:ext uri="{BB962C8B-B14F-4D97-AF65-F5344CB8AC3E}">
        <p14:creationId xmlns:p14="http://schemas.microsoft.com/office/powerpoint/2010/main" val="3401772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 build="p" autoUpdateAnimBg="0" advAuto="0"/>
      <p:bldP spid="128003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Resumiendo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obtiene la mejor función de detección</a:t>
            </a:r>
          </a:p>
          <a:p>
            <a:r>
              <a:rPr lang="es-ES" dirty="0" smtClean="0"/>
              <a:t>En base al esfuerzo (distancia recorrida), al número de animales vistos y a la función de detección, se calcula la densidad  de animales</a:t>
            </a:r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23901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Limitaciones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/>
              <a:t>Conventional</a:t>
            </a:r>
            <a:r>
              <a:rPr lang="es-AR" dirty="0"/>
              <a:t> </a:t>
            </a:r>
            <a:r>
              <a:rPr lang="es-AR" dirty="0" err="1"/>
              <a:t>Distance</a:t>
            </a:r>
            <a:r>
              <a:rPr lang="es-AR" dirty="0"/>
              <a:t> </a:t>
            </a:r>
            <a:r>
              <a:rPr lang="es-AR" dirty="0" err="1"/>
              <a:t>sampling</a:t>
            </a:r>
            <a:r>
              <a:rPr lang="es-AR" dirty="0"/>
              <a:t> incluye </a:t>
            </a:r>
            <a:r>
              <a:rPr lang="es-AR" dirty="0" err="1"/>
              <a:t>covariables</a:t>
            </a:r>
            <a:r>
              <a:rPr lang="es-AR" dirty="0"/>
              <a:t> que afectan a la detección, pero no a la abundancia local</a:t>
            </a:r>
            <a:r>
              <a:rPr lang="es-AR" dirty="0" smtClean="0"/>
              <a:t>.</a:t>
            </a:r>
          </a:p>
          <a:p>
            <a:r>
              <a:rPr lang="es-AR" dirty="0"/>
              <a:t>Además, agrupan los datos de múltiples conteos y estima una densidad promedio, con pérdida de información al nivel de unidad </a:t>
            </a:r>
            <a:r>
              <a:rPr lang="es-AR" dirty="0" err="1"/>
              <a:t>muestral</a:t>
            </a:r>
            <a:endParaRPr lang="es-AR" dirty="0"/>
          </a:p>
          <a:p>
            <a:pPr marL="0" indent="0" algn="r">
              <a:buNone/>
            </a:pPr>
            <a:r>
              <a:rPr lang="es-ES" dirty="0" smtClean="0"/>
              <a:t>(</a:t>
            </a:r>
            <a:r>
              <a:rPr lang="es-ES" dirty="0" err="1" smtClean="0"/>
              <a:t>Royle</a:t>
            </a:r>
            <a:r>
              <a:rPr lang="es-ES" dirty="0" smtClean="0"/>
              <a:t> </a:t>
            </a:r>
            <a:r>
              <a:rPr lang="es-ES" i="1" dirty="0" smtClean="0"/>
              <a:t>et al. </a:t>
            </a:r>
            <a:r>
              <a:rPr lang="es-ES" dirty="0" smtClean="0"/>
              <a:t>2004)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66643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80965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Propuesta</a:t>
            </a:r>
            <a:br>
              <a:rPr lang="es-ES" dirty="0" smtClean="0"/>
            </a:br>
            <a:r>
              <a:rPr lang="es-ES" dirty="0" err="1" smtClean="0"/>
              <a:t>Hierarchical</a:t>
            </a:r>
            <a:r>
              <a:rPr lang="es-ES" dirty="0" smtClean="0"/>
              <a:t> </a:t>
            </a:r>
            <a:r>
              <a:rPr lang="es-ES" dirty="0" err="1" smtClean="0"/>
              <a:t>Distance</a:t>
            </a:r>
            <a:r>
              <a:rPr lang="es-ES" dirty="0" smtClean="0"/>
              <a:t> </a:t>
            </a:r>
            <a:r>
              <a:rPr lang="es-ES" dirty="0" err="1" smtClean="0"/>
              <a:t>Sampling</a:t>
            </a:r>
            <a:r>
              <a:rPr lang="es-ES" dirty="0" smtClean="0"/>
              <a:t> (HDS)</a:t>
            </a:r>
            <a:br>
              <a:rPr lang="es-ES" dirty="0" smtClean="0"/>
            </a:br>
            <a:r>
              <a:rPr lang="es-ES" dirty="0" smtClean="0"/>
              <a:t>(Muestreo de Distancias Jerárquico) 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2662518"/>
            <a:ext cx="10972800" cy="3625011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HDS propone incorporar el efecto de las 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covariables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sobre la abundancia en el esquema de DS.</a:t>
            </a:r>
          </a:p>
          <a:p>
            <a:r>
              <a:rPr lang="es-AR" dirty="0"/>
              <a:t>Se plantea la Verosimilitud en cada punto como una función de la “abundancia local”. La abundancia puede estar relacionada con </a:t>
            </a:r>
            <a:r>
              <a:rPr lang="es-AR" dirty="0" err="1"/>
              <a:t>covariables</a:t>
            </a:r>
            <a:r>
              <a:rPr lang="es-AR" dirty="0"/>
              <a:t>. La abundancia local se puede relacionar con </a:t>
            </a:r>
            <a:r>
              <a:rPr lang="es-AR" dirty="0" err="1"/>
              <a:t>convariables</a:t>
            </a:r>
            <a:r>
              <a:rPr lang="es-AR" dirty="0"/>
              <a:t> por medio de una </a:t>
            </a:r>
            <a:r>
              <a:rPr lang="es-AR" dirty="0" err="1"/>
              <a:t>Poisson</a:t>
            </a:r>
            <a:r>
              <a:rPr lang="es-AR" dirty="0"/>
              <a:t> o una </a:t>
            </a:r>
            <a:r>
              <a:rPr lang="es-AR" dirty="0" smtClean="0"/>
              <a:t>regresión </a:t>
            </a:r>
            <a:r>
              <a:rPr lang="es-AR" dirty="0"/>
              <a:t>lineal generalizada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72191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80965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Propuesta</a:t>
            </a:r>
            <a:br>
              <a:rPr lang="es-ES" dirty="0" smtClean="0"/>
            </a:br>
            <a:r>
              <a:rPr lang="es-ES" dirty="0" err="1" smtClean="0"/>
              <a:t>Hierarchical</a:t>
            </a:r>
            <a:r>
              <a:rPr lang="es-ES" dirty="0" smtClean="0"/>
              <a:t> </a:t>
            </a:r>
            <a:r>
              <a:rPr lang="es-ES" dirty="0" err="1" smtClean="0"/>
              <a:t>Distance</a:t>
            </a:r>
            <a:r>
              <a:rPr lang="es-ES" dirty="0" smtClean="0"/>
              <a:t> </a:t>
            </a:r>
            <a:r>
              <a:rPr lang="es-ES" dirty="0" err="1" smtClean="0"/>
              <a:t>Sampling</a:t>
            </a:r>
            <a:r>
              <a:rPr lang="es-ES" dirty="0" smtClean="0"/>
              <a:t> (HDS)</a:t>
            </a:r>
            <a:br>
              <a:rPr lang="es-ES" dirty="0" smtClean="0"/>
            </a:br>
            <a:r>
              <a:rPr lang="es-ES" dirty="0" smtClean="0"/>
              <a:t>(Muestreo de Distancias Jerárquico) 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2662518"/>
            <a:ext cx="10972800" cy="362501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abundancia local se incorpora como un efecto aleatorio.</a:t>
            </a: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AR" dirty="0" smtClean="0"/>
              <a:t>La Verosimilitud es función de la función de detección, densidad, y las </a:t>
            </a:r>
            <a:r>
              <a:rPr lang="es-AR" dirty="0" err="1" smtClean="0"/>
              <a:t>covariables</a:t>
            </a:r>
            <a:r>
              <a:rPr lang="es-AR" dirty="0" smtClean="0"/>
              <a:t> relevantes para la densidad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2630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24025" y="304800"/>
            <a:ext cx="10287000" cy="1447800"/>
          </a:xfrm>
        </p:spPr>
        <p:txBody>
          <a:bodyPr/>
          <a:lstStyle/>
          <a:p>
            <a:r>
              <a:rPr lang="es-ES_tradnl" altLang="es-AR"/>
              <a:t>Factores meteorológicos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2495550" y="2286000"/>
            <a:ext cx="8743950" cy="4114800"/>
          </a:xfrm>
        </p:spPr>
        <p:txBody>
          <a:bodyPr/>
          <a:lstStyle/>
          <a:p>
            <a:r>
              <a:rPr lang="es-ES_tradnl" altLang="es-AR"/>
              <a:t>Precipitaciones</a:t>
            </a:r>
          </a:p>
          <a:p>
            <a:r>
              <a:rPr lang="es-ES_tradnl" altLang="es-AR"/>
              <a:t>Vientos</a:t>
            </a:r>
          </a:p>
          <a:p>
            <a:r>
              <a:rPr lang="es-ES_tradnl" altLang="es-AR"/>
              <a:t>Temperatura</a:t>
            </a:r>
          </a:p>
          <a:p>
            <a:r>
              <a:rPr lang="es-ES_tradnl" altLang="es-AR"/>
              <a:t>Niebla</a:t>
            </a:r>
          </a:p>
          <a:p>
            <a:r>
              <a:rPr lang="es-ES_tradnl" altLang="es-AR"/>
              <a:t>Nieve</a:t>
            </a:r>
          </a:p>
          <a:p>
            <a:r>
              <a:rPr lang="es-ES_tradnl" altLang="es-AR"/>
              <a:t>Humedad relativa</a:t>
            </a:r>
          </a:p>
          <a:p>
            <a:endParaRPr lang="es-ES_tradnl" altLang="es-AR"/>
          </a:p>
          <a:p>
            <a:endParaRPr lang="es-ES_tradnl" altLang="es-AR"/>
          </a:p>
        </p:txBody>
      </p:sp>
    </p:spTree>
    <p:extLst>
      <p:ext uri="{BB962C8B-B14F-4D97-AF65-F5344CB8AC3E}">
        <p14:creationId xmlns:p14="http://schemas.microsoft.com/office/powerpoint/2010/main" val="2126542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3925" y="90710"/>
            <a:ext cx="10289955" cy="1115790"/>
          </a:xfrm>
        </p:spPr>
        <p:txBody>
          <a:bodyPr>
            <a:noAutofit/>
          </a:bodyPr>
          <a:lstStyle/>
          <a:p>
            <a:r>
              <a:rPr lang="es-ES" sz="4000" dirty="0" smtClean="0"/>
              <a:t>Esquema de selección de Modelos para Muestreo de Distancias Jerárquico</a:t>
            </a:r>
            <a:endParaRPr lang="es-AR" sz="4000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/>
          </p:nvPr>
        </p:nvGraphicFramePr>
        <p:xfrm>
          <a:off x="3276600" y="1715405"/>
          <a:ext cx="8915400" cy="4925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Flecha curvada hacia la izquierda 2"/>
          <p:cNvSpPr/>
          <p:nvPr/>
        </p:nvSpPr>
        <p:spPr>
          <a:xfrm>
            <a:off x="11239500" y="1905000"/>
            <a:ext cx="438150" cy="10477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7" name="Flecha curvada hacia la izquierda 6"/>
          <p:cNvSpPr/>
          <p:nvPr/>
        </p:nvSpPr>
        <p:spPr>
          <a:xfrm>
            <a:off x="11239500" y="2991874"/>
            <a:ext cx="438150" cy="10477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8" name="Flecha curvada hacia la izquierda 7"/>
          <p:cNvSpPr/>
          <p:nvPr/>
        </p:nvSpPr>
        <p:spPr>
          <a:xfrm>
            <a:off x="11172825" y="4078748"/>
            <a:ext cx="438150" cy="10477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9" name="Flecha curvada hacia la izquierda 8"/>
          <p:cNvSpPr/>
          <p:nvPr/>
        </p:nvSpPr>
        <p:spPr>
          <a:xfrm>
            <a:off x="11239500" y="5126498"/>
            <a:ext cx="438150" cy="10477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222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Bibliografía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153887"/>
            <a:ext cx="11277600" cy="4972278"/>
          </a:xfrm>
        </p:spPr>
        <p:txBody>
          <a:bodyPr>
            <a:noAutofit/>
          </a:bodyPr>
          <a:lstStyle/>
          <a:p>
            <a:pPr marL="1252538" indent="-1252538">
              <a:buNone/>
            </a:pPr>
            <a:r>
              <a:rPr lang="es-AR" sz="2000" dirty="0" err="1"/>
              <a:t>Buckland</a:t>
            </a:r>
            <a:r>
              <a:rPr lang="es-AR" sz="2000" dirty="0"/>
              <a:t>, Stephen T., D. R. Anderson, Kenneth P. </a:t>
            </a:r>
            <a:r>
              <a:rPr lang="es-AR" sz="2000" dirty="0" err="1"/>
              <a:t>Burnham</a:t>
            </a:r>
            <a:r>
              <a:rPr lang="es-AR" sz="2000" dirty="0"/>
              <a:t>, J. L. </a:t>
            </a:r>
            <a:r>
              <a:rPr lang="es-AR" sz="2000" dirty="0" err="1"/>
              <a:t>Laake</a:t>
            </a:r>
            <a:r>
              <a:rPr lang="es-AR" sz="2000" dirty="0"/>
              <a:t>, D. L. </a:t>
            </a:r>
            <a:r>
              <a:rPr lang="es-AR" sz="2000" dirty="0" err="1"/>
              <a:t>Borchers</a:t>
            </a:r>
            <a:r>
              <a:rPr lang="es-AR" sz="2000" dirty="0"/>
              <a:t>, y L. Thomas. 2004. </a:t>
            </a:r>
            <a:r>
              <a:rPr lang="es-AR" sz="2000" i="1" dirty="0" err="1"/>
              <a:t>Advanced</a:t>
            </a:r>
            <a:r>
              <a:rPr lang="es-AR" sz="2000" i="1" dirty="0"/>
              <a:t> </a:t>
            </a:r>
            <a:r>
              <a:rPr lang="es-AR" sz="2000" i="1" dirty="0" err="1"/>
              <a:t>distance</a:t>
            </a:r>
            <a:r>
              <a:rPr lang="es-AR" sz="2000" i="1" dirty="0"/>
              <a:t> </a:t>
            </a:r>
            <a:r>
              <a:rPr lang="es-AR" sz="2000" i="1" dirty="0" err="1"/>
              <a:t>sampling</a:t>
            </a:r>
            <a:r>
              <a:rPr lang="es-AR" sz="2000" i="1" dirty="0"/>
              <a:t>: </a:t>
            </a:r>
            <a:r>
              <a:rPr lang="es-AR" sz="2000" i="1" dirty="0" err="1"/>
              <a:t>estimating</a:t>
            </a:r>
            <a:r>
              <a:rPr lang="es-AR" sz="2000" i="1" dirty="0"/>
              <a:t> </a:t>
            </a:r>
            <a:r>
              <a:rPr lang="es-AR" sz="2000" i="1" dirty="0" err="1"/>
              <a:t>abundance</a:t>
            </a:r>
            <a:r>
              <a:rPr lang="es-AR" sz="2000" i="1" dirty="0"/>
              <a:t> of </a:t>
            </a:r>
            <a:r>
              <a:rPr lang="es-AR" sz="2000" i="1" dirty="0" err="1"/>
              <a:t>biological</a:t>
            </a:r>
            <a:r>
              <a:rPr lang="es-AR" sz="2000" i="1" dirty="0"/>
              <a:t> </a:t>
            </a:r>
            <a:r>
              <a:rPr lang="es-AR" sz="2000" i="1" dirty="0" err="1"/>
              <a:t>populations</a:t>
            </a:r>
            <a:r>
              <a:rPr lang="es-AR" sz="2000" dirty="0"/>
              <a:t>. Oxford </a:t>
            </a:r>
            <a:r>
              <a:rPr lang="es-AR" sz="2000" dirty="0" err="1"/>
              <a:t>University</a:t>
            </a:r>
            <a:r>
              <a:rPr lang="es-AR" sz="2000" dirty="0"/>
              <a:t> </a:t>
            </a:r>
            <a:r>
              <a:rPr lang="es-AR" sz="2000" dirty="0" err="1"/>
              <a:t>Press</a:t>
            </a:r>
            <a:r>
              <a:rPr lang="es-AR" sz="2000" dirty="0"/>
              <a:t> Oxford. </a:t>
            </a:r>
            <a:endParaRPr lang="es-AR" sz="2000" dirty="0" smtClean="0"/>
          </a:p>
          <a:p>
            <a:pPr marL="1252538" indent="-1252538">
              <a:buNone/>
            </a:pPr>
            <a:r>
              <a:rPr lang="es-AR" sz="2000" dirty="0" err="1" smtClean="0"/>
              <a:t>Buckland</a:t>
            </a:r>
            <a:r>
              <a:rPr lang="es-AR" sz="2000" dirty="0"/>
              <a:t>, Stephen T., David R. Anderson, Kenneth P. </a:t>
            </a:r>
            <a:r>
              <a:rPr lang="es-AR" sz="2000" dirty="0" err="1"/>
              <a:t>Burnham</a:t>
            </a:r>
            <a:r>
              <a:rPr lang="es-AR" sz="2000" dirty="0"/>
              <a:t>, y Jeffrey L. </a:t>
            </a:r>
            <a:r>
              <a:rPr lang="es-AR" sz="2000" dirty="0" err="1"/>
              <a:t>Laake</a:t>
            </a:r>
            <a:r>
              <a:rPr lang="es-AR" sz="2000" dirty="0"/>
              <a:t>. 1993. </a:t>
            </a:r>
            <a:r>
              <a:rPr lang="es-AR" sz="2000" i="1" dirty="0" err="1"/>
              <a:t>Distance</a:t>
            </a:r>
            <a:r>
              <a:rPr lang="es-AR" sz="2000" i="1" dirty="0"/>
              <a:t> </a:t>
            </a:r>
            <a:r>
              <a:rPr lang="es-AR" sz="2000" i="1" dirty="0" err="1"/>
              <a:t>sampling</a:t>
            </a:r>
            <a:r>
              <a:rPr lang="es-AR" sz="2000" i="1" dirty="0"/>
              <a:t>: </a:t>
            </a:r>
            <a:r>
              <a:rPr lang="es-AR" sz="2000" i="1" dirty="0" err="1"/>
              <a:t>estimating</a:t>
            </a:r>
            <a:r>
              <a:rPr lang="es-AR" sz="2000" i="1" dirty="0"/>
              <a:t> </a:t>
            </a:r>
            <a:r>
              <a:rPr lang="es-AR" sz="2000" i="1" dirty="0" err="1"/>
              <a:t>abundance</a:t>
            </a:r>
            <a:r>
              <a:rPr lang="es-AR" sz="2000" i="1" dirty="0"/>
              <a:t> of </a:t>
            </a:r>
            <a:r>
              <a:rPr lang="es-AR" sz="2000" i="1" dirty="0" err="1"/>
              <a:t>biological</a:t>
            </a:r>
            <a:r>
              <a:rPr lang="es-AR" sz="2000" i="1" dirty="0"/>
              <a:t> </a:t>
            </a:r>
            <a:r>
              <a:rPr lang="es-AR" sz="2000" i="1" dirty="0" err="1"/>
              <a:t>populations</a:t>
            </a:r>
            <a:r>
              <a:rPr lang="es-AR" sz="2000" i="1" dirty="0"/>
              <a:t>.</a:t>
            </a:r>
            <a:r>
              <a:rPr lang="es-AR" sz="2000" dirty="0"/>
              <a:t> Chapman &amp; Hall</a:t>
            </a:r>
            <a:r>
              <a:rPr lang="es-AR" sz="2000" dirty="0" smtClean="0"/>
              <a:t>.</a:t>
            </a:r>
            <a:endParaRPr lang="es-AR" sz="2000" dirty="0"/>
          </a:p>
          <a:p>
            <a:pPr marL="1252538" indent="-1252538">
              <a:buNone/>
            </a:pPr>
            <a:r>
              <a:rPr lang="es-AR" sz="2000" dirty="0"/>
              <a:t>Le </a:t>
            </a:r>
            <a:r>
              <a:rPr lang="es-AR" sz="2000" dirty="0" err="1"/>
              <a:t>Moullec</a:t>
            </a:r>
            <a:r>
              <a:rPr lang="es-AR" sz="2000" dirty="0"/>
              <a:t>, Mathilde. 2014. </a:t>
            </a:r>
            <a:r>
              <a:rPr lang="es-AR" sz="2000" dirty="0" err="1" smtClean="0"/>
              <a:t>Ungulate</a:t>
            </a:r>
            <a:r>
              <a:rPr lang="es-AR" sz="2000" dirty="0" smtClean="0"/>
              <a:t> </a:t>
            </a:r>
            <a:r>
              <a:rPr lang="es-AR" sz="2000" dirty="0" err="1"/>
              <a:t>population</a:t>
            </a:r>
            <a:r>
              <a:rPr lang="es-AR" sz="2000" dirty="0"/>
              <a:t> </a:t>
            </a:r>
            <a:r>
              <a:rPr lang="es-AR" sz="2000" dirty="0" err="1"/>
              <a:t>monitoring</a:t>
            </a:r>
            <a:r>
              <a:rPr lang="es-AR" sz="2000" dirty="0"/>
              <a:t> in a tundra </a:t>
            </a:r>
            <a:r>
              <a:rPr lang="es-AR" sz="2000" dirty="0" err="1"/>
              <a:t>landscape</a:t>
            </a:r>
            <a:r>
              <a:rPr lang="es-AR" sz="2000" dirty="0"/>
              <a:t>: </a:t>
            </a:r>
            <a:r>
              <a:rPr lang="es-AR" sz="2000" dirty="0" err="1"/>
              <a:t>evaluating</a:t>
            </a:r>
            <a:r>
              <a:rPr lang="es-AR" sz="2000" dirty="0"/>
              <a:t> total </a:t>
            </a:r>
            <a:r>
              <a:rPr lang="es-AR" sz="2000" dirty="0" err="1"/>
              <a:t>counts</a:t>
            </a:r>
            <a:r>
              <a:rPr lang="es-AR" sz="2000" dirty="0"/>
              <a:t> and </a:t>
            </a:r>
            <a:r>
              <a:rPr lang="es-AR" sz="2000" dirty="0" err="1"/>
              <a:t>distance</a:t>
            </a:r>
            <a:r>
              <a:rPr lang="es-AR" sz="2000" dirty="0"/>
              <a:t> </a:t>
            </a:r>
            <a:r>
              <a:rPr lang="es-AR" sz="2000" dirty="0" err="1"/>
              <a:t>sampling</a:t>
            </a:r>
            <a:r>
              <a:rPr lang="es-AR" sz="2000" dirty="0"/>
              <a:t> </a:t>
            </a:r>
            <a:r>
              <a:rPr lang="es-AR" sz="2000" dirty="0" err="1" smtClean="0"/>
              <a:t>accuracy</a:t>
            </a:r>
            <a:r>
              <a:rPr lang="es-AR" sz="2000" dirty="0" smtClean="0"/>
              <a:t>. </a:t>
            </a:r>
            <a:r>
              <a:rPr lang="es-AR" sz="2000" dirty="0" err="1"/>
              <a:t>Norway</a:t>
            </a:r>
            <a:r>
              <a:rPr lang="es-AR" sz="2000" dirty="0"/>
              <a:t>: </a:t>
            </a:r>
            <a:r>
              <a:rPr lang="es-AR" sz="2000" dirty="0" err="1"/>
              <a:t>The</a:t>
            </a:r>
            <a:r>
              <a:rPr lang="es-AR" sz="2000" dirty="0"/>
              <a:t> </a:t>
            </a:r>
            <a:r>
              <a:rPr lang="es-AR" sz="2000" dirty="0" err="1"/>
              <a:t>Artic</a:t>
            </a:r>
            <a:r>
              <a:rPr lang="es-AR" sz="2000" dirty="0"/>
              <a:t> </a:t>
            </a:r>
            <a:r>
              <a:rPr lang="es-AR" sz="2000" dirty="0" err="1"/>
              <a:t>University</a:t>
            </a:r>
            <a:r>
              <a:rPr lang="es-AR" sz="2000" dirty="0"/>
              <a:t> of </a:t>
            </a:r>
            <a:r>
              <a:rPr lang="es-AR" sz="2000" dirty="0" err="1"/>
              <a:t>Norway</a:t>
            </a:r>
            <a:r>
              <a:rPr lang="es-AR" sz="2000" dirty="0"/>
              <a:t>.</a:t>
            </a:r>
          </a:p>
          <a:p>
            <a:pPr marL="1252538" indent="-1252538">
              <a:buNone/>
            </a:pPr>
            <a:r>
              <a:rPr lang="es-AR" sz="2000" dirty="0" err="1"/>
              <a:t>Royle</a:t>
            </a:r>
            <a:r>
              <a:rPr lang="es-AR" sz="2000" dirty="0"/>
              <a:t>, J. Andrew, </a:t>
            </a:r>
            <a:r>
              <a:rPr lang="es-AR" sz="2000" dirty="0" err="1"/>
              <a:t>Deanna</a:t>
            </a:r>
            <a:r>
              <a:rPr lang="es-AR" sz="2000" dirty="0"/>
              <a:t> K. Dawson, y Scott Bates. 2004. </a:t>
            </a:r>
            <a:r>
              <a:rPr lang="es-AR" sz="2000" dirty="0" err="1" smtClean="0"/>
              <a:t>Modeling</a:t>
            </a:r>
            <a:r>
              <a:rPr lang="es-AR" sz="2000" dirty="0" smtClean="0"/>
              <a:t> </a:t>
            </a:r>
            <a:r>
              <a:rPr lang="es-AR" sz="2000" dirty="0" err="1"/>
              <a:t>abundance</a:t>
            </a:r>
            <a:r>
              <a:rPr lang="es-AR" sz="2000" dirty="0"/>
              <a:t> </a:t>
            </a:r>
            <a:r>
              <a:rPr lang="es-AR" sz="2000" dirty="0" err="1"/>
              <a:t>effects</a:t>
            </a:r>
            <a:r>
              <a:rPr lang="es-AR" sz="2000" dirty="0"/>
              <a:t> in </a:t>
            </a:r>
            <a:r>
              <a:rPr lang="es-AR" sz="2000" dirty="0" err="1"/>
              <a:t>distance</a:t>
            </a:r>
            <a:r>
              <a:rPr lang="es-AR" sz="2000" dirty="0"/>
              <a:t> </a:t>
            </a:r>
            <a:r>
              <a:rPr lang="es-AR" sz="2000" dirty="0" err="1" smtClean="0"/>
              <a:t>sampling</a:t>
            </a:r>
            <a:r>
              <a:rPr lang="es-AR" sz="2000" dirty="0" smtClean="0"/>
              <a:t>. </a:t>
            </a:r>
            <a:r>
              <a:rPr lang="es-AR" sz="2000" i="1" dirty="0" err="1"/>
              <a:t>Ecology</a:t>
            </a:r>
            <a:r>
              <a:rPr lang="es-AR" sz="2000" dirty="0"/>
              <a:t> 85 (6): 1591-97. doi:10.1890/03-3127.</a:t>
            </a:r>
          </a:p>
          <a:p>
            <a:pPr marL="1252538" indent="-1252538">
              <a:buNone/>
            </a:pPr>
            <a:r>
              <a:rPr lang="es-AR" sz="2000" dirty="0" err="1"/>
              <a:t>Sillett</a:t>
            </a:r>
            <a:r>
              <a:rPr lang="es-AR" sz="2000" dirty="0"/>
              <a:t>, T. Scott, Richard B. Chandler, J. Andrew </a:t>
            </a:r>
            <a:r>
              <a:rPr lang="es-AR" sz="2000" dirty="0" err="1"/>
              <a:t>Royle</a:t>
            </a:r>
            <a:r>
              <a:rPr lang="es-AR" sz="2000" dirty="0"/>
              <a:t>, Marc </a:t>
            </a:r>
            <a:r>
              <a:rPr lang="es-AR" sz="2000" dirty="0" err="1"/>
              <a:t>Kéry</a:t>
            </a:r>
            <a:r>
              <a:rPr lang="es-AR" sz="2000" dirty="0"/>
              <a:t>, y Scott A. Morrison. 2012. </a:t>
            </a:r>
            <a:r>
              <a:rPr lang="es-AR" sz="2000" dirty="0" err="1" smtClean="0"/>
              <a:t>Hierarchical</a:t>
            </a:r>
            <a:r>
              <a:rPr lang="es-AR" sz="2000" dirty="0" smtClean="0"/>
              <a:t> </a:t>
            </a:r>
            <a:r>
              <a:rPr lang="es-AR" sz="2000" dirty="0" err="1"/>
              <a:t>Distance-Sampling</a:t>
            </a:r>
            <a:r>
              <a:rPr lang="es-AR" sz="2000" dirty="0"/>
              <a:t> </a:t>
            </a:r>
            <a:r>
              <a:rPr lang="es-AR" sz="2000" dirty="0" err="1"/>
              <a:t>Models</a:t>
            </a:r>
            <a:r>
              <a:rPr lang="es-AR" sz="2000" dirty="0"/>
              <a:t> to </a:t>
            </a:r>
            <a:r>
              <a:rPr lang="es-AR" sz="2000" dirty="0" err="1"/>
              <a:t>Estimate</a:t>
            </a:r>
            <a:r>
              <a:rPr lang="es-AR" sz="2000" dirty="0"/>
              <a:t> </a:t>
            </a:r>
            <a:r>
              <a:rPr lang="es-AR" sz="2000" dirty="0" err="1"/>
              <a:t>Population</a:t>
            </a:r>
            <a:r>
              <a:rPr lang="es-AR" sz="2000" dirty="0"/>
              <a:t> </a:t>
            </a:r>
            <a:r>
              <a:rPr lang="es-AR" sz="2000" dirty="0" err="1"/>
              <a:t>Size</a:t>
            </a:r>
            <a:r>
              <a:rPr lang="es-AR" sz="2000" dirty="0"/>
              <a:t> and </a:t>
            </a:r>
            <a:r>
              <a:rPr lang="es-AR" sz="2000" dirty="0" err="1"/>
              <a:t>Habitat-Specific</a:t>
            </a:r>
            <a:r>
              <a:rPr lang="es-AR" sz="2000" dirty="0"/>
              <a:t> </a:t>
            </a:r>
            <a:r>
              <a:rPr lang="es-AR" sz="2000" dirty="0" err="1"/>
              <a:t>Abundance</a:t>
            </a:r>
            <a:r>
              <a:rPr lang="es-AR" sz="2000" dirty="0"/>
              <a:t> of </a:t>
            </a:r>
            <a:r>
              <a:rPr lang="es-AR" sz="2000" dirty="0" err="1"/>
              <a:t>an</a:t>
            </a:r>
            <a:r>
              <a:rPr lang="es-AR" sz="2000" dirty="0"/>
              <a:t> Island </a:t>
            </a:r>
            <a:r>
              <a:rPr lang="es-AR" sz="2000" dirty="0" err="1" smtClean="0"/>
              <a:t>Endemic</a:t>
            </a:r>
            <a:r>
              <a:rPr lang="es-AR" sz="2000" dirty="0" smtClean="0"/>
              <a:t>. </a:t>
            </a:r>
            <a:r>
              <a:rPr lang="es-AR" sz="2000" i="1" dirty="0" err="1"/>
              <a:t>Ecological</a:t>
            </a:r>
            <a:r>
              <a:rPr lang="es-AR" sz="2000" i="1" dirty="0"/>
              <a:t> </a:t>
            </a:r>
            <a:r>
              <a:rPr lang="es-AR" sz="2000" i="1" dirty="0" err="1"/>
              <a:t>Applications</a:t>
            </a:r>
            <a:r>
              <a:rPr lang="es-AR" sz="2000" dirty="0"/>
              <a:t> 22 (7): 1997-2006. doi:10.1890/11-1400.1.</a:t>
            </a:r>
          </a:p>
          <a:p>
            <a:pPr marL="1252538" indent="-1252538">
              <a:buNone/>
            </a:pPr>
            <a:r>
              <a:rPr lang="es-AR" sz="2000" dirty="0" err="1"/>
              <a:t>Sollmann</a:t>
            </a:r>
            <a:r>
              <a:rPr lang="es-AR" sz="2000" dirty="0"/>
              <a:t>, </a:t>
            </a:r>
            <a:r>
              <a:rPr lang="es-AR" sz="2000" dirty="0" err="1"/>
              <a:t>Rahel</a:t>
            </a:r>
            <a:r>
              <a:rPr lang="es-AR" sz="2000" dirty="0"/>
              <a:t>, Beth Gardner, Richard B. Chandler, J. Andrew </a:t>
            </a:r>
            <a:r>
              <a:rPr lang="es-AR" sz="2000" dirty="0" err="1"/>
              <a:t>Royle</a:t>
            </a:r>
            <a:r>
              <a:rPr lang="es-AR" sz="2000" dirty="0"/>
              <a:t>, y T. Scott </a:t>
            </a:r>
            <a:r>
              <a:rPr lang="es-AR" sz="2000" dirty="0" err="1"/>
              <a:t>Sillett</a:t>
            </a:r>
            <a:r>
              <a:rPr lang="es-AR" sz="2000" dirty="0"/>
              <a:t>. 2015. </a:t>
            </a:r>
            <a:r>
              <a:rPr lang="es-AR" sz="2000" dirty="0" err="1" smtClean="0"/>
              <a:t>An</a:t>
            </a:r>
            <a:r>
              <a:rPr lang="es-AR" sz="2000" dirty="0" smtClean="0"/>
              <a:t> </a:t>
            </a:r>
            <a:r>
              <a:rPr lang="es-AR" sz="2000" dirty="0"/>
              <a:t>Open-</a:t>
            </a:r>
            <a:r>
              <a:rPr lang="es-AR" sz="2000" dirty="0" err="1"/>
              <a:t>Population</a:t>
            </a:r>
            <a:r>
              <a:rPr lang="es-AR" sz="2000" dirty="0"/>
              <a:t> </a:t>
            </a:r>
            <a:r>
              <a:rPr lang="es-AR" sz="2000" dirty="0" err="1"/>
              <a:t>Hierarchical</a:t>
            </a:r>
            <a:r>
              <a:rPr lang="es-AR" sz="2000" dirty="0"/>
              <a:t> </a:t>
            </a:r>
            <a:r>
              <a:rPr lang="es-AR" sz="2000" dirty="0" err="1"/>
              <a:t>Distance</a:t>
            </a:r>
            <a:r>
              <a:rPr lang="es-AR" sz="2000" dirty="0"/>
              <a:t> </a:t>
            </a:r>
            <a:r>
              <a:rPr lang="es-AR" sz="2000" dirty="0" err="1"/>
              <a:t>Sampling</a:t>
            </a:r>
            <a:r>
              <a:rPr lang="es-AR" sz="2000" dirty="0"/>
              <a:t> </a:t>
            </a:r>
            <a:r>
              <a:rPr lang="es-AR" sz="2000" dirty="0" err="1" smtClean="0"/>
              <a:t>Model</a:t>
            </a:r>
            <a:r>
              <a:rPr lang="es-AR" sz="2000" dirty="0" smtClean="0"/>
              <a:t>. </a:t>
            </a:r>
            <a:r>
              <a:rPr lang="es-AR" sz="2000" i="1" dirty="0" err="1"/>
              <a:t>Ecology</a:t>
            </a:r>
            <a:r>
              <a:rPr lang="es-AR" sz="2000" dirty="0"/>
              <a:t> 96 (2): 325-31. doi:10.1890/14-1625.1</a:t>
            </a:r>
            <a:r>
              <a:rPr lang="es-AR" sz="2000" dirty="0" smtClean="0"/>
              <a:t>.</a:t>
            </a:r>
            <a:endParaRPr lang="es-AR" sz="2000" dirty="0"/>
          </a:p>
        </p:txBody>
      </p:sp>
      <p:sp>
        <p:nvSpPr>
          <p:cNvPr id="4" name="Rectángulo redondeado 3"/>
          <p:cNvSpPr/>
          <p:nvPr/>
        </p:nvSpPr>
        <p:spPr>
          <a:xfrm>
            <a:off x="511629" y="2137558"/>
            <a:ext cx="11538857" cy="20781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061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42" name="Object 2"/>
          <p:cNvGraphicFramePr>
            <a:graphicFrameLocks noChangeAspect="1"/>
          </p:cNvGraphicFramePr>
          <p:nvPr/>
        </p:nvGraphicFramePr>
        <p:xfrm>
          <a:off x="5576888" y="1828801"/>
          <a:ext cx="1295400" cy="393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Imagen" r:id="rId6" imgW="1295640" imgH="3934080" progId="MS_ClipArt_Gallery.2">
                  <p:embed/>
                </p:oleObj>
              </mc:Choice>
              <mc:Fallback>
                <p:oleObj name="Imagen" r:id="rId6" imgW="1295640" imgH="393408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70000" contrast="-7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6888" y="1828801"/>
                        <a:ext cx="1295400" cy="393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AR">
                <a:effectLst>
                  <a:outerShdw blurRad="38100" dist="38100" dir="2700000" algn="tl">
                    <a:srgbClr val="C0C0C0"/>
                  </a:outerShdw>
                </a:effectLst>
              </a:rPr>
              <a:t>Consideraciones generales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1638301" y="3048000"/>
            <a:ext cx="9172575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50000"/>
              </a:lnSpc>
            </a:pPr>
            <a:r>
              <a:rPr lang="es-ES_tradnl" altLang="es-AR" sz="3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La mortalidad y el reclutamiento son despreciables en el momento de la toma de datos</a:t>
            </a:r>
          </a:p>
        </p:txBody>
      </p:sp>
    </p:spTree>
    <p:extLst>
      <p:ext uri="{BB962C8B-B14F-4D97-AF65-F5344CB8AC3E}">
        <p14:creationId xmlns:p14="http://schemas.microsoft.com/office/powerpoint/2010/main" val="1844907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66" name="Object 2"/>
          <p:cNvGraphicFramePr>
            <a:graphicFrameLocks noChangeAspect="1"/>
          </p:cNvGraphicFramePr>
          <p:nvPr/>
        </p:nvGraphicFramePr>
        <p:xfrm>
          <a:off x="5575300" y="1827214"/>
          <a:ext cx="1295400" cy="393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Imagen" r:id="rId6" imgW="1295640" imgH="3934080" progId="MS_ClipArt_Gallery.2">
                  <p:embed/>
                </p:oleObj>
              </mc:Choice>
              <mc:Fallback>
                <p:oleObj name="Imagen" r:id="rId6" imgW="1295640" imgH="393408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70000" contrast="-7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1827214"/>
                        <a:ext cx="1295400" cy="393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AR" b="0"/>
              <a:t>Consideraciones generales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2152651" y="3048000"/>
            <a:ext cx="8315325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50000"/>
              </a:lnSpc>
            </a:pPr>
            <a:r>
              <a:rPr lang="es-ES_tradnl" altLang="es-AR" sz="3200">
                <a:latin typeface="Verdana" panose="020B0604030504040204" pitchFamily="34" charset="0"/>
              </a:rPr>
              <a:t>Todos los miembros de la población tienen la misma probabilidad de ser contados</a:t>
            </a:r>
            <a:endParaRPr lang="es-ES_tradnl" altLang="es-AR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5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44450"/>
            <a:ext cx="10287000" cy="6921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s-AR" sz="3600"/>
              <a:t>Censos Completos Conteo Total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6581775" y="6237288"/>
            <a:ext cx="422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s-AR" sz="1400" i="1"/>
              <a:t>CREEM - DISTANCE Workshop</a:t>
            </a:r>
            <a:r>
              <a:rPr lang="es-ES" altLang="es-AR" sz="1400" i="1"/>
              <a:t> (2005)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6353175" y="4724400"/>
            <a:ext cx="462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AR" altLang="es-AR" sz="2400"/>
          </a:p>
        </p:txBody>
      </p:sp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839" y="836614"/>
            <a:ext cx="6086475" cy="265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1722439" y="3500438"/>
            <a:ext cx="8829675" cy="244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s-AR" sz="2800"/>
              <a:t>Método: contar todo</a:t>
            </a:r>
          </a:p>
          <a:p>
            <a:pPr>
              <a:spcBef>
                <a:spcPct val="50000"/>
              </a:spcBef>
            </a:pPr>
            <a:r>
              <a:rPr lang="en-US" altLang="es-AR" sz="2800"/>
              <a:t>N = tamaño poblacional (abundancia) = 412</a:t>
            </a:r>
          </a:p>
          <a:p>
            <a:pPr>
              <a:spcBef>
                <a:spcPct val="50000"/>
              </a:spcBef>
            </a:pPr>
            <a:r>
              <a:rPr lang="en-US" altLang="es-AR" sz="2800"/>
              <a:t>A = tamaño del área de estudio = 5000</a:t>
            </a:r>
          </a:p>
          <a:p>
            <a:pPr>
              <a:spcBef>
                <a:spcPct val="50000"/>
              </a:spcBef>
            </a:pPr>
            <a:r>
              <a:rPr lang="en-US" altLang="es-AR" sz="2800"/>
              <a:t>D = densidad animal = N/A = 412/5000 = 0.0824</a:t>
            </a:r>
          </a:p>
        </p:txBody>
      </p:sp>
    </p:spTree>
    <p:extLst>
      <p:ext uri="{BB962C8B-B14F-4D97-AF65-F5344CB8AC3E}">
        <p14:creationId xmlns:p14="http://schemas.microsoft.com/office/powerpoint/2010/main" val="2428596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03388" y="371475"/>
            <a:ext cx="8743950" cy="1143000"/>
          </a:xfrm>
        </p:spPr>
        <p:txBody>
          <a:bodyPr>
            <a:normAutofit fontScale="90000"/>
          </a:bodyPr>
          <a:lstStyle/>
          <a:p>
            <a:r>
              <a:rPr lang="es-ES_tradnl" altLang="es-AR"/>
              <a:t>Cuadrados o fajas</a:t>
            </a:r>
            <a:br>
              <a:rPr lang="es-ES_tradnl" altLang="es-AR"/>
            </a:br>
            <a:r>
              <a:rPr lang="es-ES_tradnl" altLang="es-AR"/>
              <a:t>(Strip transect)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1466850" y="2239963"/>
            <a:ext cx="9258300" cy="33194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s-ES_tradnl" altLang="es-AR" b="1">
                <a:effectLst>
                  <a:outerShdw blurRad="38100" dist="38100" dir="2700000" algn="tl">
                    <a:srgbClr val="C0C0C0"/>
                  </a:outerShdw>
                </a:effectLst>
              </a:rPr>
              <a:t>Supuesto</a:t>
            </a:r>
          </a:p>
          <a:p>
            <a:endParaRPr lang="es-ES_tradnl" altLang="es-AR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s-ES_tradnl" altLang="es-AR" b="1">
                <a:effectLst>
                  <a:outerShdw blurRad="38100" dist="38100" dir="2700000" algn="tl">
                    <a:srgbClr val="C0C0C0"/>
                  </a:outerShdw>
                </a:effectLst>
              </a:rPr>
              <a:t>Todos los objetos dentro del área delimitada por la cuadrata o de la faja son contados</a:t>
            </a:r>
          </a:p>
        </p:txBody>
      </p:sp>
    </p:spTree>
    <p:extLst>
      <p:ext uri="{BB962C8B-B14F-4D97-AF65-F5344CB8AC3E}">
        <p14:creationId xmlns:p14="http://schemas.microsoft.com/office/powerpoint/2010/main" val="4049859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3983</TotalTime>
  <Words>1450</Words>
  <Application>Microsoft Office PowerPoint</Application>
  <PresentationFormat>Custom</PresentationFormat>
  <Paragraphs>224</Paragraphs>
  <Slides>51</Slides>
  <Notes>16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Theme3</vt:lpstr>
      <vt:lpstr>Imagen</vt:lpstr>
      <vt:lpstr>Ecuación</vt:lpstr>
      <vt:lpstr>Hoja de cálculo</vt:lpstr>
      <vt:lpstr>PowerPoint Presentation</vt:lpstr>
      <vt:lpstr>RESUMEN</vt:lpstr>
      <vt:lpstr>Características biológicas  de las especies</vt:lpstr>
      <vt:lpstr>Características del hábitat </vt:lpstr>
      <vt:lpstr>Factores meteorológicos</vt:lpstr>
      <vt:lpstr>Consideraciones generales</vt:lpstr>
      <vt:lpstr>Consideraciones generales</vt:lpstr>
      <vt:lpstr>Censos Completos Conteo Total</vt:lpstr>
      <vt:lpstr>Cuadrados o fajas (Strip transect)</vt:lpstr>
      <vt:lpstr>Muestreo por Cuadratas Ej: Transectas de Faja (Strip Transects)</vt:lpstr>
      <vt:lpstr>Cuadrados o fajas (strip transect)</vt:lpstr>
      <vt:lpstr>Cuadrados o fajas (strip transect)</vt:lpstr>
      <vt:lpstr>Cuadrados o fajas (Strip transect)</vt:lpstr>
      <vt:lpstr>Cuadrados o fajas (Strip transect)</vt:lpstr>
      <vt:lpstr>Muestreo por Parcelas Ej: Transectas de Faja (Strip Transects)</vt:lpstr>
      <vt:lpstr>Cuadratas o fajas (Strip transect)</vt:lpstr>
      <vt:lpstr>¿Qué ocurre si no se puede verificar este Supuesto?</vt:lpstr>
      <vt:lpstr>¿Qué ocurre cuando se aplica el método de censo por Fajas y...?</vt:lpstr>
      <vt:lpstr>PowerPoint Presentation</vt:lpstr>
      <vt:lpstr>Cómo Varía la Detectabiliad con la Distancia?</vt:lpstr>
      <vt:lpstr>CONCEPTOS BASICOS</vt:lpstr>
      <vt:lpstr>CONCEPTOS BASICOS</vt:lpstr>
      <vt:lpstr>GRAFICAMENTE…. TRANSECTAS DE FAJA VS.  TRANSECTAS DE LINEA</vt:lpstr>
      <vt:lpstr>Estimación de Pa</vt:lpstr>
      <vt:lpstr>MUESTREO A DISTANCIA Ej: TRANSECTAS DE LINEA (LINE TRANSECTS)</vt:lpstr>
      <vt:lpstr>Nuevamente…</vt:lpstr>
      <vt:lpstr>Función de detección, g(x)</vt:lpstr>
      <vt:lpstr>Algo de formalismo</vt:lpstr>
      <vt:lpstr>Algo de formalismo</vt:lpstr>
      <vt:lpstr>Función de densidad de probabilidad, f(x)</vt:lpstr>
      <vt:lpstr>Algo de formalismo</vt:lpstr>
      <vt:lpstr>PowerPoint Presentation</vt:lpstr>
      <vt:lpstr>SUPUESTOS</vt:lpstr>
      <vt:lpstr>SUPUESTOS</vt:lpstr>
      <vt:lpstr>SUPUESTOS</vt:lpstr>
      <vt:lpstr>SUPUESTOS</vt:lpstr>
      <vt:lpstr>SUPUESTOS</vt:lpstr>
      <vt:lpstr>PowerPoint Presentation</vt:lpstr>
      <vt:lpstr>Funciones </vt:lpstr>
      <vt:lpstr>Función Hazzard Rate</vt:lpstr>
      <vt:lpstr>TIPO DE INFORMACION OBTENIDA DE CAMPO</vt:lpstr>
      <vt:lpstr>TIPO DE INFORMACION OBTENIDA DE CAMPO</vt:lpstr>
      <vt:lpstr>Ajuste del modelo</vt:lpstr>
      <vt:lpstr>Detección</vt:lpstr>
      <vt:lpstr>Ajuste y Selección del Modelo</vt:lpstr>
      <vt:lpstr>Resumiendo</vt:lpstr>
      <vt:lpstr>Limitaciones</vt:lpstr>
      <vt:lpstr>Propuesta Hierarchical Distance Sampling (HDS) (Muestreo de Distancias Jerárquico) </vt:lpstr>
      <vt:lpstr>Propuesta Hierarchical Distance Sampling (HDS) (Muestreo de Distancias Jerárquico) </vt:lpstr>
      <vt:lpstr>Esquema de selección de Modelos para Muestreo de Distancias Jerárquico</vt:lpstr>
      <vt:lpstr>Bibliografía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Bernardos</dc:creator>
  <cp:lastModifiedBy>Andrea Paula Goijman</cp:lastModifiedBy>
  <cp:revision>19</cp:revision>
  <cp:lastPrinted>2016-06-27T23:33:34Z</cp:lastPrinted>
  <dcterms:created xsi:type="dcterms:W3CDTF">2016-06-12T14:58:04Z</dcterms:created>
  <dcterms:modified xsi:type="dcterms:W3CDTF">2016-06-27T23:35:05Z</dcterms:modified>
</cp:coreProperties>
</file>