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8" r:id="rId1"/>
    <p:sldMasterId id="2147484440" r:id="rId2"/>
    <p:sldMasterId id="2147484452" r:id="rId3"/>
  </p:sldMasterIdLst>
  <p:notesMasterIdLst>
    <p:notesMasterId r:id="rId24"/>
  </p:notesMasterIdLst>
  <p:sldIdLst>
    <p:sldId id="281" r:id="rId4"/>
    <p:sldId id="283" r:id="rId5"/>
    <p:sldId id="337" r:id="rId6"/>
    <p:sldId id="338" r:id="rId7"/>
    <p:sldId id="339" r:id="rId8"/>
    <p:sldId id="340" r:id="rId9"/>
    <p:sldId id="349" r:id="rId10"/>
    <p:sldId id="341" r:id="rId11"/>
    <p:sldId id="348" r:id="rId12"/>
    <p:sldId id="342" r:id="rId13"/>
    <p:sldId id="343" r:id="rId14"/>
    <p:sldId id="351" r:id="rId15"/>
    <p:sldId id="352" r:id="rId16"/>
    <p:sldId id="353" r:id="rId17"/>
    <p:sldId id="354" r:id="rId18"/>
    <p:sldId id="355" r:id="rId19"/>
    <p:sldId id="356" r:id="rId20"/>
    <p:sldId id="345" r:id="rId21"/>
    <p:sldId id="350" r:id="rId22"/>
    <p:sldId id="332" r:id="rId23"/>
  </p:sldIdLst>
  <p:sldSz cx="9144000" cy="6858000" type="screen4x3"/>
  <p:notesSz cx="6797675" cy="9928225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 Paula Goijman" initials="AP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82"/>
    <a:srgbClr val="333333"/>
    <a:srgbClr val="484860"/>
    <a:srgbClr val="3D3D49"/>
    <a:srgbClr val="565672"/>
    <a:srgbClr val="4F4F65"/>
    <a:srgbClr val="BDBE00"/>
    <a:srgbClr val="FFC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8" autoAdjust="0"/>
    <p:restoredTop sz="86706" autoAdjust="0"/>
  </p:normalViewPr>
  <p:slideViewPr>
    <p:cSldViewPr>
      <p:cViewPr>
        <p:scale>
          <a:sx n="70" d="100"/>
          <a:sy n="70" d="100"/>
        </p:scale>
        <p:origin x="-22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E816AA0B-255E-4B1C-B572-8E6E92E47F25}" type="datetimeFigureOut">
              <a:rPr lang="es-ES"/>
              <a:pPr>
                <a:defRPr/>
              </a:pPr>
              <a:t>25/06/2016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A37165C-6ECF-4EEF-943C-C2B6859891A8}" type="slidenum">
              <a:rPr lang="es-ES" altLang="es-AR"/>
              <a:pPr/>
              <a:t>‹#›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80809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25/06/2016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 Imagen" descr="logo anclaje MIN agroind NUEV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6093296"/>
            <a:ext cx="4771790" cy="746997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39552" y="1121976"/>
            <a:ext cx="8136904" cy="2163008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sz="320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Módulo 9b</a:t>
            </a:r>
            <a:endParaRPr lang="es-ES" sz="3200" dirty="0" smtClean="0">
              <a:solidFill>
                <a:srgbClr val="3D3D4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+mn-ea"/>
                <a:cs typeface="Arial" charset="0"/>
              </a:rPr>
              <a:t>ANALISIS BAYESIANOS DE POBLACIONES</a:t>
            </a:r>
            <a:endParaRPr lang="en-U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+mn-ea"/>
              <a:cs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528" y="3284984"/>
            <a:ext cx="8496944" cy="24482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s-ES" sz="24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Dra. Andrea P. </a:t>
            </a:r>
            <a:r>
              <a:rPr lang="es-ES" sz="24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Goijman</a:t>
            </a:r>
          </a:p>
          <a:p>
            <a:pPr marL="0" indent="0" algn="ctr">
              <a:buNone/>
              <a:defRPr/>
            </a:pPr>
            <a:r>
              <a:rPr lang="es-ES" sz="2400" b="1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s-ES" sz="2000" b="1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  <a:defRPr/>
            </a:pP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 de Posgrado:  “Métodos cuantitativos de detección imperfecta para el análisis de poblaciones y comunidades de fauna silvestre”</a:t>
            </a:r>
            <a:endParaRPr lang="en-US" sz="2000" dirty="0" smtClean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105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Dpto. </a:t>
            </a: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Ciencias Naturales, </a:t>
            </a:r>
            <a:r>
              <a:rPr lang="en-U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UNRC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27 </a:t>
            </a:r>
            <a:r>
              <a:rPr lang="en-U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en-US" sz="2000" dirty="0" err="1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Junio</a:t>
            </a:r>
            <a:r>
              <a:rPr lang="en-U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1 de Julio 2016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s-ES" sz="105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5" t="-327" r="12517" b="90096"/>
          <a:stretch/>
        </p:blipFill>
        <p:spPr bwMode="auto">
          <a:xfrm>
            <a:off x="323528" y="-27384"/>
            <a:ext cx="8831985" cy="73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3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5616" y="107921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CJS como Modelo Jerárquico</a:t>
            </a:r>
            <a:endParaRPr lang="es-ES" sz="4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6" t="13563" r="19570" b="11724"/>
          <a:stretch/>
        </p:blipFill>
        <p:spPr bwMode="auto">
          <a:xfrm>
            <a:off x="1095808" y="980728"/>
            <a:ext cx="7220608" cy="512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36512" y="6453336"/>
            <a:ext cx="220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</a:t>
            </a:r>
            <a:r>
              <a:rPr lang="es-ES" dirty="0" err="1" smtClean="0"/>
              <a:t>Kery</a:t>
            </a:r>
            <a:r>
              <a:rPr lang="es-ES" dirty="0" smtClean="0"/>
              <a:t> </a:t>
            </a:r>
            <a:r>
              <a:rPr lang="en-US" dirty="0" smtClean="0"/>
              <a:t>&amp; Schaub 2012)</a:t>
            </a:r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4931876"/>
            <a:ext cx="43011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Proceso de observación (datos)</a:t>
            </a:r>
            <a:endParaRPr lang="es-E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1700808"/>
            <a:ext cx="45139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Proceso de supervivencia (aparente)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3648" y="1084674"/>
            <a:ext cx="723948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Historia de captura individual: resultado de 2 procesos</a:t>
            </a:r>
            <a:endParaRPr lang="es-ES" sz="20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5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5616" y="107921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CJS como Modelo Jerárquico</a:t>
            </a:r>
            <a:endParaRPr lang="es-ES" sz="4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6512" y="6453336"/>
            <a:ext cx="285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</a:t>
            </a:r>
            <a:r>
              <a:rPr lang="es-ES" dirty="0" err="1" smtClean="0"/>
              <a:t>Kery</a:t>
            </a:r>
            <a:r>
              <a:rPr lang="es-ES" dirty="0" smtClean="0"/>
              <a:t> </a:t>
            </a:r>
            <a:r>
              <a:rPr lang="en-US" dirty="0" smtClean="0"/>
              <a:t>&amp; Schaub 2012, </a:t>
            </a:r>
            <a:r>
              <a:rPr lang="en-US" dirty="0" err="1" smtClean="0"/>
              <a:t>Chp</a:t>
            </a:r>
            <a:r>
              <a:rPr lang="en-US" dirty="0" smtClean="0"/>
              <a:t> 7)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2" t="25057" r="45733" b="14483"/>
          <a:stretch/>
        </p:blipFill>
        <p:spPr bwMode="auto">
          <a:xfrm>
            <a:off x="1043608" y="851790"/>
            <a:ext cx="7920880" cy="545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980728"/>
            <a:ext cx="45139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Proceso de supervivencia (aparente)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3648" y="4365104"/>
            <a:ext cx="38270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Proceso de observación (datos)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2852936"/>
            <a:ext cx="8100392" cy="12926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950" dirty="0" smtClean="0"/>
              <a:t>Donde,</a:t>
            </a:r>
          </a:p>
          <a:p>
            <a:r>
              <a:rPr lang="es-ES" sz="1950" dirty="0" err="1" smtClean="0"/>
              <a:t>Z</a:t>
            </a:r>
            <a:r>
              <a:rPr lang="es-ES" sz="1950" baseline="-25000" dirty="0" err="1" smtClean="0"/>
              <a:t>i,t</a:t>
            </a:r>
            <a:r>
              <a:rPr lang="es-ES" sz="1950" dirty="0" smtClean="0"/>
              <a:t>: matriz indicando si el individuo i esta vivo a tiempo t (z=1), o muerto (z=0)</a:t>
            </a:r>
          </a:p>
          <a:p>
            <a:r>
              <a:rPr lang="es-ES" sz="1950" dirty="0" err="1" smtClean="0">
                <a:latin typeface="Arial"/>
                <a:cs typeface="Arial"/>
              </a:rPr>
              <a:t>ϕ</a:t>
            </a:r>
            <a:r>
              <a:rPr lang="es-ES" sz="1950" baseline="-25000" dirty="0" err="1"/>
              <a:t>i,t</a:t>
            </a:r>
            <a:r>
              <a:rPr lang="es-ES" sz="1950" dirty="0"/>
              <a:t>: </a:t>
            </a:r>
            <a:r>
              <a:rPr lang="es-ES" sz="1950" dirty="0" smtClean="0"/>
              <a:t>probabilidad de supervivencia aparente para el individuo i del tiempo t a t+1 </a:t>
            </a:r>
            <a:endParaRPr lang="es-ES" sz="1950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5365665"/>
            <a:ext cx="8064896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Donde,</a:t>
            </a:r>
          </a:p>
          <a:p>
            <a:r>
              <a:rPr lang="es-ES" sz="2000" dirty="0" err="1" smtClean="0"/>
              <a:t>y</a:t>
            </a:r>
            <a:r>
              <a:rPr lang="es-ES" sz="2000" baseline="-25000" dirty="0" err="1" smtClean="0"/>
              <a:t>i,t</a:t>
            </a:r>
            <a:r>
              <a:rPr lang="es-ES" sz="2000" dirty="0" smtClean="0"/>
              <a:t>: historia de captura observada para el individuo i al tiempo t </a:t>
            </a:r>
          </a:p>
          <a:p>
            <a:r>
              <a:rPr lang="es-ES" sz="2000" dirty="0" err="1" smtClean="0">
                <a:latin typeface="Arial"/>
                <a:cs typeface="Arial"/>
              </a:rPr>
              <a:t>p</a:t>
            </a:r>
            <a:r>
              <a:rPr lang="es-ES" sz="2000" baseline="-25000" dirty="0" err="1" smtClean="0"/>
              <a:t>i,t</a:t>
            </a:r>
            <a:r>
              <a:rPr lang="es-ES" sz="2000" dirty="0"/>
              <a:t>: </a:t>
            </a:r>
            <a:r>
              <a:rPr lang="es-ES" sz="2000" dirty="0" smtClean="0"/>
              <a:t>probabilidad de recaptura para el  individuo i al tiempo t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2824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88341"/>
            <a:ext cx="8064896" cy="2672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13546"/>
            <a:ext cx="8021711" cy="256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115616" y="44624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CJS arreglo-m</a:t>
            </a:r>
          </a:p>
          <a:p>
            <a:r>
              <a:rPr lang="en-U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y </a:t>
            </a:r>
            <a:r>
              <a:rPr lang="en-US" sz="36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sus</a:t>
            </a:r>
            <a:r>
              <a:rPr lang="en-U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valores</a:t>
            </a:r>
            <a:r>
              <a:rPr lang="en-U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esperados</a:t>
            </a:r>
            <a:endParaRPr lang="es-ES" sz="4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5" t="15721" r="35298" b="18010"/>
          <a:stretch/>
        </p:blipFill>
        <p:spPr bwMode="auto">
          <a:xfrm>
            <a:off x="-36512" y="-99392"/>
            <a:ext cx="6989966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8" t="36231" r="34328" b="17611"/>
          <a:stretch/>
        </p:blipFill>
        <p:spPr bwMode="auto">
          <a:xfrm>
            <a:off x="-36512" y="3084394"/>
            <a:ext cx="7128792" cy="380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56176" y="6451281"/>
            <a:ext cx="295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</a:t>
            </a:r>
            <a:r>
              <a:rPr lang="es-ES" dirty="0" err="1" smtClean="0"/>
              <a:t>Kery</a:t>
            </a:r>
            <a:r>
              <a:rPr lang="es-ES" dirty="0" smtClean="0"/>
              <a:t> </a:t>
            </a:r>
            <a:r>
              <a:rPr lang="en-US" dirty="0" smtClean="0"/>
              <a:t>&amp; Schaub 2013, </a:t>
            </a:r>
            <a:r>
              <a:rPr lang="en-US" dirty="0" err="1" smtClean="0"/>
              <a:t>Wkshp</a:t>
            </a:r>
            <a:r>
              <a:rPr lang="en-U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93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5" t="15721" r="35298" b="18010"/>
          <a:stretch/>
        </p:blipFill>
        <p:spPr bwMode="auto">
          <a:xfrm>
            <a:off x="-36512" y="-99392"/>
            <a:ext cx="6989966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8" t="36020" r="35186" b="17811"/>
          <a:stretch/>
        </p:blipFill>
        <p:spPr bwMode="auto">
          <a:xfrm>
            <a:off x="-3528" y="3190324"/>
            <a:ext cx="7023800" cy="369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56176" y="6451281"/>
            <a:ext cx="295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</a:t>
            </a:r>
            <a:r>
              <a:rPr lang="es-ES" dirty="0" err="1" smtClean="0"/>
              <a:t>Kery</a:t>
            </a:r>
            <a:r>
              <a:rPr lang="es-ES" dirty="0" smtClean="0"/>
              <a:t> </a:t>
            </a:r>
            <a:r>
              <a:rPr lang="en-US" dirty="0" smtClean="0"/>
              <a:t>&amp; Schaub 2013, </a:t>
            </a:r>
            <a:r>
              <a:rPr lang="en-US" dirty="0" err="1" smtClean="0"/>
              <a:t>Wkshp</a:t>
            </a:r>
            <a:r>
              <a:rPr lang="en-U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982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5" t="15721" r="35298" b="18010"/>
          <a:stretch/>
        </p:blipFill>
        <p:spPr bwMode="auto">
          <a:xfrm>
            <a:off x="30306" y="-99392"/>
            <a:ext cx="6989966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3" t="35622" r="34403" b="18408"/>
          <a:stretch/>
        </p:blipFill>
        <p:spPr bwMode="auto">
          <a:xfrm>
            <a:off x="30198" y="3212976"/>
            <a:ext cx="6702042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56176" y="6451281"/>
            <a:ext cx="295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</a:t>
            </a:r>
            <a:r>
              <a:rPr lang="es-ES" dirty="0" err="1" smtClean="0"/>
              <a:t>Kery</a:t>
            </a:r>
            <a:r>
              <a:rPr lang="es-ES" dirty="0" smtClean="0"/>
              <a:t> </a:t>
            </a:r>
            <a:r>
              <a:rPr lang="en-US" dirty="0" smtClean="0"/>
              <a:t>&amp; Schaub 2013, </a:t>
            </a:r>
            <a:r>
              <a:rPr lang="en-US" dirty="0" err="1" smtClean="0"/>
              <a:t>Wkshp</a:t>
            </a:r>
            <a:r>
              <a:rPr lang="en-U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886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2" t="15920" r="28695" b="11044"/>
          <a:stretch/>
        </p:blipFill>
        <p:spPr bwMode="auto">
          <a:xfrm>
            <a:off x="10665" y="376582"/>
            <a:ext cx="9155332" cy="6436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56176" y="6451281"/>
            <a:ext cx="295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</a:t>
            </a:r>
            <a:r>
              <a:rPr lang="es-ES" dirty="0" err="1" smtClean="0"/>
              <a:t>Kery</a:t>
            </a:r>
            <a:r>
              <a:rPr lang="es-ES" dirty="0" smtClean="0"/>
              <a:t> </a:t>
            </a:r>
            <a:r>
              <a:rPr lang="en-US" dirty="0" smtClean="0"/>
              <a:t>&amp; Schaub 2013, </a:t>
            </a:r>
            <a:r>
              <a:rPr lang="en-US" dirty="0" err="1" smtClean="0"/>
              <a:t>Wkshp</a:t>
            </a:r>
            <a:r>
              <a:rPr lang="en-U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433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6176" y="6451281"/>
            <a:ext cx="295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</a:t>
            </a:r>
            <a:r>
              <a:rPr lang="es-ES" dirty="0" err="1" smtClean="0"/>
              <a:t>Kery</a:t>
            </a:r>
            <a:r>
              <a:rPr lang="es-ES" dirty="0" smtClean="0"/>
              <a:t> </a:t>
            </a:r>
            <a:r>
              <a:rPr lang="en-US" dirty="0" smtClean="0"/>
              <a:t>&amp; Schaub 2013, </a:t>
            </a:r>
            <a:r>
              <a:rPr lang="en-US" dirty="0" err="1" smtClean="0"/>
              <a:t>Wkshp</a:t>
            </a:r>
            <a:r>
              <a:rPr lang="en-US" dirty="0" smtClean="0"/>
              <a:t>)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5" t="16120" r="27798" b="14228"/>
          <a:stretch/>
        </p:blipFill>
        <p:spPr bwMode="auto">
          <a:xfrm>
            <a:off x="-4965" y="44624"/>
            <a:ext cx="9118682" cy="64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53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980728"/>
            <a:ext cx="7845505" cy="5360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1">
              <a:lnSpc>
                <a:spcPct val="120000"/>
              </a:lnSpc>
              <a:buSzPct val="80000"/>
            </a:pP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Probabilidad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que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 un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sitio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seleccionado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 al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azar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 en un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área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est</a:t>
            </a:r>
            <a:r>
              <a:rPr lang="es-ES" sz="28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é ocupado por una especie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2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2492896"/>
            <a:ext cx="769467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z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 = 1     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Sitio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está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ocupado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z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 = 0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    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Sitio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no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ocupado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endParaRPr lang="en-US" dirty="0" smtClean="0">
              <a:latin typeface="Gill Sans MT" panose="020B0502020104020203" pitchFamily="34" charset="0"/>
            </a:endParaRPr>
          </a:p>
          <a:p>
            <a:r>
              <a:rPr lang="en-US" sz="2800" i="1" dirty="0" err="1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z</a:t>
            </a:r>
            <a:r>
              <a:rPr lang="en-US" sz="2800" baseline="-25000" dirty="0" err="1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 ~ Bernoulli (</a:t>
            </a:r>
            <a:r>
              <a:rPr lang="az-Cyrl-AZ" sz="2800" i="1" dirty="0" smtClean="0">
                <a:solidFill>
                  <a:schemeClr val="tx2">
                    <a:lumMod val="50000"/>
                  </a:schemeClr>
                </a:solidFill>
              </a:rPr>
              <a:t>ѱ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)               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Proceso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ecológico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</a:p>
          <a:p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y</a:t>
            </a:r>
            <a:r>
              <a:rPr lang="en-US" sz="2800" i="1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800" i="1" baseline="-25000" dirty="0" err="1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i,j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| </a:t>
            </a:r>
            <a:r>
              <a:rPr lang="en-US" sz="2800" i="1" dirty="0" err="1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z</a:t>
            </a:r>
            <a:r>
              <a:rPr lang="en-US" sz="2800" baseline="-25000" dirty="0" err="1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~ Bernoulli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(</a:t>
            </a:r>
            <a:r>
              <a:rPr lang="en-US" sz="2800" i="1" dirty="0" err="1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z</a:t>
            </a:r>
            <a:r>
              <a:rPr lang="en-US" sz="2800" baseline="-25000" dirty="0" err="1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800" baseline="-250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*</a:t>
            </a:r>
            <a:r>
              <a:rPr lang="en-US" sz="2800" i="1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)   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Proceso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de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observación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y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= </a:t>
            </a:r>
            <a:r>
              <a:rPr lang="en-US" sz="2800" i="1" dirty="0" err="1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datos</a:t>
            </a:r>
            <a:endParaRPr lang="en-US" sz="2800" i="1" dirty="0" smtClean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=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probabilidad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de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detección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sitio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800" i="1" dirty="0" err="1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,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réplica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j</a:t>
            </a:r>
            <a:r>
              <a:rPr lang="en-US" sz="2800" dirty="0" smtClean="0">
                <a:latin typeface="Gill Sans MT" panose="020B0502020104020203" pitchFamily="34" charset="0"/>
              </a:rPr>
              <a:t>  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1175BC-7F16-4EAD-8A38-2614B65A15FD}" type="slidenum">
              <a:rPr lang="en-US" smtClean="0"/>
              <a:t>18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15616" y="107921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Ocupación como Modelo Jerárquico</a:t>
            </a:r>
            <a:endParaRPr lang="es-ES" sz="4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3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1175BC-7F16-4EAD-8A38-2614B65A15FD}" type="slidenum">
              <a:rPr lang="en-US" smtClean="0"/>
              <a:t>19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15616" y="107921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Ocupación como Modelo Jerárquico</a:t>
            </a:r>
            <a:endParaRPr lang="es-ES" sz="4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1503800"/>
            <a:ext cx="75506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z</a:t>
            </a:r>
            <a:r>
              <a:rPr lang="en-US" sz="2800" baseline="-25000" dirty="0" err="1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 ~ Bernoulli (</a:t>
            </a:r>
            <a:r>
              <a:rPr lang="az-Cyrl-AZ" sz="2800" i="1" dirty="0" smtClean="0">
                <a:solidFill>
                  <a:schemeClr val="tx2">
                    <a:lumMod val="50000"/>
                  </a:schemeClr>
                </a:solidFill>
              </a:rPr>
              <a:t>ѱ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) 		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Proceso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ecológico</a:t>
            </a:r>
            <a:r>
              <a:rPr lang="en-US" sz="2800" dirty="0">
                <a:latin typeface="Gill Sans MT" panose="020B0502020104020203" pitchFamily="34" charset="0"/>
              </a:rPr>
              <a:t> </a:t>
            </a:r>
            <a:endParaRPr lang="en-US" sz="2800" dirty="0" smtClean="0">
              <a:latin typeface="Gill Sans MT" panose="020B0502020104020203" pitchFamily="34" charset="0"/>
            </a:endParaRPr>
          </a:p>
          <a:p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y</a:t>
            </a:r>
            <a:r>
              <a:rPr lang="en-US" sz="2800" i="1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800" i="1" baseline="-25000" dirty="0" err="1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i,j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| </a:t>
            </a:r>
            <a:r>
              <a:rPr lang="en-US" sz="2800" i="1" dirty="0" err="1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z</a:t>
            </a:r>
            <a:r>
              <a:rPr lang="en-US" sz="2800" baseline="-25000" dirty="0" err="1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~ Bernoulli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(</a:t>
            </a:r>
            <a:r>
              <a:rPr lang="en-US" sz="2800" i="1" dirty="0" err="1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z</a:t>
            </a:r>
            <a:r>
              <a:rPr lang="en-US" sz="2800" baseline="-25000" dirty="0" err="1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800" baseline="-250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*</a:t>
            </a:r>
            <a:r>
              <a:rPr lang="en-US" sz="2800" i="1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)  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Proceso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de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observación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logit (</a:t>
            </a:r>
            <a:r>
              <a:rPr lang="az-Cyrl-AZ" sz="2800" i="1" dirty="0" smtClean="0">
                <a:solidFill>
                  <a:schemeClr val="tx2">
                    <a:lumMod val="50000"/>
                  </a:schemeClr>
                </a:solidFill>
              </a:rPr>
              <a:t>ѱ</a:t>
            </a:r>
            <a:r>
              <a:rPr lang="en-US" sz="2800" i="1" baseline="-25000" dirty="0" err="1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2800" i="1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) = </a:t>
            </a:r>
            <a:r>
              <a:rPr lang="el-GR" sz="2800" dirty="0" smtClean="0">
                <a:solidFill>
                  <a:schemeClr val="tx2">
                    <a:lumMod val="50000"/>
                  </a:schemeClr>
                </a:solidFill>
              </a:rPr>
              <a:t>α</a:t>
            </a:r>
            <a:r>
              <a:rPr lang="en-US" sz="2800" baseline="-250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psi</a:t>
            </a:r>
            <a:r>
              <a:rPr lang="en-US" sz="2800" i="1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 + </a:t>
            </a:r>
            <a:r>
              <a:rPr lang="el-GR" sz="2800" dirty="0" smtClean="0">
                <a:solidFill>
                  <a:schemeClr val="tx2">
                    <a:lumMod val="50000"/>
                  </a:schemeClr>
                </a:solidFill>
              </a:rPr>
              <a:t>β</a:t>
            </a:r>
            <a:r>
              <a:rPr lang="en-US" sz="2800" baseline="-250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x1</a:t>
            </a:r>
            <a:r>
              <a:rPr lang="en-US" sz="2800" i="1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*x1</a:t>
            </a:r>
            <a:r>
              <a:rPr lang="en-US" sz="2800" i="1" baseline="-250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i</a:t>
            </a:r>
            <a:endParaRPr lang="en-US" sz="2800" baseline="-25000" dirty="0" smtClean="0">
              <a:solidFill>
                <a:schemeClr val="tx2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endParaRPr lang="en-US" sz="1400" dirty="0" smtClean="0">
              <a:solidFill>
                <a:schemeClr val="tx2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logit (</a:t>
            </a:r>
            <a:r>
              <a:rPr lang="en-US" sz="2800" i="1" dirty="0" err="1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2800" i="1" baseline="-25000" dirty="0" err="1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ij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)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= </a:t>
            </a:r>
            <a:r>
              <a:rPr lang="el-GR" sz="2800" dirty="0" smtClean="0">
                <a:solidFill>
                  <a:schemeClr val="tx2">
                    <a:lumMod val="50000"/>
                  </a:schemeClr>
                </a:solidFill>
              </a:rPr>
              <a:t>α</a:t>
            </a:r>
            <a:r>
              <a:rPr lang="en-US" sz="2800" baseline="-250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+ </a:t>
            </a:r>
            <a:r>
              <a:rPr lang="el-GR" sz="2800" dirty="0" smtClean="0">
                <a:solidFill>
                  <a:schemeClr val="tx2">
                    <a:lumMod val="50000"/>
                  </a:schemeClr>
                </a:solidFill>
              </a:rPr>
              <a:t>β</a:t>
            </a:r>
            <a:r>
              <a:rPr lang="en-US" sz="2800" baseline="-250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x2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*</a:t>
            </a:r>
            <a:r>
              <a:rPr lang="en-US" sz="2800" i="1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x2</a:t>
            </a:r>
            <a:r>
              <a:rPr lang="en-US" sz="2800" i="1" baseline="-250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ij</a:t>
            </a:r>
            <a:endParaRPr lang="en-US" sz="2800" i="1" baseline="-25000" dirty="0">
              <a:solidFill>
                <a:schemeClr val="tx2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endParaRPr lang="en-US" sz="2800" dirty="0" smtClean="0">
              <a:solidFill>
                <a:schemeClr val="tx2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covariables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,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dinámico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, multi-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especies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Gill Sans MT" panose="020B0502020104020203" pitchFamily="34" charset="0"/>
              </a:rPr>
              <a:t>, etc.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89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3608" y="107921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VISIÓN JERARQUICA DE LA ECOLOGÍA </a:t>
            </a:r>
            <a:endParaRPr lang="es-ES" sz="32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052266" y="836712"/>
            <a:ext cx="8064896" cy="546372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Todas las observaciones son producto de dos procesos relacionados: </a:t>
            </a:r>
          </a:p>
          <a:p>
            <a:pPr marL="457200" lvl="1" inden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s-ES" sz="2400" baseline="300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submodelo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Ecológico (nuestro interés)</a:t>
            </a:r>
          </a:p>
          <a:p>
            <a:pPr marL="457200" lvl="1" inden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2</a:t>
            </a:r>
            <a:r>
              <a:rPr lang="es-ES" sz="2400" baseline="300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submodelo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Observaci</a:t>
            </a:r>
            <a:r>
              <a:rPr lang="es-ES" sz="24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ó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 (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condicionante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2896" y="3187824"/>
            <a:ext cx="2162834" cy="914400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rgbClr val="333333"/>
                </a:solidFill>
                <a:latin typeface="Gill Sans MT" panose="020B0502020104020203" pitchFamily="34" charset="0"/>
              </a:rPr>
              <a:t>Ambiente </a:t>
            </a:r>
          </a:p>
          <a:p>
            <a:pPr algn="ctr"/>
            <a:r>
              <a:rPr lang="es-ES" sz="2000" dirty="0" smtClean="0">
                <a:solidFill>
                  <a:srgbClr val="333333"/>
                </a:solidFill>
                <a:latin typeface="Gill Sans MT" panose="020B0502020104020203" pitchFamily="34" charset="0"/>
              </a:rPr>
              <a:t>(biótico y abiótico)</a:t>
            </a:r>
            <a:endParaRPr lang="es-ES" sz="2000" dirty="0">
              <a:solidFill>
                <a:srgbClr val="333333"/>
              </a:solidFill>
              <a:latin typeface="Gill Sans MT" panose="020B05020201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79912" y="4483968"/>
            <a:ext cx="1534888" cy="914400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rgbClr val="333333"/>
                </a:solidFill>
                <a:latin typeface="Gill Sans MT" panose="020B0502020104020203" pitchFamily="34" charset="0"/>
              </a:rPr>
              <a:t>Proceso Ecológico</a:t>
            </a:r>
            <a:endParaRPr lang="es-ES" sz="2000" dirty="0">
              <a:solidFill>
                <a:srgbClr val="333333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54111" y="4361656"/>
            <a:ext cx="1638369" cy="914400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rgbClr val="333333"/>
                </a:solidFill>
                <a:latin typeface="Gill Sans MT" panose="020B0502020104020203" pitchFamily="34" charset="0"/>
              </a:rPr>
              <a:t>Proceso de Observación</a:t>
            </a:r>
            <a:endParaRPr lang="es-ES" sz="2000" dirty="0">
              <a:solidFill>
                <a:srgbClr val="333333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19872" y="3565132"/>
            <a:ext cx="2520280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419872" y="3709149"/>
            <a:ext cx="2520280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84168" y="5564088"/>
            <a:ext cx="576064" cy="457200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rgbClr val="333333"/>
                </a:solidFill>
                <a:latin typeface="Gill Sans MT" panose="020B0502020104020203" pitchFamily="34" charset="0"/>
              </a:rPr>
              <a:t>C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372200" y="3907904"/>
            <a:ext cx="0" cy="1562472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084168" y="3378696"/>
            <a:ext cx="576064" cy="457200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rgbClr val="333333"/>
                </a:solidFill>
                <a:latin typeface="Gill Sans MT" panose="020B0502020104020203" pitchFamily="34" charset="0"/>
              </a:rPr>
              <a:t>N</a:t>
            </a:r>
            <a:endParaRPr lang="es-ES" sz="2000" b="1" dirty="0">
              <a:solidFill>
                <a:srgbClr val="333333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547356" y="3763888"/>
            <a:ext cx="24644" cy="648072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516216" y="4844008"/>
            <a:ext cx="576064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4738" y="6375173"/>
            <a:ext cx="444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</a:t>
            </a:r>
            <a:r>
              <a:rPr lang="es-ES" dirty="0" err="1" smtClean="0"/>
              <a:t>Royle</a:t>
            </a:r>
            <a:r>
              <a:rPr lang="es-ES" dirty="0" smtClean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Dorazio</a:t>
            </a:r>
            <a:r>
              <a:rPr lang="en-US" dirty="0" smtClean="0"/>
              <a:t> 2008, </a:t>
            </a:r>
            <a:r>
              <a:rPr lang="es-ES" dirty="0" err="1" smtClean="0"/>
              <a:t>Kery</a:t>
            </a:r>
            <a:r>
              <a:rPr lang="es-ES" dirty="0" smtClean="0"/>
              <a:t> </a:t>
            </a:r>
            <a:r>
              <a:rPr lang="en-US" dirty="0" smtClean="0"/>
              <a:t>&amp; Schaub 2012)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48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107921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REFERENCIAS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033717"/>
            <a:ext cx="7866218" cy="448351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 err="1">
              <a:solidFill>
                <a:srgbClr val="636382"/>
              </a:solidFill>
              <a:latin typeface="Gill Sans MT" panose="020B0502020104020203" pitchFamily="34" charset="0"/>
              <a:cs typeface="+mn-cs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971600" y="998566"/>
            <a:ext cx="8064896" cy="531075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Marc </a:t>
            </a:r>
            <a:r>
              <a:rPr lang="en-US" sz="20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Kery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2009. Introduction to </a:t>
            </a:r>
            <a:r>
              <a:rPr lang="en-US" sz="20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WinBUGS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for Ecologists. Academic Press.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Marc </a:t>
            </a:r>
            <a:r>
              <a:rPr lang="en-US" sz="20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Kery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and Michael Schaub. 2012. Bayesian population analysis using </a:t>
            </a:r>
            <a:r>
              <a:rPr lang="en-US" sz="20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WinBUGS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A hierarchical perspective. Academic Press.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636382"/>
                </a:solidFill>
                <a:latin typeface="Gill Sans MT" panose="020B0502020104020203" pitchFamily="34" charset="0"/>
              </a:rPr>
              <a:t>http://www.vogelwarte.ch/de/projekte/publikationen/bpa/</a:t>
            </a:r>
            <a:endParaRPr lang="en-US" sz="2000" b="1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William A. Link and Richard J. Barker.2010. Bayesian Inference with Ecological Applications. Academic Press. 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J. Andrew </a:t>
            </a:r>
            <a:r>
              <a:rPr lang="en-US" sz="20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Royle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and Robert M. </a:t>
            </a:r>
            <a:r>
              <a:rPr lang="en-US" sz="20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Dorazio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2008. Hierarchical modeling and inference in ecology. The analysis of data from populations, </a:t>
            </a:r>
            <a:r>
              <a:rPr lang="en-US" sz="20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metapopulations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and communities. Academic Press.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endParaRPr lang="en-US" sz="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1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71600" y="107921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JERÁRQUICOS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7" name="Content Placeholder 4"/>
          <p:cNvSpPr txBox="1">
            <a:spLocks/>
          </p:cNvSpPr>
          <p:nvPr/>
        </p:nvSpPr>
        <p:spPr>
          <a:xfrm>
            <a:off x="1187624" y="980728"/>
            <a:ext cx="7864887" cy="53743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Secuencia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dependiente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variables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observadas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y no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observadas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) –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Ej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ANOVA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bloques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aleatorios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8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lvl="1"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Otros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nombres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estado-espacio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mixtos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variables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latentes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etc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…</a:t>
            </a:r>
            <a:endParaRPr lang="en-U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2" t="25977" r="8577" b="24597"/>
          <a:stretch/>
        </p:blipFill>
        <p:spPr bwMode="auto">
          <a:xfrm>
            <a:off x="1187624" y="2204864"/>
            <a:ext cx="7598683" cy="275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97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71600" y="107921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JERÁRQUICOS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7" name="Content Placeholder 4"/>
          <p:cNvSpPr txBox="1">
            <a:spLocks/>
          </p:cNvSpPr>
          <p:nvPr/>
        </p:nvSpPr>
        <p:spPr>
          <a:xfrm>
            <a:off x="1187624" y="980727"/>
            <a:ext cx="7864887" cy="58383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Ejemplo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Kery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&amp; Schaub 2012: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Descripción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matemática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simple 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del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proceso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observación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conteos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simples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16 </a:t>
            </a:r>
            <a:r>
              <a:rPr lang="en-US" sz="2000" dirty="0" err="1" smtClean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chingolos</a:t>
            </a:r>
            <a:r>
              <a:rPr lang="en-US" sz="2000" dirty="0" smtClean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N=16, </a:t>
            </a:r>
            <a:r>
              <a:rPr lang="en-US" sz="2000" dirty="0" err="1" smtClean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</a:t>
            </a:r>
            <a:r>
              <a:rPr lang="en-US" sz="2000" dirty="0" smtClean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000" dirty="0" err="1" smtClean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detección</a:t>
            </a:r>
            <a:r>
              <a:rPr lang="en-US" sz="2000" dirty="0" smtClean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p=0,4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N=16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p=0.4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rbinom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(n=1,size=N,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=p)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[1] 4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rbinom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(n=1,size=N,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=p)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[1] 6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rbinom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(n=1,size=N,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=p)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[1] 5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rbinom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(n=1,size=N,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=p)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[1]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C&lt;-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rbinom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(n=10000000,size=N,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=p)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mean(C)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[1]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6.40001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(C)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[1] 3.840289</a:t>
            </a: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2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71600" y="107921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JERÁRQUICOS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7" name="Content Placeholder 4"/>
          <p:cNvSpPr txBox="1">
            <a:spLocks/>
          </p:cNvSpPr>
          <p:nvPr/>
        </p:nvSpPr>
        <p:spPr>
          <a:xfrm>
            <a:off x="1187624" y="980728"/>
            <a:ext cx="7864887" cy="53743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600"/>
              </a:spcAft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Proceso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observación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Binomial (el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más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común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)</a:t>
            </a:r>
            <a:endParaRPr lang="en-US" sz="28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lvl="1" fontAlgn="auto">
              <a:spcBef>
                <a:spcPts val="0"/>
              </a:spcBef>
              <a:spcAft>
                <a:spcPts val="600"/>
              </a:spcAft>
            </a:pP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N,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promedio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N*p</a:t>
            </a:r>
          </a:p>
          <a:p>
            <a:pPr lvl="1" fontAlgn="auto">
              <a:spcBef>
                <a:spcPts val="0"/>
              </a:spcBef>
              <a:spcAft>
                <a:spcPts val="600"/>
              </a:spcAft>
            </a:pP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Siempre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hay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variación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aunque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haya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condiciones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iguales</a:t>
            </a: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fontAlgn="auto">
              <a:spcBef>
                <a:spcPts val="0"/>
              </a:spcBef>
              <a:spcAft>
                <a:spcPts val="600"/>
              </a:spcAft>
            </a:pP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Puede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afectado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covariables</a:t>
            </a: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fontAlgn="auto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Otros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Poisson (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conteos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), Beta-Binomial (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detecciones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independientes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), etc.</a:t>
            </a:r>
          </a:p>
          <a:p>
            <a:pPr lvl="1" fontAlgn="auto">
              <a:spcBef>
                <a:spcPts val="0"/>
              </a:spcBef>
              <a:spcAft>
                <a:spcPts val="600"/>
              </a:spcAft>
            </a:pP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39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71600" y="107921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JERÁRQUICOS (</a:t>
            </a:r>
            <a:r>
              <a:rPr lang="es-ES" sz="32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“</a:t>
            </a:r>
            <a:r>
              <a:rPr lang="es-ES" sz="32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State-Space</a:t>
            </a:r>
            <a:r>
              <a:rPr lang="es-ES" sz="32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”</a:t>
            </a:r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)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7" name="Content Placeholder 4"/>
          <p:cNvSpPr txBox="1">
            <a:spLocks/>
          </p:cNvSpPr>
          <p:nvPr/>
        </p:nvSpPr>
        <p:spPr>
          <a:xfrm>
            <a:off x="1187624" y="980728"/>
            <a:ext cx="7864887" cy="53743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Compuesto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2 </a:t>
            </a:r>
            <a:r>
              <a:rPr lang="en-U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sets 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ecuaciones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</a:t>
            </a:r>
            <a:endParaRPr lang="en-US" sz="28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Ecuación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describe el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real de un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sistema</a:t>
            </a: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Ecuación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observación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relaciona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el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el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real a la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observación</a:t>
            </a: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Marco muy general y flexible </a:t>
            </a:r>
            <a:endParaRPr lang="es-E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Datos de Captura-recaptura  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Datos de Ocupación 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lvl="1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0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9" t="24424" r="21201" b="16898"/>
          <a:stretch/>
        </p:blipFill>
        <p:spPr bwMode="auto">
          <a:xfrm>
            <a:off x="1331640" y="1637212"/>
            <a:ext cx="6823881" cy="402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36512" y="6453336"/>
            <a:ext cx="220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</a:t>
            </a:r>
            <a:r>
              <a:rPr lang="es-ES" dirty="0" err="1" smtClean="0"/>
              <a:t>Kery</a:t>
            </a:r>
            <a:r>
              <a:rPr lang="es-ES" dirty="0" smtClean="0"/>
              <a:t> </a:t>
            </a:r>
            <a:r>
              <a:rPr lang="en-US" dirty="0" smtClean="0"/>
              <a:t>&amp; Schaub 2012)</a:t>
            </a:r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3933056"/>
            <a:ext cx="33345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Proceso de observación </a:t>
            </a:r>
            <a:endParaRPr lang="es-E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1700808"/>
            <a:ext cx="25571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Proceso de estado</a:t>
            </a:r>
            <a:endParaRPr lang="es-E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3648" y="1084674"/>
            <a:ext cx="291938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Conteos en el tiempo</a:t>
            </a:r>
            <a:endParaRPr lang="es-ES" sz="20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107921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JERÁRQUICOS (</a:t>
            </a:r>
            <a:r>
              <a:rPr lang="es-ES" sz="32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“</a:t>
            </a:r>
            <a:r>
              <a:rPr lang="es-ES" sz="32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State-Space</a:t>
            </a:r>
            <a:r>
              <a:rPr lang="es-ES" sz="32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”</a:t>
            </a:r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)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78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5616" y="107921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CJS como Modelo Jerárquico</a:t>
            </a:r>
            <a:endParaRPr lang="es-ES" sz="4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6" t="17471" r="11811" b="10115"/>
          <a:stretch/>
        </p:blipFill>
        <p:spPr bwMode="auto">
          <a:xfrm>
            <a:off x="43331" y="1124744"/>
            <a:ext cx="9065173" cy="4966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36512" y="6453336"/>
            <a:ext cx="239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(Conroy </a:t>
            </a:r>
            <a:r>
              <a:rPr lang="en-US" dirty="0" smtClean="0"/>
              <a:t>&amp; Carroll 2009)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1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pic>
        <p:nvPicPr>
          <p:cNvPr id="7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608" y="107921"/>
            <a:ext cx="7704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CJS – Ejemplo k=3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43608" y="980728"/>
            <a:ext cx="8064896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9" t="74162" r="17386" b="9520"/>
          <a:stretch/>
        </p:blipFill>
        <p:spPr bwMode="auto">
          <a:xfrm>
            <a:off x="26001" y="2956874"/>
            <a:ext cx="9091998" cy="119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5" t="40535" r="17420" b="43147"/>
          <a:stretch/>
        </p:blipFill>
        <p:spPr bwMode="auto">
          <a:xfrm>
            <a:off x="35496" y="1300690"/>
            <a:ext cx="9091998" cy="119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10203" y="5667577"/>
            <a:ext cx="4284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N= </a:t>
            </a:r>
            <a:r>
              <a:rPr lang="en-US" dirty="0" err="1" smtClean="0">
                <a:latin typeface="Gill Sans MT" panose="020B0502020104020203" pitchFamily="34" charset="0"/>
              </a:rPr>
              <a:t>frecuencia</a:t>
            </a:r>
            <a:r>
              <a:rPr lang="en-US" dirty="0" smtClean="0">
                <a:latin typeface="Gill Sans MT" panose="020B0502020104020203" pitchFamily="34" charset="0"/>
              </a:rPr>
              <a:t> de </a:t>
            </a:r>
            <a:r>
              <a:rPr lang="en-US" dirty="0" err="1" smtClean="0">
                <a:latin typeface="Gill Sans MT" panose="020B0502020104020203" pitchFamily="34" charset="0"/>
              </a:rPr>
              <a:t>individuos</a:t>
            </a:r>
            <a:r>
              <a:rPr lang="en-US" dirty="0" smtClean="0">
                <a:latin typeface="Gill Sans MT" panose="020B0502020104020203" pitchFamily="34" charset="0"/>
              </a:rPr>
              <a:t> con la </a:t>
            </a:r>
            <a:r>
              <a:rPr lang="en-US" dirty="0" err="1" smtClean="0">
                <a:latin typeface="Gill Sans MT" panose="020B0502020104020203" pitchFamily="34" charset="0"/>
              </a:rPr>
              <a:t>misma</a:t>
            </a:r>
            <a:r>
              <a:rPr lang="en-US" dirty="0" smtClean="0">
                <a:latin typeface="Gill Sans MT" panose="020B0502020104020203" pitchFamily="34" charset="0"/>
              </a:rPr>
              <a:t> </a:t>
            </a:r>
            <a:r>
              <a:rPr lang="en-US" dirty="0" err="1" smtClean="0">
                <a:latin typeface="Gill Sans MT" panose="020B0502020104020203" pitchFamily="34" charset="0"/>
              </a:rPr>
              <a:t>historia</a:t>
            </a:r>
            <a:r>
              <a:rPr lang="en-US" dirty="0" smtClean="0">
                <a:latin typeface="Gill Sans MT" panose="020B0502020104020203" pitchFamily="34" charset="0"/>
              </a:rPr>
              <a:t> de </a:t>
            </a:r>
            <a:r>
              <a:rPr lang="en-US" dirty="0" err="1" smtClean="0">
                <a:latin typeface="Gill Sans MT" panose="020B0502020104020203" pitchFamily="34" charset="0"/>
              </a:rPr>
              <a:t>captura</a:t>
            </a:r>
            <a:endParaRPr lang="es-ES" dirty="0">
              <a:latin typeface="Gill Sans MT" panose="020B05020201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7684" y="4665330"/>
            <a:ext cx="7784796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 smtClean="0"/>
              <a:t>Ahora</a:t>
            </a:r>
            <a:r>
              <a:rPr lang="en-US" sz="2000" dirty="0" smtClean="0"/>
              <a:t> hay que </a:t>
            </a:r>
            <a:r>
              <a:rPr lang="en-US" sz="2000" dirty="0" err="1" smtClean="0"/>
              <a:t>despejar</a:t>
            </a:r>
            <a:r>
              <a:rPr lang="en-US" sz="2000" dirty="0" smtClean="0"/>
              <a:t> </a:t>
            </a:r>
            <a:r>
              <a:rPr lang="en-US" sz="2000" dirty="0" err="1" smtClean="0"/>
              <a:t>los</a:t>
            </a:r>
            <a:r>
              <a:rPr lang="en-US" sz="2000" dirty="0" smtClean="0"/>
              <a:t> par</a:t>
            </a:r>
            <a:r>
              <a:rPr lang="es-ES" sz="2000" dirty="0" err="1" smtClean="0"/>
              <a:t>ámetros</a:t>
            </a:r>
            <a:r>
              <a:rPr lang="es-ES" sz="2000" dirty="0" smtClean="0"/>
              <a:t> </a:t>
            </a:r>
            <a:r>
              <a:rPr lang="el-GR" sz="2000" dirty="0" smtClean="0"/>
              <a:t>ϕ</a:t>
            </a:r>
            <a:r>
              <a:rPr lang="es-ES" sz="2000" i="1" dirty="0"/>
              <a:t>i </a:t>
            </a:r>
            <a:r>
              <a:rPr lang="es-ES" sz="2000" i="1" dirty="0" smtClean="0"/>
              <a:t>y</a:t>
            </a:r>
            <a:r>
              <a:rPr lang="es-ES" sz="2000" dirty="0" smtClean="0"/>
              <a:t> pi que maximizan la función de verosimilitud, dados los datos que presentamos.</a:t>
            </a:r>
          </a:p>
        </p:txBody>
      </p:sp>
    </p:spTree>
    <p:extLst>
      <p:ext uri="{BB962C8B-B14F-4D97-AF65-F5344CB8AC3E}">
        <p14:creationId xmlns:p14="http://schemas.microsoft.com/office/powerpoint/2010/main" val="256335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16351</TotalTime>
  <Words>745</Words>
  <Application>Microsoft Office PowerPoint</Application>
  <PresentationFormat>On-screen Show (4:3)</PresentationFormat>
  <Paragraphs>143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1_Office Theme</vt:lpstr>
      <vt:lpstr>Theme3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Ottaviani</dc:creator>
  <cp:lastModifiedBy>Andrea Paula Goijman</cp:lastModifiedBy>
  <cp:revision>537</cp:revision>
  <cp:lastPrinted>2014-08-11T18:04:54Z</cp:lastPrinted>
  <dcterms:created xsi:type="dcterms:W3CDTF">2014-07-21T14:52:50Z</dcterms:created>
  <dcterms:modified xsi:type="dcterms:W3CDTF">2016-06-25T17:00:35Z</dcterms:modified>
</cp:coreProperties>
</file>