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14"/>
  </p:notesMasterIdLst>
  <p:sldIdLst>
    <p:sldId id="281" r:id="rId4"/>
    <p:sldId id="283" r:id="rId5"/>
    <p:sldId id="290" r:id="rId6"/>
    <p:sldId id="287" r:id="rId7"/>
    <p:sldId id="291" r:id="rId8"/>
    <p:sldId id="288" r:id="rId9"/>
    <p:sldId id="292" r:id="rId10"/>
    <p:sldId id="293" r:id="rId11"/>
    <p:sldId id="289" r:id="rId12"/>
    <p:sldId id="284" r:id="rId13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75" autoAdjust="0"/>
  </p:normalViewPr>
  <p:slideViewPr>
    <p:cSldViewPr>
      <p:cViewPr>
        <p:scale>
          <a:sx n="60" d="100"/>
          <a:sy n="60" d="100"/>
        </p:scale>
        <p:origin x="-88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25/06/2016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jaime.bernardos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andrea.goijman@gmail.com" TargetMode="External"/><Relationship Id="rId5" Type="http://schemas.openxmlformats.org/officeDocument/2006/relationships/hyperlink" Target="mailto:bernardos.jaime@inta.gob.ar" TargetMode="External"/><Relationship Id="rId4" Type="http://schemas.openxmlformats.org/officeDocument/2006/relationships/hyperlink" Target="mailto:goijman.andrea@inta.gob.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ourceforge.net/projects/mcmc-jags/files/" TargetMode="External"/><Relationship Id="rId5" Type="http://schemas.openxmlformats.org/officeDocument/2006/relationships/hyperlink" Target="http://www.phidot.org/software/mark/downloads/" TargetMode="External"/><Relationship Id="rId4" Type="http://schemas.openxmlformats.org/officeDocument/2006/relationships/hyperlink" Target="http://mirror.fcaglp.unlp.edu.ar/CRA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224194"/>
            <a:ext cx="3763678" cy="589182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908720"/>
            <a:ext cx="8732230" cy="259228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28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Postgrado</a:t>
            </a:r>
          </a:p>
          <a:p>
            <a:pPr>
              <a:defRPr/>
            </a:pPr>
            <a:r>
              <a:rPr lang="es-ES" sz="105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105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Métodos Cuantitativos de Detección Imperfecta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p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ara el Análisis de Poblaciones y Comunidades de Fauna Silvestre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645024"/>
            <a:ext cx="8496944" cy="25922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</a:t>
            </a: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 Jaime N. Bernardos </a:t>
            </a: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8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8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2000" dirty="0">
                <a:solidFill>
                  <a:srgbClr val="3D3D4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de </a:t>
            </a:r>
            <a:r>
              <a:rPr lang="en-US" sz="2000" dirty="0" err="1">
                <a:solidFill>
                  <a:srgbClr val="3D3D4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s-ES" sz="8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Departamento de Ciencias Naturales, </a:t>
            </a:r>
            <a:r>
              <a:rPr lang="es-ES" sz="24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FCEFQyN</a:t>
            </a: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Universidad Nacional de Rio Cuarto</a:t>
            </a: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400"/>
              </a:spcAft>
              <a:buNone/>
            </a:pPr>
            <a:endParaRPr lang="es-ES" sz="24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t="14250" r="36612" b="6433"/>
          <a:stretch/>
        </p:blipFill>
        <p:spPr>
          <a:xfrm>
            <a:off x="2087724" y="190432"/>
            <a:ext cx="4968552" cy="64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OBJETIVOS</a:t>
            </a:r>
            <a:endParaRPr lang="es-E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08111"/>
            <a:ext cx="7992888" cy="58052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Conocer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disponibles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incorporan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detectabilidad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imperfecta para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estimación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fauna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silvestre</a:t>
            </a:r>
            <a:endParaRPr lang="en-US" sz="26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Generar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criterios</a:t>
            </a: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selección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adecuado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estimación</a:t>
            </a:r>
            <a:endParaRPr lang="en-US" sz="26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Principal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atención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estudio</a:t>
            </a:r>
            <a:endParaRPr lang="en-US" sz="26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err="1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Supuestos</a:t>
            </a: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</a:t>
            </a:r>
            <a:r>
              <a:rPr lang="en-US" sz="26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cantidad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6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requeridos por cada aproximación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6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 y contras de cada aproximación</a:t>
            </a: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OBJETIVOS</a:t>
            </a:r>
            <a:endParaRPr lang="es-E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08111"/>
            <a:ext cx="7992888" cy="58052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Adquirir destrezas básicas en las principales técnicas de análisis de parámetros poblacionales y de comunidades.</a:t>
            </a:r>
            <a:endParaRPr lang="es-ES" sz="28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Presentar el material disponible como referencia: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Sitios web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Libros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ublicaciones</a:t>
            </a:r>
            <a:endParaRPr lang="es-ES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MODALIDAD</a:t>
            </a:r>
            <a:endParaRPr lang="es-E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80119"/>
            <a:ext cx="7920880" cy="50851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Teórico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Práctico</a:t>
            </a:r>
            <a:endParaRPr lang="en-US" sz="28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Horarios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s-ES_tradnl" sz="2800" dirty="0" smtClean="0">
                <a:latin typeface="Gill Sans MT" panose="020B0502020104020203" pitchFamily="34" charset="0"/>
              </a:rPr>
              <a:t>09:00 </a:t>
            </a:r>
            <a:r>
              <a:rPr lang="es-ES_tradnl" sz="2800" dirty="0">
                <a:latin typeface="Gill Sans MT" panose="020B0502020104020203" pitchFamily="34" charset="0"/>
              </a:rPr>
              <a:t>a 13:00 horas y de 14:00 a 18:00</a:t>
            </a:r>
            <a:endParaRPr lang="en-US" sz="28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Computadora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propia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prácticos</a:t>
            </a:r>
            <a:endParaRPr lang="en-US" sz="28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Examen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final con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posibilidad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usar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propios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(individual o de a dos) 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Consultas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8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docentes</a:t>
            </a:r>
            <a:r>
              <a:rPr lang="en-US" sz="2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Andrea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Jaime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Bernardos</a:t>
            </a: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goijman.andrea@inta.gob.ar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bernardos.jaime@inta.gob.ar</a:t>
            </a: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andrea.goijman@gmail.com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jaime.bernardos@gmail.com</a:t>
            </a:r>
            <a:endParaRPr lang="en-US" sz="24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-US" sz="28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-US" sz="28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US" sz="20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07921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SOFTWARE</a:t>
            </a:r>
            <a:endParaRPr lang="es-E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836712"/>
            <a:ext cx="7776864" cy="58052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Materiales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</a:p>
          <a:p>
            <a:pPr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Dropbox: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Referencias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Ejercicios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Módulos</a:t>
            </a: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Instalar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últimas</a:t>
            </a: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versiones</a:t>
            </a:r>
            <a:endParaRPr lang="en-US" sz="24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R: 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</a:t>
            </a:r>
            <a:r>
              <a:rPr lang="es-ES" sz="24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://mirror.fcaglp.unlp.edu.ar/CRAN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/</a:t>
            </a:r>
            <a:endParaRPr lang="es-E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“Packages”</a:t>
            </a:r>
          </a:p>
          <a:p>
            <a:pPr lvl="2">
              <a:defRPr/>
            </a:pPr>
            <a:r>
              <a:rPr lang="en-US" sz="20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“Install packages”  - </a:t>
            </a:r>
            <a:r>
              <a:rPr lang="en-US" sz="20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Seleccionar</a:t>
            </a:r>
            <a:r>
              <a:rPr lang="en-US" sz="20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“Mirror”</a:t>
            </a:r>
          </a:p>
          <a:p>
            <a:pPr lvl="2">
              <a:defRPr/>
            </a:pPr>
            <a:r>
              <a:rPr lang="en-US" sz="200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z="200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aquetes</a:t>
            </a:r>
            <a:r>
              <a:rPr lang="en-US" sz="20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0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Rmark</a:t>
            </a:r>
            <a:r>
              <a:rPr lang="en-US" sz="20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unmarked,  </a:t>
            </a:r>
            <a:r>
              <a:rPr lang="en-US" sz="2000" dirty="0" err="1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jagsUI</a:t>
            </a:r>
            <a:endParaRPr lang="en-US" sz="20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MARK: 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</a:t>
            </a:r>
            <a:r>
              <a:rPr lang="es-ES" sz="24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://www.phidot.org/software/mark/downloads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/</a:t>
            </a:r>
            <a:endParaRPr lang="es-E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JAGS:   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</a:t>
            </a:r>
            <a:r>
              <a:rPr lang="es-ES" sz="2400" dirty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://sourceforge.net/projects/mcmc-jags/files</a:t>
            </a:r>
            <a:r>
              <a:rPr lang="es-ES" sz="24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/</a:t>
            </a:r>
            <a:endParaRPr lang="es-E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s-ES" sz="2400" dirty="0" smtClean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s-ES" sz="24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0792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CRONOGRAMA (flexible)</a:t>
            </a:r>
            <a:endParaRPr lang="es-E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692696"/>
            <a:ext cx="8064896" cy="58052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_tradnl" sz="2200" b="1" dirty="0"/>
              <a:t>Día 1: Lunes 27 de Junio de 2016  (9am -18pm)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9:00   </a:t>
            </a:r>
            <a:r>
              <a:rPr lang="es-ES_tradnl" sz="2200" dirty="0"/>
              <a:t>Introducción y presentación del programa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10:00  </a:t>
            </a:r>
            <a:r>
              <a:rPr lang="es-ES_tradnl" sz="2200" dirty="0"/>
              <a:t>Repaso de conceptos básicos de estadística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11:15  </a:t>
            </a:r>
            <a:r>
              <a:rPr lang="es-ES_tradnl" sz="2200" dirty="0"/>
              <a:t>Selección de modelos múltiples y promediado de modelos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12:00  </a:t>
            </a:r>
            <a:r>
              <a:rPr lang="es-ES_tradnl" sz="2200" dirty="0"/>
              <a:t>Introducción y </a:t>
            </a:r>
            <a:r>
              <a:rPr lang="es-ES_tradnl" sz="2200" dirty="0" smtClean="0"/>
              <a:t>repaso </a:t>
            </a:r>
            <a:r>
              <a:rPr lang="es-ES_tradnl" sz="2200" dirty="0"/>
              <a:t>de métodos de detección imperfecta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 13:00  </a:t>
            </a:r>
            <a:r>
              <a:rPr lang="es-ES_tradnl" sz="2200" b="1" i="1" dirty="0"/>
              <a:t>Almuerzo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14:00  </a:t>
            </a:r>
            <a:r>
              <a:rPr lang="es-ES_tradnl" sz="2200" dirty="0"/>
              <a:t>Modelos </a:t>
            </a:r>
            <a:r>
              <a:rPr lang="es-ES_tradnl" sz="2200" dirty="0" smtClean="0"/>
              <a:t>CMR: </a:t>
            </a:r>
            <a:r>
              <a:rPr lang="es-ES_tradnl" sz="2200" dirty="0"/>
              <a:t>Poblaciones abiertas y cerradas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16:15  </a:t>
            </a:r>
            <a:r>
              <a:rPr lang="es-ES_tradnl" sz="2200" dirty="0"/>
              <a:t>Paquete de R </a:t>
            </a:r>
            <a:r>
              <a:rPr lang="es-ES_tradnl" sz="2200" dirty="0" err="1"/>
              <a:t>RMark</a:t>
            </a:r>
            <a:r>
              <a:rPr lang="es-ES_tradnl" sz="2200" dirty="0"/>
              <a:t> y Ejercicios (CMR – Selección </a:t>
            </a:r>
            <a:r>
              <a:rPr lang="es-ES_tradnl" sz="2200" dirty="0" smtClean="0"/>
              <a:t>modelos</a:t>
            </a:r>
            <a:r>
              <a:rPr lang="es-ES_tradnl" sz="2200" dirty="0"/>
              <a:t>) 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900" dirty="0"/>
              <a:t> </a:t>
            </a:r>
            <a:endParaRPr lang="es-ES" sz="1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dirty="0"/>
              <a:t>Día 2: Martes 28 de Junio de 2016 (9am-18pm)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9:00   </a:t>
            </a:r>
            <a:r>
              <a:rPr lang="es-ES_tradnl" sz="2200" dirty="0"/>
              <a:t>Revisión ejercicios día 1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10:00  </a:t>
            </a:r>
            <a:r>
              <a:rPr lang="es-ES_tradnl" sz="2200" dirty="0"/>
              <a:t>Modelos de Ocupación: estación </a:t>
            </a:r>
            <a:r>
              <a:rPr lang="es-ES" sz="2200" dirty="0"/>
              <a:t>única</a:t>
            </a:r>
            <a:r>
              <a:rPr lang="es-ES_tradnl" sz="2200" dirty="0"/>
              <a:t>, </a:t>
            </a:r>
            <a:r>
              <a:rPr lang="es-ES_tradnl" sz="2200" dirty="0" err="1"/>
              <a:t>covariables</a:t>
            </a:r>
            <a:r>
              <a:rPr lang="es-ES_tradnl" sz="2200" dirty="0"/>
              <a:t>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11:15  </a:t>
            </a: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200" dirty="0"/>
              <a:t>modelos de Ocupación: </a:t>
            </a:r>
            <a:r>
              <a:rPr lang="es-ES_tradnl" sz="2200" dirty="0" err="1" smtClean="0"/>
              <a:t>Multiestacional</a:t>
            </a:r>
            <a:r>
              <a:rPr lang="es-ES_tradnl" sz="2200" dirty="0" smtClean="0"/>
              <a:t>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 13:00  </a:t>
            </a:r>
            <a:r>
              <a:rPr lang="es-ES_tradnl" sz="2200" b="1" i="1" dirty="0"/>
              <a:t>Almuerzo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14:00  </a:t>
            </a:r>
            <a:r>
              <a:rPr lang="es-ES_tradnl" sz="2200" dirty="0"/>
              <a:t>Paquete de R </a:t>
            </a:r>
            <a:r>
              <a:rPr lang="es-ES_tradnl" sz="2200" dirty="0" err="1"/>
              <a:t>unmarked</a:t>
            </a:r>
            <a:r>
              <a:rPr lang="es-ES_tradnl" sz="2200" dirty="0"/>
              <a:t>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15:00  </a:t>
            </a:r>
            <a:r>
              <a:rPr lang="es-ES_tradnl" sz="2200" dirty="0"/>
              <a:t>Ejercicios Ocupación (</a:t>
            </a:r>
            <a:r>
              <a:rPr lang="es-ES_tradnl" sz="2200" dirty="0" err="1"/>
              <a:t>unmarked</a:t>
            </a:r>
            <a:r>
              <a:rPr lang="es-ES_tradnl" sz="2200" dirty="0"/>
              <a:t> – Selección de modelos)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 </a:t>
            </a:r>
            <a:r>
              <a:rPr lang="es-ES_tradnl" sz="2200" dirty="0" smtClean="0"/>
              <a:t>16:15  </a:t>
            </a:r>
            <a:r>
              <a:rPr lang="es-ES_tradnl" sz="2200" dirty="0"/>
              <a:t>Ejercicios </a:t>
            </a:r>
            <a:r>
              <a:rPr lang="es-ES_tradnl" sz="2200" dirty="0" err="1" smtClean="0"/>
              <a:t>RMark</a:t>
            </a:r>
            <a:r>
              <a:rPr lang="es-ES_tradnl" sz="2200" dirty="0" smtClean="0"/>
              <a:t> </a:t>
            </a:r>
            <a:r>
              <a:rPr lang="es-ES_tradnl" sz="2200" dirty="0"/>
              <a:t>(CMR – Ocupación – Selección </a:t>
            </a:r>
            <a:r>
              <a:rPr lang="es-ES_tradnl" sz="2200" dirty="0" smtClean="0"/>
              <a:t>modelos</a:t>
            </a:r>
            <a:r>
              <a:rPr lang="es-ES_tradnl" sz="2200" dirty="0"/>
              <a:t>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0792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CRONOGRAMA (flexible)</a:t>
            </a:r>
            <a:endParaRPr lang="es-E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692696"/>
            <a:ext cx="8064896" cy="58052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_tradnl" sz="2200" b="1" dirty="0"/>
              <a:t>Día 3: Miércoles 29 de Junio de 2016 (9am-18pm)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9:00   </a:t>
            </a:r>
            <a:r>
              <a:rPr lang="es-ES_tradnl" sz="2200" dirty="0"/>
              <a:t>Revisión ejercicios día 2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10:00  </a:t>
            </a:r>
            <a:r>
              <a:rPr lang="es-ES_tradnl" sz="2200" dirty="0"/>
              <a:t>“</a:t>
            </a:r>
            <a:r>
              <a:rPr lang="es-ES_tradnl" sz="2200" dirty="0" err="1"/>
              <a:t>Distance</a:t>
            </a:r>
            <a:r>
              <a:rPr lang="es-ES_tradnl" sz="2200" dirty="0"/>
              <a:t> </a:t>
            </a:r>
            <a:r>
              <a:rPr lang="es-ES_tradnl" sz="2200" dirty="0" err="1"/>
              <a:t>Sampling</a:t>
            </a:r>
            <a:r>
              <a:rPr lang="es-ES_tradnl" sz="2200" dirty="0"/>
              <a:t>”  jerárquico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11:15  </a:t>
            </a:r>
            <a:r>
              <a:rPr lang="es-ES_tradnl" sz="2200" dirty="0"/>
              <a:t>Ejercicios </a:t>
            </a:r>
            <a:r>
              <a:rPr lang="es-ES_tradnl" sz="2200" dirty="0" err="1"/>
              <a:t>Distance</a:t>
            </a:r>
            <a:r>
              <a:rPr lang="es-ES_tradnl" sz="2200" dirty="0"/>
              <a:t> </a:t>
            </a:r>
            <a:r>
              <a:rPr lang="es-ES_tradnl" sz="2200" dirty="0" err="1"/>
              <a:t>Sampling</a:t>
            </a:r>
            <a:r>
              <a:rPr lang="es-ES_tradnl" sz="2200" dirty="0"/>
              <a:t> Jerárquico (</a:t>
            </a:r>
            <a:r>
              <a:rPr lang="es-ES_tradnl" sz="2200" dirty="0" err="1"/>
              <a:t>unmarked</a:t>
            </a:r>
            <a:r>
              <a:rPr lang="es-ES_tradnl" sz="2200" dirty="0"/>
              <a:t>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 13:00  </a:t>
            </a:r>
            <a:r>
              <a:rPr lang="es-ES_tradnl" sz="2200" b="1" i="1" dirty="0"/>
              <a:t>Almuerzo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14:00   </a:t>
            </a:r>
            <a:r>
              <a:rPr lang="es-ES_tradnl" sz="2200" dirty="0"/>
              <a:t>Ejercicios (</a:t>
            </a:r>
            <a:r>
              <a:rPr lang="es-ES_tradnl" sz="2200" dirty="0" err="1"/>
              <a:t>RMark</a:t>
            </a:r>
            <a:r>
              <a:rPr lang="es-ES_tradnl" sz="2200" dirty="0"/>
              <a:t> y </a:t>
            </a:r>
            <a:r>
              <a:rPr lang="es-ES_tradnl" sz="2200" dirty="0" err="1"/>
              <a:t>unmarked</a:t>
            </a:r>
            <a:r>
              <a:rPr lang="es-ES_tradnl" sz="2200" dirty="0"/>
              <a:t>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/>
              <a:t> 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dirty="0"/>
              <a:t>Día 4: Jueves 30 de Junio de 2016 (9am-18pm)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</a:t>
            </a:r>
            <a:r>
              <a:rPr lang="es-ES_tradnl" sz="2200" dirty="0"/>
              <a:t>9:00  Revisión día anterior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9:30  </a:t>
            </a:r>
            <a:r>
              <a:rPr lang="es-ES_tradnl" sz="2200" dirty="0"/>
              <a:t>Conceptos básicos al enfoque </a:t>
            </a:r>
            <a:r>
              <a:rPr lang="es-ES_tradnl" sz="2200" dirty="0" smtClean="0"/>
              <a:t>Bayesiano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11:15  </a:t>
            </a:r>
            <a:r>
              <a:rPr lang="es-ES_tradnl" sz="2200" dirty="0"/>
              <a:t>Ejercicios </a:t>
            </a:r>
            <a:r>
              <a:rPr lang="es-ES_tradnl" sz="2200" dirty="0" err="1" smtClean="0"/>
              <a:t>introd</a:t>
            </a:r>
            <a:r>
              <a:rPr lang="es-ES_tradnl" sz="2200" dirty="0" smtClean="0"/>
              <a:t>. </a:t>
            </a:r>
            <a:r>
              <a:rPr lang="es-ES_tradnl" sz="2200" dirty="0"/>
              <a:t>a los análisis con métodos Bayesianos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13:00  </a:t>
            </a:r>
            <a:r>
              <a:rPr lang="es-ES_tradnl" sz="2200" b="1" i="1" dirty="0"/>
              <a:t>Almuerzo</a:t>
            </a:r>
            <a:endParaRPr lang="es-ES" sz="22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14:00  </a:t>
            </a:r>
            <a:r>
              <a:rPr lang="es-ES_tradnl" sz="2200" dirty="0" err="1"/>
              <a:t>Introducci</a:t>
            </a:r>
            <a:r>
              <a:rPr lang="es-ES" sz="2200" dirty="0" err="1"/>
              <a:t>ón</a:t>
            </a:r>
            <a:r>
              <a:rPr lang="es-ES" sz="2200" dirty="0"/>
              <a:t> a los </a:t>
            </a:r>
            <a:r>
              <a:rPr lang="es-ES_tradnl" sz="2200" dirty="0"/>
              <a:t>análisis poblacionales con métodos Bayesianos (Presentación)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14:30  </a:t>
            </a:r>
            <a:r>
              <a:rPr lang="es-ES_tradnl" sz="2200" dirty="0"/>
              <a:t>Ejercicios de análisis poblacionales con métodos Bayesianos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16:15  </a:t>
            </a:r>
            <a:r>
              <a:rPr lang="es-ES_tradnl" sz="2200" dirty="0"/>
              <a:t>Ejercicios de análisis poblacionales con métodos Bayesianos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107921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CRONOGRAMA (flexible)</a:t>
            </a:r>
            <a:endParaRPr lang="es-E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908720"/>
            <a:ext cx="7848872" cy="56612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ES_tradnl" sz="2200" b="1" dirty="0"/>
              <a:t>Día 5: Viernes 1 de Julio de 2016 (9am-18pm)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9:00    </a:t>
            </a:r>
            <a:r>
              <a:rPr lang="es-ES_tradnl" sz="2200" dirty="0"/>
              <a:t>Revisión ejercicios día 4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10:00  </a:t>
            </a:r>
            <a:r>
              <a:rPr lang="es-ES_tradnl" sz="2200" dirty="0"/>
              <a:t>Modelos de </a:t>
            </a:r>
            <a:r>
              <a:rPr lang="es-ES_tradnl" sz="2200" dirty="0" smtClean="0"/>
              <a:t>ocupación </a:t>
            </a:r>
            <a:r>
              <a:rPr lang="es-ES_tradnl" sz="2200" dirty="0"/>
              <a:t>comunidades m</a:t>
            </a:r>
            <a:r>
              <a:rPr lang="es-ES" sz="2200" dirty="0" err="1"/>
              <a:t>étodo</a:t>
            </a:r>
            <a:r>
              <a:rPr lang="es-ES" sz="2200" dirty="0"/>
              <a:t> Bayesiano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12:00  </a:t>
            </a:r>
            <a:r>
              <a:rPr lang="es-ES_tradnl" sz="2200" dirty="0"/>
              <a:t>Ejercicios comunidades m</a:t>
            </a:r>
            <a:r>
              <a:rPr lang="es-ES" sz="2200" dirty="0" err="1"/>
              <a:t>étodo</a:t>
            </a:r>
            <a:r>
              <a:rPr lang="es-ES" sz="2200" dirty="0"/>
              <a:t> Bayesiano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200" b="1" i="1" dirty="0" smtClean="0"/>
              <a:t>     13:00  </a:t>
            </a:r>
            <a:r>
              <a:rPr lang="es-ES_tradnl" sz="2200" b="1" i="1" dirty="0"/>
              <a:t>Almuerzo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14:00  </a:t>
            </a:r>
            <a:r>
              <a:rPr lang="es-ES_tradnl" sz="2200" dirty="0"/>
              <a:t>Ejercicios comunidades m</a:t>
            </a:r>
            <a:r>
              <a:rPr lang="es-ES" sz="2200" dirty="0" err="1"/>
              <a:t>étodo</a:t>
            </a:r>
            <a:r>
              <a:rPr lang="es-ES" sz="2200" dirty="0"/>
              <a:t> Bayesiano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16:15  </a:t>
            </a:r>
            <a:r>
              <a:rPr lang="es-ES_tradnl" sz="2200" dirty="0"/>
              <a:t>Explicación del trabajo final y presentación de casos </a:t>
            </a:r>
            <a:endParaRPr lang="es-ES" sz="2200" dirty="0"/>
          </a:p>
          <a:p>
            <a:pPr marL="0" indent="0">
              <a:spcBef>
                <a:spcPts val="0"/>
              </a:spcBef>
              <a:buNone/>
            </a:pPr>
            <a:r>
              <a:rPr lang="es-ES_tradnl" sz="2200" dirty="0" smtClean="0"/>
              <a:t>     17:00  </a:t>
            </a:r>
            <a:r>
              <a:rPr lang="es-ES_tradnl" sz="2200" dirty="0"/>
              <a:t>Preguntas finales y clausura </a:t>
            </a:r>
            <a:endParaRPr lang="en-US" sz="22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EXPECTATIVAS…</a:t>
            </a:r>
            <a:endParaRPr lang="es-E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95736" y="2492896"/>
            <a:ext cx="6624736" cy="8640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s-ES" sz="4800" dirty="0" smtClean="0"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…de ustedes</a:t>
            </a:r>
            <a:endParaRPr lang="es-ES" sz="2000" dirty="0"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4" t="13793" r="31207"/>
          <a:stretch/>
        </p:blipFill>
        <p:spPr>
          <a:xfrm>
            <a:off x="1014003" y="1052736"/>
            <a:ext cx="3918037" cy="5381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52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418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Theme3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98</cp:revision>
  <cp:lastPrinted>2016-06-25T18:07:20Z</cp:lastPrinted>
  <dcterms:created xsi:type="dcterms:W3CDTF">2014-07-21T14:52:50Z</dcterms:created>
  <dcterms:modified xsi:type="dcterms:W3CDTF">2016-06-25T18:08:26Z</dcterms:modified>
</cp:coreProperties>
</file>