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48" r:id="rId3"/>
  </p:sldMasterIdLst>
  <p:notesMasterIdLst>
    <p:notesMasterId r:id="rId26"/>
  </p:notesMasterIdLst>
  <p:sldIdLst>
    <p:sldId id="281" r:id="rId4"/>
    <p:sldId id="286" r:id="rId5"/>
    <p:sldId id="296" r:id="rId6"/>
    <p:sldId id="288" r:id="rId7"/>
    <p:sldId id="289" r:id="rId8"/>
    <p:sldId id="290" r:id="rId9"/>
    <p:sldId id="291" r:id="rId10"/>
    <p:sldId id="292" r:id="rId11"/>
    <p:sldId id="293" r:id="rId12"/>
    <p:sldId id="304" r:id="rId13"/>
    <p:sldId id="305" r:id="rId14"/>
    <p:sldId id="294" r:id="rId15"/>
    <p:sldId id="302" r:id="rId16"/>
    <p:sldId id="307" r:id="rId17"/>
    <p:sldId id="297" r:id="rId18"/>
    <p:sldId id="298" r:id="rId19"/>
    <p:sldId id="299" r:id="rId20"/>
    <p:sldId id="300" r:id="rId21"/>
    <p:sldId id="303" r:id="rId22"/>
    <p:sldId id="306" r:id="rId23"/>
    <p:sldId id="301" r:id="rId24"/>
    <p:sldId id="295" r:id="rId25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72"/>
    <a:srgbClr val="B3E4D6"/>
    <a:srgbClr val="1E9399"/>
    <a:srgbClr val="636382"/>
    <a:srgbClr val="FFCCCC"/>
    <a:srgbClr val="D3F5F6"/>
    <a:srgbClr val="484860"/>
    <a:srgbClr val="333333"/>
    <a:srgbClr val="3D3D49"/>
    <a:srgbClr val="4F4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179" autoAdjust="0"/>
  </p:normalViewPr>
  <p:slideViewPr>
    <p:cSldViewPr>
      <p:cViewPr varScale="1">
        <p:scale>
          <a:sx n="72" d="100"/>
          <a:sy n="72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6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17/04/2023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8089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Tiempo como variabilidad en la ordenada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874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interacción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1999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Especie, sitio, establecimiento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1170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8793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192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1478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1610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17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5769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361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1041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750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24164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68988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4344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3959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20049298">
            <a:off x="1551754" y="3085722"/>
            <a:ext cx="584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GOIJMAN, SERAFINI,</a:t>
            </a:r>
            <a:r>
              <a:rPr lang="es-AR" sz="2800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CONTRERAS 2023</a:t>
            </a:r>
            <a:endParaRPr lang="es-E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09773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48666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664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09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17/04/2023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397039"/>
            <a:ext cx="4752528" cy="2815937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6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3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3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MODELOS DE OCUPACIÓN DE COMUNIDADES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645024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237976" cy="2158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4293096"/>
            <a:ext cx="90364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AR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Los parámetros de las especies no son estimados de manera independiente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AR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Las especies son un factor aleatorio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8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293096"/>
            <a:ext cx="90364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Quiero modelar un diferencias en grupos de especies, agrego otra jerarquía (otro </a:t>
            </a:r>
            <a:r>
              <a:rPr lang="es-AR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</a:t>
            </a: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También podríamos incluir </a:t>
            </a:r>
            <a:r>
              <a:rPr lang="es-AR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distinguir los grupos (</a:t>
            </a:r>
            <a:r>
              <a:rPr lang="es-AR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</a:t>
            </a: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en el </a:t>
            </a:r>
            <a:r>
              <a:rPr lang="es-AR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</a:t>
            </a: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9552" y="620688"/>
            <a:ext cx="7568977" cy="1944216"/>
            <a:chOff x="1395511" y="692696"/>
            <a:chExt cx="6391275" cy="1590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692696"/>
              <a:ext cx="6105525" cy="619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511" y="1311821"/>
              <a:ext cx="6391275" cy="971550"/>
            </a:xfrm>
            <a:prstGeom prst="rect">
              <a:avLst/>
            </a:prstGeom>
          </p:spPr>
        </p:pic>
      </p:grpSp>
      <p:cxnSp>
        <p:nvCxnSpPr>
          <p:cNvPr id="8" name="Straight Arrow Connector 7"/>
          <p:cNvCxnSpPr/>
          <p:nvPr/>
        </p:nvCxnSpPr>
        <p:spPr>
          <a:xfrm flipV="1">
            <a:off x="6948264" y="2564904"/>
            <a:ext cx="0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72019" y="324433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Ej. g grupos funcionales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83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90872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 mismo que en el modelo anterior, 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incluyendo </a:t>
            </a:r>
            <a:r>
              <a:rPr lang="es-ES" sz="24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que no fueron vistas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pero sabemos que podrían ser parte de la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“imaginamos” una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M especies “potenciales”, donde detectamos N especies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286998"/>
            <a:ext cx="7819741" cy="25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88730"/>
            <a:ext cx="9426619" cy="14954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38" y="3872458"/>
            <a:ext cx="9363075" cy="14287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496" y="952852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Modelo de presencia-ausencia y probabilidad de ocupación de la especie k en el sitio i</a:t>
            </a:r>
            <a:endParaRPr lang="es-ES" sz="2000" b="1" dirty="0">
              <a:solidFill>
                <a:srgbClr val="56567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5301208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65672"/>
                </a:solidFill>
                <a:latin typeface="Gill Sans MT" panose="020B0502020104020203" pitchFamily="34" charset="0"/>
              </a:rPr>
              <a:t>En este caso, las especies pueden responder individualmente (ocurrencia y detección) a las </a:t>
            </a:r>
            <a:r>
              <a:rPr lang="es-ES" sz="2000" dirty="0" err="1">
                <a:solidFill>
                  <a:srgbClr val="56567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000" dirty="0">
                <a:solidFill>
                  <a:srgbClr val="565672"/>
                </a:solidFill>
                <a:latin typeface="Gill Sans MT" panose="020B0502020104020203" pitchFamily="34" charset="0"/>
              </a:rPr>
              <a:t>, y también se puede modelar la media de la respuesta de la comunidad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5496" y="3388930"/>
            <a:ext cx="893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Detección-no detección (datos) </a:t>
            </a:r>
            <a:r>
              <a:rPr lang="es-ES" sz="2000" b="1" i="1" dirty="0" err="1" smtClean="0">
                <a:solidFill>
                  <a:srgbClr val="565672"/>
                </a:solidFill>
                <a:latin typeface="Gill Sans MT" panose="020B0502020104020203" pitchFamily="34" charset="0"/>
              </a:rPr>
              <a:t>y</a:t>
            </a:r>
            <a:r>
              <a:rPr lang="es-ES" sz="2000" b="1" i="1" baseline="-25000" dirty="0" err="1" smtClean="0">
                <a:solidFill>
                  <a:srgbClr val="565672"/>
                </a:solidFill>
                <a:latin typeface="Gill Sans MT" panose="020B0502020104020203" pitchFamily="34" charset="0"/>
              </a:rPr>
              <a:t>ijk</a:t>
            </a:r>
            <a:r>
              <a:rPr lang="es-ES" sz="2000" b="1" i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 </a:t>
            </a:r>
            <a:r>
              <a:rPr lang="es-ES" sz="2000" b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de especie k en el sitio i en la ocasión j</a:t>
            </a:r>
            <a:endParaRPr lang="es-ES" sz="2000" b="1" dirty="0">
              <a:solidFill>
                <a:srgbClr val="565672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46" y="140733"/>
            <a:ext cx="942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COMUNIDADES con COVARIABLES</a:t>
            </a:r>
            <a:endParaRPr lang="es-E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746" y="140733"/>
            <a:ext cx="942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COMUNIDADES con COVARIABLES</a:t>
            </a:r>
            <a:endParaRPr lang="es-E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3" y="1412776"/>
            <a:ext cx="8257973" cy="37878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36510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k</a:t>
            </a:r>
            <a:r>
              <a:rPr lang="es-ES" dirty="0" smtClean="0"/>
              <a:t> especie</a:t>
            </a:r>
          </a:p>
          <a:p>
            <a:r>
              <a:rPr lang="es-ES" i="1" dirty="0"/>
              <a:t>i</a:t>
            </a:r>
            <a:r>
              <a:rPr lang="es-ES" dirty="0" smtClean="0"/>
              <a:t> sitio</a:t>
            </a:r>
          </a:p>
          <a:p>
            <a:r>
              <a:rPr lang="es-ES" i="1" dirty="0" smtClean="0"/>
              <a:t>j</a:t>
            </a:r>
            <a:r>
              <a:rPr lang="es-ES" dirty="0" smtClean="0"/>
              <a:t> repetición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90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50912"/>
            <a:ext cx="6083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496" y="6127750"/>
            <a:ext cx="9359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s-ES" sz="1600" spc="-1" dirty="0">
                <a:latin typeface="Arial"/>
                <a:cs typeface="Arial" charset="0"/>
              </a:rPr>
              <a:t>Mean </a:t>
            </a:r>
            <a:r>
              <a:rPr lang="en-US" altLang="es-ES" sz="1600" spc="-1" dirty="0">
                <a:latin typeface="Arial"/>
                <a:cs typeface="Arial" charset="0"/>
              </a:rPr>
              <a:t>occupancy (ψ^ ±SD, 95% BCI) for the complete study area during 2003–2012, in the regional bird monitoring program in Argentina for mostly Passeriformes species.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6" y="1985"/>
            <a:ext cx="8749034" cy="762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4288" y="558924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(Goijman et al. 2015)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13290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6" y="266096"/>
            <a:ext cx="8392988" cy="57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6156593"/>
            <a:ext cx="87129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s-ES" sz="1600" spc="-1" dirty="0">
                <a:latin typeface="Arial"/>
                <a:cs typeface="Arial" charset="0"/>
              </a:rPr>
              <a:t>Soybean </a:t>
            </a:r>
            <a:r>
              <a:rPr lang="en-US" altLang="es-ES" sz="1600" spc="-1" dirty="0">
                <a:latin typeface="Arial"/>
                <a:cs typeface="Arial" charset="0"/>
              </a:rPr>
              <a:t>coefficients in the logit scale (β^ ±SD, 95% BCI) on logit occupancy (logit ψ^) of each bird species in the regional bird monitoring program in Argentina, 2003–2012.</a:t>
            </a:r>
          </a:p>
        </p:txBody>
      </p:sp>
    </p:spTree>
    <p:extLst>
      <p:ext uri="{BB962C8B-B14F-4D97-AF65-F5344CB8AC3E}">
        <p14:creationId xmlns:p14="http://schemas.microsoft.com/office/powerpoint/2010/main" val="151956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/>
          <p:cNvPicPr/>
          <p:nvPr/>
        </p:nvPicPr>
        <p:blipFill rotWithShape="1">
          <a:blip r:embed="rId3"/>
          <a:srcRect b="47079"/>
          <a:stretch/>
        </p:blipFill>
        <p:spPr>
          <a:xfrm>
            <a:off x="359532" y="1700808"/>
            <a:ext cx="8424936" cy="3386441"/>
          </a:xfrm>
          <a:prstGeom prst="rect">
            <a:avLst/>
          </a:prstGeom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107504" y="5229200"/>
            <a:ext cx="9036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1" dirty="0">
                <a:latin typeface="Arial"/>
              </a:rPr>
              <a:t>Community‐level occupancy along the agricultural intensity gradient. Average response of the avian community to increasing agricultural intensity (left: low; right: high). Agricultural intensity was measured in meat (kg/ha*year, top panel), energy (GJ/ha*year, bottom‐left panel) and profit (USD/ha*year, bottom‐right panel). The </a:t>
            </a:r>
            <a:r>
              <a:rPr lang="en-US" sz="1600" spc="-1" dirty="0" err="1">
                <a:latin typeface="Arial"/>
              </a:rPr>
              <a:t>colour</a:t>
            </a:r>
            <a:r>
              <a:rPr lang="en-US" sz="1600" spc="-1" dirty="0">
                <a:latin typeface="Arial"/>
              </a:rPr>
              <a:t> gradient shows how this response varies with changes in woodland extent in a 10‐km buffer around the sampling site. Icons and vertical grey lines indicate average yields for specific land systems found in the study region</a:t>
            </a:r>
            <a:endParaRPr lang="es-E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48" y="116632"/>
            <a:ext cx="6696744" cy="1373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7041" y="4818638"/>
            <a:ext cx="1831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(Macchi et al. 2020)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0738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in graphic"/>
          <p:cNvPicPr/>
          <p:nvPr/>
        </p:nvPicPr>
        <p:blipFill>
          <a:blip r:embed="rId2"/>
          <a:stretch/>
        </p:blipFill>
        <p:spPr>
          <a:xfrm>
            <a:off x="268236" y="260648"/>
            <a:ext cx="8696252" cy="4248472"/>
          </a:xfrm>
          <a:prstGeom prst="rect">
            <a:avLst/>
          </a:prstGeom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107504" y="4751273"/>
            <a:ext cx="90364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1" dirty="0">
                <a:latin typeface="Arial"/>
              </a:rPr>
              <a:t>Individual species' responses to agricultural intensity, depending on woodland extent in the landscape. Left: winner species have consistently increasing occupancy as agricultural intensity increases (example: American Kestrel). Note the beneficial effect of woodland extent where agricultural intensification is higher (green </a:t>
            </a:r>
            <a:r>
              <a:rPr lang="en-US" sz="1600" spc="-1" dirty="0" err="1">
                <a:latin typeface="Arial"/>
              </a:rPr>
              <a:t>colour</a:t>
            </a:r>
            <a:r>
              <a:rPr lang="en-US" sz="1600" spc="-1" dirty="0">
                <a:latin typeface="Arial"/>
              </a:rPr>
              <a:t> vs. yellow </a:t>
            </a:r>
            <a:r>
              <a:rPr lang="en-US" sz="1600" spc="-1" dirty="0" err="1">
                <a:latin typeface="Arial"/>
              </a:rPr>
              <a:t>colour</a:t>
            </a:r>
            <a:r>
              <a:rPr lang="en-US" sz="1600" spc="-1" dirty="0">
                <a:latin typeface="Arial"/>
              </a:rPr>
              <a:t>). Middle: loser species are consistently negatively impacted by agricultural intensification, but this effect is weaker in landscapes with more woodland (example: </a:t>
            </a:r>
            <a:r>
              <a:rPr lang="en-US" sz="1600" spc="-1" dirty="0" err="1">
                <a:latin typeface="Arial"/>
              </a:rPr>
              <a:t>Tataupa</a:t>
            </a:r>
            <a:r>
              <a:rPr lang="en-US" sz="1600" spc="-1" dirty="0">
                <a:latin typeface="Arial"/>
              </a:rPr>
              <a:t> </a:t>
            </a:r>
            <a:r>
              <a:rPr lang="en-US" sz="1600" spc="-1" dirty="0" err="1">
                <a:latin typeface="Arial"/>
              </a:rPr>
              <a:t>Tinamou</a:t>
            </a:r>
            <a:r>
              <a:rPr lang="en-US" sz="1600" spc="-1" dirty="0">
                <a:latin typeface="Arial"/>
              </a:rPr>
              <a:t>). Right: shifter species respond either negatively to agricultural intensity where woodland extent is low (yellow </a:t>
            </a:r>
            <a:r>
              <a:rPr lang="en-US" sz="1600" spc="-1" dirty="0" err="1">
                <a:latin typeface="Arial"/>
              </a:rPr>
              <a:t>colour</a:t>
            </a:r>
            <a:r>
              <a:rPr lang="en-US" sz="1600" spc="-1" dirty="0">
                <a:latin typeface="Arial"/>
              </a:rPr>
              <a:t>) or benefit from agricultural intensification where woodland extent is high (example: Great </a:t>
            </a:r>
            <a:r>
              <a:rPr lang="en-US" sz="1600" spc="-1" dirty="0" err="1">
                <a:latin typeface="Arial"/>
              </a:rPr>
              <a:t>Kiskadee</a:t>
            </a:r>
            <a:r>
              <a:rPr lang="en-US" sz="1600" spc="-1" dirty="0">
                <a:latin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689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9" r="-329" b="5811"/>
          <a:stretch/>
        </p:blipFill>
        <p:spPr>
          <a:xfrm>
            <a:off x="-396552" y="1906095"/>
            <a:ext cx="5855990" cy="4331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44624"/>
            <a:ext cx="5076056" cy="1061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83" y="6336302"/>
            <a:ext cx="9050691" cy="537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8973" y="5875189"/>
            <a:ext cx="1856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(Serafini et al. 2019)</a:t>
            </a:r>
            <a:endParaRPr lang="es-E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4067944" y="986482"/>
            <a:ext cx="5328592" cy="1839225"/>
            <a:chOff x="185737" y="2081212"/>
            <a:chExt cx="9025757" cy="32199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737" y="2081212"/>
              <a:ext cx="8772525" cy="2695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544" y="4548733"/>
              <a:ext cx="8743950" cy="75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03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552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23528" y="1234464"/>
            <a:ext cx="8568952" cy="50748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ensamble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ocurren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considerando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el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(lo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modelamos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general)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endParaRPr lang="en-US" sz="12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términos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indistintamente</a:t>
            </a:r>
            <a:endParaRPr lang="en-US" sz="2800" i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endParaRPr lang="en-US" sz="105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variable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biodiversidad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más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ampliamente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8748464" cy="452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04664"/>
            <a:ext cx="5385429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30" y="828983"/>
            <a:ext cx="2505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281"/>
          <a:stretch/>
        </p:blipFill>
        <p:spPr>
          <a:xfrm>
            <a:off x="285750" y="1185862"/>
            <a:ext cx="8462714" cy="4486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1739" y="5907211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2. Occupancy probabilities and annual crop proportion for each insectivore species and farming practice (organic farming and conventional farming). Thick lines: predicted occupancy probabilities, thin lines: 95% CRI.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3" y="116632"/>
            <a:ext cx="7818469" cy="504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4248" y="5341147"/>
            <a:ext cx="204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(Contreras et al. 2022)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0508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8270" y="980728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99592" y="836712"/>
            <a:ext cx="8064896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016" y="861675"/>
            <a:ext cx="8892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7" marR="0" lvl="1">
              <a:spcBef>
                <a:spcPts val="600"/>
              </a:spcBef>
              <a:spcAft>
                <a:spcPts val="0"/>
              </a:spcAft>
            </a:pP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Contreras, F., Goijman, A.P., Coda, J.A., Serafini, V.N., Priotto, J.W., 2022. 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Bird occupancy in intensively managed agroecosystems under large-scale organic and conventional farming in Argentina: A multi-species approach. </a:t>
            </a: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Sci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. Total </a:t>
            </a: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Environ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. 805, 150301. https://doi.org/10.1016/j.scitotenv.2021.150301</a:t>
            </a:r>
          </a:p>
          <a:p>
            <a:pPr marL="115887" marR="0" lvl="1">
              <a:spcBef>
                <a:spcPts val="600"/>
              </a:spcBef>
              <a:spcAft>
                <a:spcPts val="0"/>
              </a:spcAft>
            </a:pP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Dorazio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R.M., </a:t>
            </a: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J.A., 2005. 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Estimating Size and Composition of Biological Communities by Modeling the Occurrence of Species. J. Am. Stat. Assoc. 100, 389–398.</a:t>
            </a:r>
            <a:endParaRPr lang="es-ES" sz="17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115887" marR="0" lvl="1">
              <a:spcBef>
                <a:spcPts val="600"/>
              </a:spcBef>
              <a:spcAft>
                <a:spcPts val="0"/>
              </a:spcAft>
            </a:pP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Goijman, A.P., Conroy, </a:t>
            </a:r>
            <a:r>
              <a:rPr lang="en-U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Michael.J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., </a:t>
            </a:r>
            <a:r>
              <a:rPr lang="en-U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Bernardos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J.N., Zaccagnini, M.E., 2015. Multi-Season Regional Analysis of Multi-Species Occupancy: Implications for Bird Conservation in Agricultural Lands in East-Central Argentina. 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PLOS ONE 10, e0130874. https://doi.org/10.1371/journal.pone.0130874</a:t>
            </a:r>
          </a:p>
          <a:p>
            <a:pPr marL="115887" marR="0" lvl="1">
              <a:spcBef>
                <a:spcPts val="600"/>
              </a:spcBef>
              <a:spcAft>
                <a:spcPts val="0"/>
              </a:spcAft>
            </a:pP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Macchi, L., Decarre, J., Goijman, A.P., </a:t>
            </a: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Mastrangelo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M., </a:t>
            </a: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Blendinger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P.G., Gavier‐Pizarro, G.I., Murray, F., Piquer‐Rodriguez, M., Semper‐Pascual, A., </a:t>
            </a:r>
            <a:r>
              <a:rPr lang="es-E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Kuemmerle</a:t>
            </a:r>
            <a:r>
              <a:rPr lang="es-E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T., 2020. 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Trade‐offs between biodiversity and agriculture are moving targets in dynamic landscapes. J. Appl. Ecol. 57, 2054–2063. https://doi.org/10.1111/1365-2664.13699</a:t>
            </a:r>
            <a:endParaRPr lang="es-ES" sz="17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115887" marR="0" lvl="1">
              <a:spcBef>
                <a:spcPts val="600"/>
              </a:spcBef>
              <a:spcAft>
                <a:spcPts val="0"/>
              </a:spcAft>
            </a:pP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Serafini, V.N., Coda, J.A., Contreras, F., Conroy, M.J., Gomez, M.D., Priotto, J.W., 2019. The landscape complexity relevance to farming effect assessment on small mammal occupancy in Argentinian farmlands. </a:t>
            </a:r>
            <a:r>
              <a:rPr lang="en-U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Oecologia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 191, 995–1002. https://doi.org/10.1007/s00442-019-04545-3</a:t>
            </a:r>
            <a:endParaRPr lang="es-ES" sz="17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115887" lvl="1">
              <a:spcBef>
                <a:spcPts val="600"/>
              </a:spcBef>
              <a:spcAft>
                <a:spcPts val="0"/>
              </a:spcAft>
            </a:pPr>
            <a:r>
              <a:rPr lang="en-U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M., J. </a:t>
            </a:r>
            <a:r>
              <a:rPr lang="en-US" sz="17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n-US" sz="1700" dirty="0">
                <a:solidFill>
                  <a:srgbClr val="636382"/>
                </a:solidFill>
                <a:latin typeface="Gill Sans MT" panose="020B0502020104020203" pitchFamily="34" charset="0"/>
              </a:rPr>
              <a:t>, A. 2016. Applied hierarchical modeling in ecology. Modeling distribution, abundance and species richness using R and BUGS.  Volume 1: Prelude and Static models. Academic Press.</a:t>
            </a:r>
            <a:endParaRPr lang="es-ES" sz="17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4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1037922"/>
            <a:ext cx="849694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jerarquico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ocupación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Dorazio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&amp;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2005 - DR) - 3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(error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real)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agrega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</a:t>
            </a:r>
            <a:r>
              <a:rPr lang="en-U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375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822" y="1010339"/>
            <a:ext cx="82386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“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–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respectivas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 priori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priori,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4" y="18224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05505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objetivos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complejidad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deseada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posible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ambientales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/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Falsos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negativos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Dinámicas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temporales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Interacciones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entre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extra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gremios</a:t>
            </a:r>
            <a:r>
              <a:rPr lang="en-U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2272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995531"/>
            <a:ext cx="842493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imperfecta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“Data augmentation”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Gill Sans MT" panose="020B0502020104020203" pitchFamily="34" charset="0"/>
              <a:buChar char="–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total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inluye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registradas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permitiendo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cuantas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perdiendo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detectar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local (alfa),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paisaje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(beta)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macroescala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(gamma)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llevarse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cabo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matriz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presencia-ausencia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corregida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falsos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negativos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1034147"/>
            <a:ext cx="856217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ocupación de comunidades con efectos fijos de las especies (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– los parámetros de las especies vienen de una distribución común (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s-E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b="1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7992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92220"/>
            <a:ext cx="85689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de comunidades con efectos fijos de las especies (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hay un </a:t>
            </a:r>
            <a:r>
              <a:rPr lang="es-AR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</a:t>
            </a: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comunidad</a:t>
            </a: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mismo que ajustar un modelo para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cada 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por separado.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Tiene la ventaja de poder comparar las especies más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fácilmente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 poco frecuentes no mejoran su estimación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908720"/>
            <a:ext cx="878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siguen una distribución común de la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 (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Mejora la precisión de las estimaciones para especies poco frecuentes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casos donde no nos interesan las especies no registradas – la comunidad es conocida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puede modelar la correlación entre ocupación y detectabilidad (abundancia afecta detección)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(heterogeneidad en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detección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y/u ocupación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Grupos (ej. gremios), etc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21965</TotalTime>
  <Words>1350</Words>
  <Application>Microsoft Office PowerPoint</Application>
  <PresentationFormat>On-screen Show (4:3)</PresentationFormat>
  <Paragraphs>101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Verdana</vt:lpstr>
      <vt:lpstr>Theme3</vt:lpstr>
      <vt:lpstr>2_Office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674</cp:revision>
  <cp:lastPrinted>2023-03-20T18:46:36Z</cp:lastPrinted>
  <dcterms:created xsi:type="dcterms:W3CDTF">2014-07-21T14:52:50Z</dcterms:created>
  <dcterms:modified xsi:type="dcterms:W3CDTF">2023-04-17T18:59:40Z</dcterms:modified>
</cp:coreProperties>
</file>