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00" r:id="rId3"/>
  </p:sldMasterIdLst>
  <p:notesMasterIdLst>
    <p:notesMasterId r:id="rId41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314" r:id="rId14"/>
    <p:sldId id="316" r:id="rId15"/>
    <p:sldId id="293" r:id="rId16"/>
    <p:sldId id="294" r:id="rId17"/>
    <p:sldId id="295" r:id="rId18"/>
    <p:sldId id="317" r:id="rId19"/>
    <p:sldId id="299" r:id="rId20"/>
    <p:sldId id="300" r:id="rId21"/>
    <p:sldId id="301" r:id="rId22"/>
    <p:sldId id="298" r:id="rId23"/>
    <p:sldId id="320" r:id="rId24"/>
    <p:sldId id="321" r:id="rId25"/>
    <p:sldId id="302" r:id="rId26"/>
    <p:sldId id="303" r:id="rId27"/>
    <p:sldId id="304" r:id="rId28"/>
    <p:sldId id="318" r:id="rId29"/>
    <p:sldId id="319" r:id="rId30"/>
    <p:sldId id="311" r:id="rId31"/>
    <p:sldId id="322" r:id="rId32"/>
    <p:sldId id="315" r:id="rId33"/>
    <p:sldId id="305" r:id="rId34"/>
    <p:sldId id="306" r:id="rId35"/>
    <p:sldId id="307" r:id="rId36"/>
    <p:sldId id="312" r:id="rId37"/>
    <p:sldId id="313" r:id="rId38"/>
    <p:sldId id="308" r:id="rId39"/>
    <p:sldId id="309" r:id="rId40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93979" autoAdjust="0"/>
  </p:normalViewPr>
  <p:slideViewPr>
    <p:cSldViewPr>
      <p:cViewPr varScale="1">
        <p:scale>
          <a:sx n="91" d="100"/>
          <a:sy n="91" d="100"/>
        </p:scale>
        <p:origin x="12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03/03/2023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3348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6001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 aleatorias discretas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discreta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solo un número contable de valores distintos como 0, 1, 2, 3, 4, 5… 100, 1 millón, etc. Algunos ejemplos de variables aleatorias discretas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número de veces que una moneda cae en cruz después de haber sido lanzada 20 veces.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cantidad de veces que un dado cae en el número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después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haber sido lanzado 100 veces.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aleatoria continua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que puede tomar un número infinito de valores posibles. Algunos ejemplos de variables aleatorias continuas incluyen: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Altura de una persona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 de un animal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 requerido para correr una milla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ejemplo, la altura de una persona podría ser 60,2 pulgadas, 65,2344 pulgadas, 70,431222 pulgadas, etc. Hay una cantidad infinita de valores posibles para la altura.</a:t>
            </a:r>
          </a:p>
          <a:p>
            <a:r>
              <a:rPr lang="es-E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 de oro: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 puedes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número de resultados, entonces estás trabajando con una variable aleatoria discreta (por ejemplo, contando el número de veces que una moneda cae en cara). Pero si puede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 resultado, está trabajando con una variable aleatoria continua (por ejemplo, medición, altura, peso, tiempo, etc.)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46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265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7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37034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0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80834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177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7775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884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11081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80932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010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110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03/03/2023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gif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2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2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124744"/>
            <a:ext cx="842493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ciencias biológicas no podemos esperar encontrar la verdad exacta, o alcanzar la realidad con un set finito de datos.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Dimensiones infinitas vs. Muestras finitas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 observacional o de medición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refiere a la diferencia entre un valor medido de una cantidad y su valor verdadero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3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980728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basada en un buen modelo aproximado.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inferencia condicional a los datos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existe un único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que explique la realidad…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encontramos el modelo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“mejor” la explica?</a:t>
            </a:r>
            <a:endParaRPr lang="es-ES" sz="2800" b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 VERSUS REALIDAD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0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980728"/>
            <a:ext cx="7992888" cy="51125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una característica que exhibe una variabilidad entre 	unidades o elementos con dicha característica </a:t>
            </a:r>
            <a:endParaRPr lang="es-ES" sz="2400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posibles valores de una variable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valores posibles que pueden ser representados con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24744"/>
            <a:ext cx="835292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24744"/>
            <a:ext cx="871296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error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tratado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 media 0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ecología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comunidades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las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cantidades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focales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abundancia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riqueza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típicamente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medidas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lo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realmente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hay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perdemos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error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necesita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15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07921"/>
            <a:ext cx="88569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07921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(continua)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196752"/>
            <a:ext cx="7992888" cy="30162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funciones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 masa) de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(PDF o PMF)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f(y)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mas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cantidades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llamadas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spcBef>
                <a:spcPts val="600"/>
              </a:spcBef>
              <a:spcAft>
                <a:spcPts val="600"/>
              </a:spcAft>
            </a:pP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51520" y="107921"/>
            <a:ext cx="8928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FUNCIONES DE 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72646"/>
            <a:ext cx="7992888" cy="44165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2400" dirty="0"/>
              <a:t>puede tomar solo un número contable de valores distintos como 0, 1, 2, 3, 4, 5… 100, 1 millón, etc.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96336" y="1340768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908720"/>
            <a:ext cx="7992888" cy="3077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</a:t>
            </a: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aleatorias</a:t>
            </a:r>
            <a:r>
              <a:rPr lang="en-US" sz="2400" b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i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45811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puede </a:t>
            </a:r>
            <a:r>
              <a:rPr lang="es-ES" sz="2400" dirty="0"/>
              <a:t>tomar un número infinito de valores posibles. </a:t>
            </a:r>
          </a:p>
        </p:txBody>
      </p:sp>
    </p:spTree>
    <p:extLst>
      <p:ext uri="{BB962C8B-B14F-4D97-AF65-F5344CB8AC3E}">
        <p14:creationId xmlns:p14="http://schemas.microsoft.com/office/powerpoint/2010/main" val="191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7921"/>
            <a:ext cx="83747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3969977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4814105" y="5223330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401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407701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505343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268760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716016" y="1268760"/>
            <a:ext cx="3816424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tratamos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continua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Peso,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altura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puede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preciso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errores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cada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lado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sucesiovas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iguales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50" grpId="0" autoUpdateAnimBg="0"/>
      <p:bldP spid="52" grpId="0" autoUpdateAnimBg="0"/>
      <p:bldP spid="54" grpId="0" autoUpdateAnimBg="0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052736"/>
            <a:ext cx="7992888" cy="46628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conteos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discretas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abundancia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“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/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ausencia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lo mismo contar de más o de menos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Al contar de menos (no detectar un organismo) – Falsos negativos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Presencia/ausencia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(y)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representada por una Bernoulli (2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valores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posibles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, 1 </a:t>
            </a:r>
            <a:r>
              <a:rPr lang="en-US" sz="28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evento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 	     y ~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Bernoulli (p)</a:t>
            </a:r>
          </a:p>
          <a:p>
            <a:pPr marL="457200" lvl="2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No es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insesgado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(no se cancelan los errores)</a:t>
            </a:r>
            <a:endParaRPr lang="en-US" sz="2800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4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536" y="148278"/>
            <a:ext cx="828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MÉTODOS PARA ESTIMACIÓN DE PARÁMETROS</a:t>
            </a:r>
          </a:p>
          <a:p>
            <a:endParaRPr lang="es-E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</a:t>
            </a:r>
            <a:r>
              <a:rPr lang="es-ES" sz="28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frecuentistas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verosimilitud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observar los datos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basan en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frecuencia esperada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que esos datos sean observados si el mismo procedimiento de recolección de datos y análisis fuese implementado muchas veces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HIPÓTESIS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NULA (verosimilitud de observar datos extremos p≤ 0,05)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MÉTODOS DE TEORÍA DE LA INFORMACIÓN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8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6" y="3861048"/>
            <a:ext cx="4920635" cy="2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18864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DE TEORÍA DE INFORMACIÓN (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Information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theoretic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556792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Definición </a:t>
            </a: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set de modelos candidatos (hipótesis)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 se utilizan pare evaluar el soporte relativo de diferentes modelos.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mejor modelo es aquel que pierde la menor cantidad de información.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Compromisos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el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ajuste del modelo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(+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arámetros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 la </a:t>
            </a: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varianza del estimador 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(-parámetros = parsimonia) por medio de una optimización.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4624"/>
            <a:ext cx="871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63007"/>
                <a:ext cx="8424936" cy="6170920"/>
              </a:xfrm>
              <a:prstGeom prst="rect">
                <a:avLst/>
              </a:prstGeom>
              <a:blipFill>
                <a:blip r:embed="rId3"/>
                <a:stretch>
                  <a:fillRect l="-1302" t="-1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08104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8104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7921"/>
            <a:ext cx="8856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745231" y="1124744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3556295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83532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cuación" r:id="rId4" imgW="4635360" imgH="457200" progId="Equation.3">
                  <p:embed/>
                </p:oleObj>
              </mc:Choice>
              <mc:Fallback>
                <p:oleObj name="Ecuación" r:id="rId4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446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906282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62599"/>
              </p:ext>
            </p:extLst>
          </p:nvPr>
        </p:nvGraphicFramePr>
        <p:xfrm>
          <a:off x="2627784" y="1474378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4378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107921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83568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28775"/>
              </p:ext>
            </p:extLst>
          </p:nvPr>
        </p:nvGraphicFramePr>
        <p:xfrm>
          <a:off x="259032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32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372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07921"/>
            <a:ext cx="8640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611560" y="1556792"/>
            <a:ext cx="813669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4" imgW="1688760" imgH="457200" progId="Equation.3">
                  <p:embed/>
                </p:oleObj>
              </mc:Choice>
              <mc:Fallback>
                <p:oleObj name="Equation" r:id="rId4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6" imgW="2539800" imgH="457200" progId="Equation.3">
                  <p:embed/>
                </p:oleObj>
              </mc:Choice>
              <mc:Fallback>
                <p:oleObj name="Equation" r:id="rId6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8" imgW="1511280" imgH="419040" progId="Equation.3">
                  <p:embed/>
                </p:oleObj>
              </mc:Choice>
              <mc:Fallback>
                <p:oleObj name="Equation" r:id="rId8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0" imgW="1167893" imgH="203112" progId="Equation.3">
                  <p:embed/>
                </p:oleObj>
              </mc:Choice>
              <mc:Fallback>
                <p:oleObj name="Equation" r:id="rId10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886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467544" y="1009819"/>
            <a:ext cx="849694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s-E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1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124744"/>
            <a:ext cx="8568952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1992</Words>
  <Application>Microsoft Office PowerPoint</Application>
  <PresentationFormat>On-screen Show (4:3)</PresentationFormat>
  <Paragraphs>342</Paragraphs>
  <Slides>37</Slides>
  <Notes>30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Cambria Math</vt:lpstr>
      <vt:lpstr>Gill Sans MT</vt:lpstr>
      <vt:lpstr>Verdana</vt:lpstr>
      <vt:lpstr>Theme3</vt:lpstr>
      <vt:lpstr>2_Office Theme</vt:lpstr>
      <vt:lpstr>Retrospección</vt:lpstr>
      <vt:lpstr>Ecuación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158</cp:revision>
  <cp:lastPrinted>2023-03-03T15:37:52Z</cp:lastPrinted>
  <dcterms:created xsi:type="dcterms:W3CDTF">2014-07-21T14:52:50Z</dcterms:created>
  <dcterms:modified xsi:type="dcterms:W3CDTF">2023-03-03T15:39:20Z</dcterms:modified>
</cp:coreProperties>
</file>