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48" r:id="rId3"/>
  </p:sldMasterIdLst>
  <p:notesMasterIdLst>
    <p:notesMasterId r:id="rId21"/>
  </p:notesMasterIdLst>
  <p:sldIdLst>
    <p:sldId id="281" r:id="rId4"/>
    <p:sldId id="286" r:id="rId5"/>
    <p:sldId id="296" r:id="rId6"/>
    <p:sldId id="288" r:id="rId7"/>
    <p:sldId id="289" r:id="rId8"/>
    <p:sldId id="290" r:id="rId9"/>
    <p:sldId id="302" r:id="rId10"/>
    <p:sldId id="291" r:id="rId11"/>
    <p:sldId id="292" r:id="rId12"/>
    <p:sldId id="293" r:id="rId13"/>
    <p:sldId id="294" r:id="rId14"/>
    <p:sldId id="297" r:id="rId15"/>
    <p:sldId id="298" r:id="rId16"/>
    <p:sldId id="299" r:id="rId17"/>
    <p:sldId id="300" r:id="rId18"/>
    <p:sldId id="301" r:id="rId19"/>
    <p:sldId id="295" r:id="rId20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72"/>
    <a:srgbClr val="B3E4D6"/>
    <a:srgbClr val="1E9399"/>
    <a:srgbClr val="636382"/>
    <a:srgbClr val="FFCCCC"/>
    <a:srgbClr val="D3F5F6"/>
    <a:srgbClr val="484860"/>
    <a:srgbClr val="333333"/>
    <a:srgbClr val="3D3D49"/>
    <a:srgbClr val="4F4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357" autoAdjust="0"/>
  </p:normalViewPr>
  <p:slideViewPr>
    <p:cSldViewPr>
      <p:cViewPr varScale="1">
        <p:scale>
          <a:sx n="83" d="100"/>
          <a:sy n="83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46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16/04/2023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8089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8793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3192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1478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1610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17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5769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3361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1041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7507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82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24164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53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68988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74344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23959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sp>
        <p:nvSpPr>
          <p:cNvPr id="2" name="TextBox 1"/>
          <p:cNvSpPr txBox="1"/>
          <p:nvPr userDrawn="1"/>
        </p:nvSpPr>
        <p:spPr>
          <a:xfrm rot="20049298">
            <a:off x="1551754" y="3085722"/>
            <a:ext cx="584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GOIJMAN, SERAFINI,</a:t>
            </a:r>
            <a:r>
              <a:rPr lang="es-AR" sz="2800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CONTRERAS 2023</a:t>
            </a:r>
            <a:endParaRPr lang="es-ES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6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09773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48666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86649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009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16/4/2023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‹Nº›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3087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3087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3528" y="397039"/>
            <a:ext cx="4752528" cy="2815937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</a:t>
            </a: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20000"/>
              </a:lnSpc>
              <a:defRPr/>
            </a:pPr>
            <a:r>
              <a:rPr lang="es-ES" sz="3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3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MODELOS DE OCUPACIÓN DE COMUNIDADES</a:t>
            </a:r>
            <a:endParaRPr lang="en-U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3645024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13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16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17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908720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con las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(sólo especies registradas).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siguen una distribución común de la comunidad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Mejora la precisión de las estimaciones para especies poco frecuentes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casos donde no nos interesan las especies no registradas – la comunidad es conocida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puede modelar la correlación entre ocupación y detectabilidad (abundancia afecta detección)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Covariables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(heterogeneidad en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deteccion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y/u ocupación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Grupos (ej. gremios), etc.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19038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908720"/>
            <a:ext cx="871296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de ocupación con las </a:t>
            </a:r>
            <a:r>
              <a:rPr lang="es-ES" sz="26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(con DA).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 mismo que en el modelo anterior, incluyendo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que no fueron vistas, pero sabemos que podrían ser parte de la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730250"/>
            <a:ext cx="60833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107950" y="146050"/>
            <a:ext cx="935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altLang="es-ES" sz="1600" b="1">
                <a:solidFill>
                  <a:schemeClr val="tx2"/>
                </a:solidFill>
              </a:rPr>
              <a:t>Fig 4. Mean occupancy (ψ^ ±SD, 95% BCI) for the complete study area during 2003–2012, in the regional bird monitoring program in Argentina for mostly Passeriformes species.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9050" y="6381750"/>
            <a:ext cx="9182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s-ES" sz="1200"/>
              <a:t>Goijman AP, Conroy MJ, Bernardos JN, Zaccagnini ME (2015) Multi-Season Regional Analysis of Multi-Species Occupancy: Implications for Bird Conservation in Agricultural Lands in East-Central Argentina. PLOS ONE 10(6): e0130874. https://doi.org/10.1371/journal.pone.0130874</a:t>
            </a:r>
          </a:p>
          <a:p>
            <a:pPr eaLnBrk="1" hangingPunct="1"/>
            <a:r>
              <a:rPr lang="en-US" altLang="es-ES" sz="1200">
                <a:hlinkClick r:id="rId3"/>
              </a:rPr>
              <a:t>https://journals.plos.org/plosone/article?id=10.1371/journal.pone.0130874</a:t>
            </a:r>
            <a:endParaRPr lang="en-US" altLang="es-ES" sz="1200"/>
          </a:p>
        </p:txBody>
      </p:sp>
    </p:spTree>
    <p:extLst>
      <p:ext uri="{BB962C8B-B14F-4D97-AF65-F5344CB8AC3E}">
        <p14:creationId xmlns:p14="http://schemas.microsoft.com/office/powerpoint/2010/main" val="213290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730250"/>
            <a:ext cx="8001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107950" y="146050"/>
            <a:ext cx="935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altLang="es-ES" sz="1600" b="1">
                <a:solidFill>
                  <a:schemeClr val="tx2"/>
                </a:solidFill>
              </a:rPr>
              <a:t>Fig 6. Soybean coefficients in the logit scale (β^ ±SD, 95% BCI) on logit occupancy (logit ψ^) of each bird species in the regional bird monitoring program in Argentina, 2003–2012.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9050" y="6381750"/>
            <a:ext cx="91821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s-ES" sz="1200"/>
              <a:t>Goijman AP, Conroy MJ, Bernardos JN, Zaccagnini ME (2015) Multi-Season Regional Analysis of Multi-Species Occupancy: Implications for Bird Conservation in Agricultural Lands in East-Central Argentina. PLOS ONE 10(6): e0130874. https://doi.org/10.1371/journal.pone.0130874</a:t>
            </a:r>
          </a:p>
          <a:p>
            <a:pPr eaLnBrk="1" hangingPunct="1"/>
            <a:r>
              <a:rPr lang="en-US" altLang="es-ES" sz="1200">
                <a:hlinkClick r:id="rId3"/>
              </a:rPr>
              <a:t>https://journals.plos.org/plosone/article?id=10.1371/journal.pone.0130874</a:t>
            </a:r>
            <a:endParaRPr lang="en-US" altLang="es-ES" sz="1200"/>
          </a:p>
        </p:txBody>
      </p:sp>
    </p:spTree>
    <p:extLst>
      <p:ext uri="{BB962C8B-B14F-4D97-AF65-F5344CB8AC3E}">
        <p14:creationId xmlns:p14="http://schemas.microsoft.com/office/powerpoint/2010/main" val="151956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Trade‐offs between biodiversity and agriculture are moving targets in dynamic landscapes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>
                <a:solidFill>
                  <a:srgbClr val="0054A6"/>
                </a:solidFill>
                <a:latin typeface="Arial"/>
              </a:rPr>
              <a:t>Journal of Applied Ecology, Volume: 57, Issue: 10, Pages: 2054-2063, First published: 21 July 2020, DOI: (10.1111/1365-2664.13699) 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Main graphic"/>
          <p:cNvPicPr/>
          <p:nvPr/>
        </p:nvPicPr>
        <p:blipFill>
          <a:blip r:embed="rId2"/>
          <a:stretch/>
        </p:blipFill>
        <p:spPr>
          <a:xfrm>
            <a:off x="2093400" y="762120"/>
            <a:ext cx="5007600" cy="3809880"/>
          </a:xfrm>
          <a:prstGeom prst="rect">
            <a:avLst/>
          </a:prstGeom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2286000" y="144384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-1" dirty="0">
                <a:latin typeface="Arial"/>
              </a:rPr>
              <a:t>Community‐level occupancy along the agricultural intensity gradient. Average response of the avian community to increasing agricultural intensity (left: low; right: high). Agricultural intensity was measured in meat (kg/ha*year, top panel), energy (GJ/ha*year, bottom‐left panel) and profit (USD/ha*year, bottom‐right panel). The </a:t>
            </a:r>
            <a:r>
              <a:rPr lang="en-US" spc="-1" dirty="0" err="1">
                <a:latin typeface="Arial"/>
              </a:rPr>
              <a:t>colour</a:t>
            </a:r>
            <a:r>
              <a:rPr lang="en-US" spc="-1" dirty="0">
                <a:latin typeface="Arial"/>
              </a:rPr>
              <a:t> gradient shows how this response varies with changes in woodland extent in a 10‐km buffer around the sampling site. Icons and vertical grey lines indicate average yields for specific land systems found in the study region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38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in graphic"/>
          <p:cNvPicPr/>
          <p:nvPr/>
        </p:nvPicPr>
        <p:blipFill>
          <a:blip r:embed="rId2"/>
          <a:stretch/>
        </p:blipFill>
        <p:spPr>
          <a:xfrm>
            <a:off x="1396980" y="1984680"/>
            <a:ext cx="6350040" cy="2888640"/>
          </a:xfrm>
          <a:prstGeom prst="rect">
            <a:avLst/>
          </a:prstGeom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2286000" y="75134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-1" dirty="0">
                <a:latin typeface="Arial"/>
              </a:rPr>
              <a:t>Individual species' responses to agricultural intensity, depending on woodland extent in the landscape. Left: winner species have consistently increasing occupancy as agricultural intensity increases (example: American Kestrel). Note the beneficial effect of woodland extent where agricultural intensification is higher (green </a:t>
            </a:r>
            <a:r>
              <a:rPr lang="en-US" spc="-1" dirty="0" err="1">
                <a:latin typeface="Arial"/>
              </a:rPr>
              <a:t>colour</a:t>
            </a:r>
            <a:r>
              <a:rPr lang="en-US" spc="-1" dirty="0">
                <a:latin typeface="Arial"/>
              </a:rPr>
              <a:t> vs. yellow </a:t>
            </a:r>
            <a:r>
              <a:rPr lang="en-US" spc="-1" dirty="0" err="1">
                <a:latin typeface="Arial"/>
              </a:rPr>
              <a:t>colour</a:t>
            </a:r>
            <a:r>
              <a:rPr lang="en-US" spc="-1" dirty="0">
                <a:latin typeface="Arial"/>
              </a:rPr>
              <a:t>). Middle: loser species are consistently negatively impacted by agricultural intensification, but this effect is weaker in landscapes with more woodland (example: </a:t>
            </a:r>
            <a:r>
              <a:rPr lang="en-US" spc="-1" dirty="0" err="1">
                <a:latin typeface="Arial"/>
              </a:rPr>
              <a:t>Tataupa</a:t>
            </a:r>
            <a:r>
              <a:rPr lang="en-US" spc="-1" dirty="0">
                <a:latin typeface="Arial"/>
              </a:rPr>
              <a:t> </a:t>
            </a:r>
            <a:r>
              <a:rPr lang="en-US" spc="-1" dirty="0" err="1">
                <a:latin typeface="Arial"/>
              </a:rPr>
              <a:t>Tinamou</a:t>
            </a:r>
            <a:r>
              <a:rPr lang="en-US" spc="-1" dirty="0">
                <a:latin typeface="Arial"/>
              </a:rPr>
              <a:t>). Right: shifter species respond either negatively to agricultural intensity where woodland extent is low (yellow </a:t>
            </a:r>
            <a:r>
              <a:rPr lang="en-US" spc="-1" dirty="0" err="1">
                <a:latin typeface="Arial"/>
              </a:rPr>
              <a:t>colour</a:t>
            </a:r>
            <a:r>
              <a:rPr lang="en-US" spc="-1" dirty="0">
                <a:latin typeface="Arial"/>
              </a:rPr>
              <a:t>) or benefit from agricultural intensification where woodland extent is high (example: Great </a:t>
            </a:r>
            <a:r>
              <a:rPr lang="en-US" spc="-1" dirty="0" err="1">
                <a:latin typeface="Arial"/>
              </a:rPr>
              <a:t>Kiskadee</a:t>
            </a:r>
            <a:r>
              <a:rPr lang="en-US" spc="-1" dirty="0">
                <a:latin typeface="Arial"/>
              </a:rPr>
              <a:t>)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89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91880" y="908720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</a:t>
            </a:r>
            <a:r>
              <a:rPr lang="es-ES" dirty="0" err="1" smtClean="0"/>
              <a:t>paper</a:t>
            </a:r>
            <a:r>
              <a:rPr lang="es-ES" dirty="0" smtClean="0"/>
              <a:t> </a:t>
            </a:r>
            <a:r>
              <a:rPr lang="es-ES" dirty="0" err="1" smtClean="0"/>
              <a:t>facu</a:t>
            </a:r>
            <a:endParaRPr lang="es-ES" dirty="0" smtClean="0"/>
          </a:p>
          <a:p>
            <a:r>
              <a:rPr lang="es-ES" dirty="0" smtClean="0"/>
              <a:t>Ejemplo </a:t>
            </a:r>
            <a:r>
              <a:rPr lang="es-ES" dirty="0" err="1" smtClean="0"/>
              <a:t>paper</a:t>
            </a:r>
            <a:r>
              <a:rPr lang="es-ES" dirty="0" smtClean="0"/>
              <a:t> Vane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08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4835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99592" y="836712"/>
            <a:ext cx="8064896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980728"/>
            <a:ext cx="78488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Marc </a:t>
            </a:r>
            <a:r>
              <a:rPr lang="es-ES" alt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Kery</a:t>
            </a: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&amp; J. Andy </a:t>
            </a:r>
            <a:r>
              <a:rPr lang="es-ES" alt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Royle</a:t>
            </a: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2016.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Applied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hierarchical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ecology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distribution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,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abundance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species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richness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using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R and BUGS. 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Volume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1: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Prelude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Static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models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Academic</a:t>
            </a:r>
            <a:r>
              <a:rPr kumimoji="0" lang="es-ES" altLang="es-ES" sz="2800" b="0" i="0" u="none" strike="noStrike" cap="none" normalizeH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kumimoji="0" lang="es-ES" altLang="es-ES" sz="2800" b="0" i="0" u="none" strike="noStrike" cap="none" normalizeH="0" dirty="0" err="1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Press</a:t>
            </a:r>
            <a:r>
              <a:rPr kumimoji="0" lang="es-ES" altLang="es-ES" sz="2800" b="0" i="0" u="none" strike="noStrike" cap="none" normalizeH="0" dirty="0" smtClean="0">
                <a:ln>
                  <a:noFill/>
                </a:ln>
                <a:solidFill>
                  <a:srgbClr val="636382"/>
                </a:solidFill>
                <a:effectLst/>
                <a:latin typeface="Gill Sans MT" panose="020B0502020104020203" pitchFamily="34" charset="0"/>
                <a:cs typeface="Arial" pitchFamily="34" charset="0"/>
              </a:rPr>
              <a:t>.</a:t>
            </a:r>
            <a:endParaRPr kumimoji="0" lang="es-ES" altLang="es-ES" sz="5400" b="0" i="0" u="none" strike="noStrike" cap="none" normalizeH="0" baseline="0" dirty="0" smtClean="0">
              <a:ln>
                <a:noFill/>
              </a:ln>
              <a:solidFill>
                <a:srgbClr val="636382"/>
              </a:solidFill>
              <a:effectLst/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9552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323528" y="1234464"/>
            <a:ext cx="8568952" cy="50748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ensamble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ocurren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sitio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considerado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sitio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Conjunto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dichas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(lo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modelamos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general)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endParaRPr lang="en-US" sz="12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indent="0" fontAlgn="auto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usamos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términos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indistintamente</a:t>
            </a:r>
            <a:endParaRPr lang="en-US" sz="2800" i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endParaRPr lang="en-US" sz="105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variable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biodiversidad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más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ampliamente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7544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1037922"/>
            <a:ext cx="8496944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jerarquico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ocupación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Dorazio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&amp;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Royle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2005 - DR) - 3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(error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real)</a:t>
            </a:r>
          </a:p>
          <a:p>
            <a:pPr marL="1371600" lvl="2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/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agrega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</a:t>
            </a:r>
            <a:r>
              <a:rPr lang="en-U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3753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822" y="1010339"/>
            <a:ext cx="82386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“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conjunto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tratados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–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respectivas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 priori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priori,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comunidad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7544" y="18224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05505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muchos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dependiendo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objetivos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complejidad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deseada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/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posible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Efectos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ambientales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sobre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/ </a:t>
            </a:r>
            <a:r>
              <a:rPr lang="en-U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abundancia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Falsos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negativos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Dinamicas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temporales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Interacciones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entre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Niveles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extra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gremios</a:t>
            </a:r>
            <a:r>
              <a:rPr lang="en-US" sz="26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2272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995531"/>
            <a:ext cx="8424936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imperfecta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“Data augmentation”</a:t>
            </a:r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Gill Sans MT" panose="020B0502020104020203" pitchFamily="34" charset="0"/>
              <a:buChar char="–"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inferencia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sobre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Riqueza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total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inluye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registradas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permitiendo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cuantas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podríamos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perdiendo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detectar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metacomunidad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Inferencias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escala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local (alfa),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paisaje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(beta)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macroescala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(gamma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llevarse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cabo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matriz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presencia-ausencia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corregida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falsos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negativos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908720"/>
            <a:ext cx="9426619" cy="14954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538" y="3224386"/>
            <a:ext cx="9363075" cy="142875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496" y="272842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65672"/>
                </a:solidFill>
                <a:latin typeface="Gill Sans MT" panose="020B0502020104020203" pitchFamily="34" charset="0"/>
              </a:rPr>
              <a:t>Modelo de presencia-ausencia y probabilidad de ocupación de la especie k en el sitio i</a:t>
            </a:r>
            <a:endParaRPr lang="es-ES" sz="2000" b="1" dirty="0">
              <a:solidFill>
                <a:srgbClr val="565672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87523" y="5229200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565672"/>
                </a:solidFill>
                <a:latin typeface="Gill Sans MT" panose="020B0502020104020203" pitchFamily="34" charset="0"/>
              </a:rPr>
              <a:t>En este </a:t>
            </a:r>
            <a:r>
              <a:rPr lang="es-ES" sz="2000" dirty="0">
                <a:solidFill>
                  <a:srgbClr val="565672"/>
                </a:solidFill>
                <a:latin typeface="Gill Sans MT" panose="020B0502020104020203" pitchFamily="34" charset="0"/>
              </a:rPr>
              <a:t>caso, las especies pueden responder individualmente (ocurrencia y detección) a las </a:t>
            </a:r>
            <a:r>
              <a:rPr lang="es-ES" sz="2000" dirty="0" err="1">
                <a:solidFill>
                  <a:srgbClr val="565672"/>
                </a:solidFill>
                <a:latin typeface="Gill Sans MT" panose="020B0502020104020203" pitchFamily="34" charset="0"/>
              </a:rPr>
              <a:t>covariables</a:t>
            </a:r>
            <a:r>
              <a:rPr lang="es-ES" sz="2000" dirty="0">
                <a:solidFill>
                  <a:srgbClr val="565672"/>
                </a:solidFill>
                <a:latin typeface="Gill Sans MT" panose="020B0502020104020203" pitchFamily="34" charset="0"/>
              </a:rPr>
              <a:t>, y también se puede modelar la media de la respuesta </a:t>
            </a:r>
            <a:r>
              <a:rPr lang="es-ES" sz="2000" dirty="0">
                <a:solidFill>
                  <a:srgbClr val="565672"/>
                </a:solidFill>
                <a:latin typeface="Gill Sans MT" panose="020B0502020104020203" pitchFamily="34" charset="0"/>
              </a:rPr>
              <a:t>de la comunidad</a:t>
            </a:r>
            <a:endParaRPr lang="es-ES" sz="2000" dirty="0">
              <a:solidFill>
                <a:srgbClr val="565672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496" y="2708920"/>
            <a:ext cx="893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565672"/>
                </a:solidFill>
                <a:latin typeface="Gill Sans MT" panose="020B0502020104020203" pitchFamily="34" charset="0"/>
              </a:rPr>
              <a:t>Detección-no detección (datos) </a:t>
            </a:r>
            <a:r>
              <a:rPr lang="es-ES" sz="2000" b="1" i="1" dirty="0" err="1" smtClean="0">
                <a:solidFill>
                  <a:srgbClr val="565672"/>
                </a:solidFill>
                <a:latin typeface="Gill Sans MT" panose="020B0502020104020203" pitchFamily="34" charset="0"/>
              </a:rPr>
              <a:t>y</a:t>
            </a:r>
            <a:r>
              <a:rPr lang="es-ES" sz="2000" b="1" i="1" baseline="-25000" dirty="0" err="1" smtClean="0">
                <a:solidFill>
                  <a:srgbClr val="565672"/>
                </a:solidFill>
                <a:latin typeface="Gill Sans MT" panose="020B0502020104020203" pitchFamily="34" charset="0"/>
              </a:rPr>
              <a:t>ijk</a:t>
            </a:r>
            <a:r>
              <a:rPr lang="es-ES" sz="2000" b="1" i="1" dirty="0" smtClean="0">
                <a:solidFill>
                  <a:srgbClr val="565672"/>
                </a:solidFill>
                <a:latin typeface="Gill Sans MT" panose="020B0502020104020203" pitchFamily="34" charset="0"/>
              </a:rPr>
              <a:t> </a:t>
            </a:r>
            <a:r>
              <a:rPr lang="es-ES" sz="2000" b="1" dirty="0" smtClean="0">
                <a:solidFill>
                  <a:srgbClr val="565672"/>
                </a:solidFill>
                <a:latin typeface="Gill Sans MT" panose="020B0502020104020203" pitchFamily="34" charset="0"/>
              </a:rPr>
              <a:t>de especie k en el sitio i en la ocasión j</a:t>
            </a:r>
            <a:endParaRPr lang="es-ES" sz="2000" b="1" dirty="0">
              <a:solidFill>
                <a:srgbClr val="56567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9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0792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1034147"/>
            <a:ext cx="856217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que relacionan el numero de especies observadas a 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covariables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(identidad de especies se pierde, no hay error en Riqueza)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ocupación de comunidades con efectos fijos de las especies (</a:t>
            </a:r>
            <a:r>
              <a:rPr lang="es-E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totalmente independientes)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con las </a:t>
            </a:r>
            <a:r>
              <a:rPr lang="es-ES" sz="26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(sólo especies registradas).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</a:t>
            </a:r>
            <a:r>
              <a:rPr lang="es-ES" sz="2600" b="1" dirty="0">
                <a:solidFill>
                  <a:srgbClr val="636382"/>
                </a:solidFill>
                <a:latin typeface="Gill Sans MT" panose="020B0502020104020203" pitchFamily="34" charset="0"/>
              </a:rPr>
              <a:t>de ocupación con las </a:t>
            </a:r>
            <a:r>
              <a:rPr lang="es-ES" sz="2600" b="1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b="1" dirty="0">
                <a:solidFill>
                  <a:srgbClr val="636382"/>
                </a:solidFill>
                <a:latin typeface="Gill Sans MT" panose="020B0502020104020203" pitchFamily="34" charset="0"/>
              </a:rPr>
              <a:t>. como efectos aleatorios 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(con DA)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7992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DE COMUNIDADES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092220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 de ocupación de comunidades con efectos fijos de las especies (</a:t>
            </a:r>
            <a:r>
              <a:rPr lang="es-E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totalmente independientes)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Lo mismo que ajustar un modelo para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cada 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sp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por separado.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Tiene la ventaja de poder comparar las especies más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fácilmente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Gill Sans MT" panose="020B0502020104020203" pitchFamily="34" charset="0"/>
              <a:buChar char="–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Especies poco frecuentes no mejoran su estimación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21535</TotalTime>
  <Words>1072</Words>
  <Application>Microsoft Office PowerPoint</Application>
  <PresentationFormat>Presentación en pantalla (4:3)</PresentationFormat>
  <Paragraphs>82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Gill Sans MT</vt:lpstr>
      <vt:lpstr>Verdana</vt:lpstr>
      <vt:lpstr>Theme3</vt:lpstr>
      <vt:lpstr>2_Office Theme</vt:lpstr>
      <vt:lpstr>Retrospect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usuario</cp:lastModifiedBy>
  <cp:revision>650</cp:revision>
  <cp:lastPrinted>2023-03-20T18:46:36Z</cp:lastPrinted>
  <dcterms:created xsi:type="dcterms:W3CDTF">2014-07-21T14:52:50Z</dcterms:created>
  <dcterms:modified xsi:type="dcterms:W3CDTF">2023-04-16T23:43:36Z</dcterms:modified>
</cp:coreProperties>
</file>