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0" r:id="rId1"/>
    <p:sldMasterId id="2147484452" r:id="rId2"/>
    <p:sldMasterId id="2147484536" r:id="rId3"/>
  </p:sldMasterIdLst>
  <p:notesMasterIdLst>
    <p:notesMasterId r:id="rId46"/>
  </p:notesMasterIdLst>
  <p:sldIdLst>
    <p:sldId id="281" r:id="rId4"/>
    <p:sldId id="283" r:id="rId5"/>
    <p:sldId id="322" r:id="rId6"/>
    <p:sldId id="323" r:id="rId7"/>
    <p:sldId id="358" r:id="rId8"/>
    <p:sldId id="356" r:id="rId9"/>
    <p:sldId id="324" r:id="rId10"/>
    <p:sldId id="325" r:id="rId11"/>
    <p:sldId id="326" r:id="rId12"/>
    <p:sldId id="359" r:id="rId13"/>
    <p:sldId id="327" r:id="rId14"/>
    <p:sldId id="360" r:id="rId15"/>
    <p:sldId id="328" r:id="rId16"/>
    <p:sldId id="329" r:id="rId17"/>
    <p:sldId id="330" r:id="rId18"/>
    <p:sldId id="361" r:id="rId19"/>
    <p:sldId id="321" r:id="rId20"/>
    <p:sldId id="333" r:id="rId21"/>
    <p:sldId id="334" r:id="rId22"/>
    <p:sldId id="335" r:id="rId23"/>
    <p:sldId id="336" r:id="rId24"/>
    <p:sldId id="337" r:id="rId25"/>
    <p:sldId id="338" r:id="rId26"/>
    <p:sldId id="339" r:id="rId27"/>
    <p:sldId id="341" r:id="rId28"/>
    <p:sldId id="340" r:id="rId29"/>
    <p:sldId id="342" r:id="rId30"/>
    <p:sldId id="343" r:id="rId31"/>
    <p:sldId id="344" r:id="rId32"/>
    <p:sldId id="357" r:id="rId33"/>
    <p:sldId id="345" r:id="rId34"/>
    <p:sldId id="348" r:id="rId35"/>
    <p:sldId id="347" r:id="rId36"/>
    <p:sldId id="346" r:id="rId37"/>
    <p:sldId id="350" r:id="rId38"/>
    <p:sldId id="349" r:id="rId39"/>
    <p:sldId id="351" r:id="rId40"/>
    <p:sldId id="352" r:id="rId41"/>
    <p:sldId id="353" r:id="rId42"/>
    <p:sldId id="354" r:id="rId43"/>
    <p:sldId id="355" r:id="rId44"/>
    <p:sldId id="332" r:id="rId45"/>
  </p:sldIdLst>
  <p:sldSz cx="9144000" cy="6858000" type="screen4x3"/>
  <p:notesSz cx="7099300" cy="10234613"/>
  <p:defaultTextStyle>
    <a:defPPr>
      <a:defRPr lang="es-AR"/>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 Paula Goijman" initials="AP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82"/>
    <a:srgbClr val="484860"/>
    <a:srgbClr val="333333"/>
    <a:srgbClr val="3D3D49"/>
    <a:srgbClr val="565672"/>
    <a:srgbClr val="4F4F65"/>
    <a:srgbClr val="BDBE00"/>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1" autoAdjust="0"/>
    <p:restoredTop sz="94928" autoAdjust="0"/>
  </p:normalViewPr>
  <p:slideViewPr>
    <p:cSldViewPr>
      <p:cViewPr varScale="1">
        <p:scale>
          <a:sx n="79" d="100"/>
          <a:sy n="79" d="100"/>
        </p:scale>
        <p:origin x="835"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137" cy="512222"/>
          </a:xfrm>
          <a:prstGeom prst="rect">
            <a:avLst/>
          </a:prstGeom>
        </p:spPr>
        <p:txBody>
          <a:bodyPr vert="horz" lIns="94759" tIns="47380" rIns="94759" bIns="47380" rtlCol="0"/>
          <a:lstStyle>
            <a:lvl1pPr algn="l" eaLnBrk="1" hangingPunct="1">
              <a:defRPr sz="1200">
                <a:cs typeface="Arial" charset="0"/>
              </a:defRPr>
            </a:lvl1pPr>
          </a:lstStyle>
          <a:p>
            <a:pPr>
              <a:defRPr/>
            </a:pPr>
            <a:endParaRPr lang="es-ES"/>
          </a:p>
        </p:txBody>
      </p:sp>
      <p:sp>
        <p:nvSpPr>
          <p:cNvPr id="3" name="2 Marcador de fecha"/>
          <p:cNvSpPr>
            <a:spLocks noGrp="1"/>
          </p:cNvSpPr>
          <p:nvPr>
            <p:ph type="dt" idx="1"/>
          </p:nvPr>
        </p:nvSpPr>
        <p:spPr>
          <a:xfrm>
            <a:off x="4020506" y="0"/>
            <a:ext cx="3077137" cy="512222"/>
          </a:xfrm>
          <a:prstGeom prst="rect">
            <a:avLst/>
          </a:prstGeom>
        </p:spPr>
        <p:txBody>
          <a:bodyPr vert="horz" lIns="94759" tIns="47380" rIns="94759" bIns="47380" rtlCol="0"/>
          <a:lstStyle>
            <a:lvl1pPr algn="r" eaLnBrk="1" hangingPunct="1">
              <a:defRPr sz="1200">
                <a:cs typeface="Arial" charset="0"/>
              </a:defRPr>
            </a:lvl1pPr>
          </a:lstStyle>
          <a:p>
            <a:pPr>
              <a:defRPr/>
            </a:pPr>
            <a:fld id="{E816AA0B-255E-4B1C-B572-8E6E92E47F25}" type="datetimeFigureOut">
              <a:rPr lang="es-ES"/>
              <a:pPr>
                <a:defRPr/>
              </a:pPr>
              <a:t>13/03/2023</a:t>
            </a:fld>
            <a:endParaRPr lang="es-ES"/>
          </a:p>
        </p:txBody>
      </p:sp>
      <p:sp>
        <p:nvSpPr>
          <p:cNvPr id="4" name="3 Marcador de imagen de diapositiva"/>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pPr lvl="0"/>
            <a:endParaRPr lang="es-ES" noProof="0" smtClean="0"/>
          </a:p>
        </p:txBody>
      </p:sp>
      <p:sp>
        <p:nvSpPr>
          <p:cNvPr id="5" name="4 Marcador de notas"/>
          <p:cNvSpPr>
            <a:spLocks noGrp="1"/>
          </p:cNvSpPr>
          <p:nvPr>
            <p:ph type="body" sz="quarter" idx="3"/>
          </p:nvPr>
        </p:nvSpPr>
        <p:spPr>
          <a:xfrm>
            <a:off x="709599" y="4862015"/>
            <a:ext cx="5680103" cy="4605085"/>
          </a:xfrm>
          <a:prstGeom prst="rect">
            <a:avLst/>
          </a:prstGeom>
        </p:spPr>
        <p:txBody>
          <a:bodyPr vert="horz" lIns="94759" tIns="47380" rIns="94759" bIns="4738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9720755"/>
            <a:ext cx="3077137" cy="512222"/>
          </a:xfrm>
          <a:prstGeom prst="rect">
            <a:avLst/>
          </a:prstGeom>
        </p:spPr>
        <p:txBody>
          <a:bodyPr vert="horz" lIns="94759" tIns="47380" rIns="94759" bIns="47380" rtlCol="0" anchor="b"/>
          <a:lstStyle>
            <a:lvl1pPr algn="l" eaLnBrk="1" hangingPunct="1">
              <a:defRPr sz="1200">
                <a:cs typeface="Arial" charset="0"/>
              </a:defRPr>
            </a:lvl1pPr>
          </a:lstStyle>
          <a:p>
            <a:pPr>
              <a:defRPr/>
            </a:pPr>
            <a:endParaRPr lang="es-ES"/>
          </a:p>
        </p:txBody>
      </p:sp>
      <p:sp>
        <p:nvSpPr>
          <p:cNvPr id="7" name="6 Marcador de número de diapositiva"/>
          <p:cNvSpPr>
            <a:spLocks noGrp="1"/>
          </p:cNvSpPr>
          <p:nvPr>
            <p:ph type="sldNum" sz="quarter" idx="5"/>
          </p:nvPr>
        </p:nvSpPr>
        <p:spPr>
          <a:xfrm>
            <a:off x="4020506" y="9720755"/>
            <a:ext cx="3077137" cy="512222"/>
          </a:xfrm>
          <a:prstGeom prst="rect">
            <a:avLst/>
          </a:prstGeom>
        </p:spPr>
        <p:txBody>
          <a:bodyPr vert="horz" wrap="square" lIns="94759" tIns="47380" rIns="94759" bIns="47380" numCol="1" anchor="b" anchorCtr="0" compatLnSpc="1">
            <a:prstTxWarp prst="textNoShape">
              <a:avLst/>
            </a:prstTxWarp>
          </a:bodyPr>
          <a:lstStyle>
            <a:lvl1pPr algn="r" eaLnBrk="1" hangingPunct="1">
              <a:defRPr sz="1200"/>
            </a:lvl1pPr>
          </a:lstStyle>
          <a:p>
            <a:fld id="{0A37165C-6ECF-4EEF-943C-C2B6859891A8}" type="slidenum">
              <a:rPr lang="es-ES" altLang="es-AR"/>
              <a:pPr/>
              <a:t>‹#›</a:t>
            </a:fld>
            <a:endParaRPr lang="es-ES" altLang="es-AR"/>
          </a:p>
        </p:txBody>
      </p:sp>
    </p:spTree>
    <p:extLst>
      <p:ext uri="{BB962C8B-B14F-4D97-AF65-F5344CB8AC3E}">
        <p14:creationId xmlns:p14="http://schemas.microsoft.com/office/powerpoint/2010/main" val="680809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11</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12</a:t>
            </a:fld>
            <a:endParaRPr lang="es-ES" altLang="es-AR"/>
          </a:p>
        </p:txBody>
      </p:sp>
    </p:spTree>
    <p:extLst>
      <p:ext uri="{BB962C8B-B14F-4D97-AF65-F5344CB8AC3E}">
        <p14:creationId xmlns:p14="http://schemas.microsoft.com/office/powerpoint/2010/main" val="352182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13</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McCarthy</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15</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McCarthy</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16</a:t>
            </a:fld>
            <a:endParaRPr lang="es-ES" altLang="es-AR"/>
          </a:p>
        </p:txBody>
      </p:sp>
    </p:spTree>
    <p:extLst>
      <p:ext uri="{BB962C8B-B14F-4D97-AF65-F5344CB8AC3E}">
        <p14:creationId xmlns:p14="http://schemas.microsoft.com/office/powerpoint/2010/main" val="1157575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47593">
              <a:defRPr/>
            </a:pPr>
            <a:r>
              <a:rPr lang="en-US" sz="2300" dirty="0"/>
              <a:t>Prior and posterior distributions are used to express our uncertainties about nature</a:t>
            </a:r>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US" dirty="0" smtClean="0"/>
              <a:t>P is a fixed quantity in frequentist</a:t>
            </a:r>
            <a:r>
              <a:rPr lang="en-US" baseline="0" dirty="0" smtClean="0"/>
              <a:t> approaches!</a:t>
            </a:r>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5</a:t>
            </a:fld>
            <a:endParaRPr lang="es-ES" altLang="es-AR"/>
          </a:p>
        </p:txBody>
      </p:sp>
    </p:spTree>
    <p:extLst>
      <p:ext uri="{BB962C8B-B14F-4D97-AF65-F5344CB8AC3E}">
        <p14:creationId xmlns:p14="http://schemas.microsoft.com/office/powerpoint/2010/main" val="283056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6</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in everyday life: weather</a:t>
            </a:r>
          </a:p>
          <a:p>
            <a:r>
              <a:rPr lang="en-US" dirty="0" smtClean="0"/>
              <a:t>Prior: hear the forecast</a:t>
            </a:r>
            <a:r>
              <a:rPr lang="en-US" baseline="0" dirty="0" smtClean="0"/>
              <a:t> (50% chance of rain)</a:t>
            </a:r>
          </a:p>
          <a:p>
            <a:r>
              <a:rPr lang="en-US" baseline="0" dirty="0" smtClean="0"/>
              <a:t>New data: look in the window</a:t>
            </a:r>
          </a:p>
          <a:p>
            <a:r>
              <a:rPr lang="en-US" baseline="0" dirty="0" smtClean="0"/>
              <a:t>Posterior: ill bring umbrella or not!</a:t>
            </a:r>
          </a:p>
          <a:p>
            <a:endParaRPr lang="en-US" baseline="0" dirty="0" smtClean="0"/>
          </a:p>
          <a:p>
            <a:pPr defTabSz="1026432">
              <a:defRPr/>
            </a:pPr>
            <a:r>
              <a:rPr lang="en-US" baseline="0" dirty="0" smtClean="0"/>
              <a:t>2) Prior information as prior probabilities … combines them to obtain the probabilities of obtaining the data under each of the hypotheses (in case of comparing different hypotheses (as in </a:t>
            </a:r>
            <a:r>
              <a:rPr lang="en-US" baseline="0" dirty="0" err="1" smtClean="0"/>
              <a:t>multimodel</a:t>
            </a:r>
            <a:r>
              <a:rPr lang="en-US" baseline="0" dirty="0" smtClean="0"/>
              <a:t> inference approaches (likelihood- based methods))</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7</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8</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9</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10</a:t>
            </a:fld>
            <a:endParaRPr lang="es-ES" altLang="es-AR"/>
          </a:p>
        </p:txBody>
      </p:sp>
    </p:spTree>
    <p:extLst>
      <p:ext uri="{BB962C8B-B14F-4D97-AF65-F5344CB8AC3E}">
        <p14:creationId xmlns:p14="http://schemas.microsoft.com/office/powerpoint/2010/main" val="416617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3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1012052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245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24843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032564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725957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603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87DA26DE-D93C-4C69-8AB9-0DC9DF594737}" type="datetimeFigureOut">
              <a:rPr lang="es-AR" smtClean="0"/>
              <a:pPr>
                <a:defRPr/>
              </a:pPr>
              <a:t>13/03/2023</a:t>
            </a:fld>
            <a:endParaRPr lang="es-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521114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929037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4619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1444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13/03/2023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87DA26DE-D93C-4C69-8AB9-0DC9DF594737}" type="datetimeFigureOut">
              <a:rPr lang="es-AR" smtClean="0"/>
              <a:pPr>
                <a:defRPr/>
              </a:pPr>
              <a:t>13/03/2023</a:t>
            </a:fld>
            <a:endParaRPr lang="es-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s-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E6A9779-67F1-4867-A584-55A69026F865}" type="slidenum">
              <a:rPr lang="es-AR" altLang="es-AR" smtClean="0"/>
              <a:pPr/>
              <a:t>‹#›</a:t>
            </a:fld>
            <a:endParaRPr lang="es-AR" altLang="es-A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751760"/>
      </p:ext>
    </p:extLst>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40" r:id="rId4"/>
    <p:sldLayoutId id="2147484541" r:id="rId5"/>
    <p:sldLayoutId id="2147484542" r:id="rId6"/>
    <p:sldLayoutId id="2147484543" r:id="rId7"/>
    <p:sldLayoutId id="2147484544" r:id="rId8"/>
    <p:sldLayoutId id="2147484545" r:id="rId9"/>
    <p:sldLayoutId id="2147484546" r:id="rId10"/>
    <p:sldLayoutId id="21474845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17.pn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19.jp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9.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7" Type="http://schemas.openxmlformats.org/officeDocument/2006/relationships/image" Target="../media/image250.png"/><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image" Target="../media/image16.png"/><Relationship Id="rId5" Type="http://schemas.openxmlformats.org/officeDocument/2006/relationships/image" Target="../media/image14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 Id="rId5" Type="http://schemas.openxmlformats.org/officeDocument/2006/relationships/image" Target="../media/image260.png"/></Relationships>
</file>

<file path=ppt/slides/_rels/slide2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7.xml"/><Relationship Id="rId1" Type="http://schemas.openxmlformats.org/officeDocument/2006/relationships/slideLayout" Target="../slideLayouts/slideLayout29.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 Id="rId5" Type="http://schemas.openxmlformats.org/officeDocument/2006/relationships/image" Target="../media/image28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29.xml"/><Relationship Id="rId5" Type="http://schemas.openxmlformats.org/officeDocument/2006/relationships/image" Target="../media/image35.emf"/><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0.xml"/><Relationship Id="rId1" Type="http://schemas.openxmlformats.org/officeDocument/2006/relationships/slideLayout" Target="../slideLayouts/slideLayout29.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29.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6.xml"/><Relationship Id="rId1" Type="http://schemas.openxmlformats.org/officeDocument/2006/relationships/slideLayout" Target="../slideLayouts/slideLayout29.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95536" y="325198"/>
            <a:ext cx="4752528" cy="3384376"/>
          </a:xfrm>
          <a:prstGeom prst="rect">
            <a:avLst/>
          </a:prstGeom>
          <a:solidFill>
            <a:srgbClr val="58B6C0">
              <a:alpha val="20000"/>
            </a:srgbClr>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lnSpc>
                <a:spcPct val="120000"/>
              </a:lnSpc>
              <a:defRPr/>
            </a:pPr>
            <a:r>
              <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Módulo </a:t>
            </a:r>
            <a:r>
              <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3</a:t>
            </a:r>
            <a:endPar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endParaRPr>
          </a:p>
          <a:p>
            <a:pPr algn="l">
              <a:lnSpc>
                <a:spcPct val="120000"/>
              </a:lnSpc>
              <a:defRPr/>
            </a:pPr>
            <a:r>
              <a:rPr lang="es-ES" sz="20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
            </a:r>
            <a:br>
              <a:rPr lang="es-ES" sz="20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b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rPr>
              <a:t>INTRODUCCIÓN AL ENFOQUE BAYESIANO</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endParaRPr>
          </a:p>
        </p:txBody>
      </p:sp>
      <p:sp>
        <p:nvSpPr>
          <p:cNvPr id="7" name="Rectangle 3"/>
          <p:cNvSpPr txBox="1">
            <a:spLocks noChangeArrowheads="1"/>
          </p:cNvSpPr>
          <p:nvPr/>
        </p:nvSpPr>
        <p:spPr>
          <a:xfrm>
            <a:off x="395536" y="3789040"/>
            <a:ext cx="4304284" cy="1152128"/>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Curso de Posgrado:  “</a:t>
            </a: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Modelado y estimación de ocupación para poblaciones y comunidades de especies bajo enfoque </a:t>
            </a: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Bayesiano”</a:t>
            </a:r>
          </a:p>
          <a:p>
            <a:pPr marL="0" indent="0">
              <a:lnSpc>
                <a:spcPct val="120000"/>
              </a:lnSpc>
              <a:spcBef>
                <a:spcPts val="0"/>
              </a:spcBef>
              <a:buNone/>
            </a:pPr>
            <a:endParaRPr lang="es-ES" sz="105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2" name="Imagen 2"/>
          <p:cNvPicPr>
            <a:picLocks noChangeAspect="1"/>
          </p:cNvPicPr>
          <p:nvPr/>
        </p:nvPicPr>
        <p:blipFill>
          <a:blip r:embed="rId2"/>
          <a:stretch>
            <a:fillRect/>
          </a:stretch>
        </p:blipFill>
        <p:spPr>
          <a:xfrm>
            <a:off x="5868144" y="341774"/>
            <a:ext cx="3246010" cy="854977"/>
          </a:xfrm>
          <a:prstGeom prst="rect">
            <a:avLst/>
          </a:prstGeom>
        </p:spPr>
      </p:pic>
      <p:pic>
        <p:nvPicPr>
          <p:cNvPr id="13" name="Imagen 4"/>
          <p:cNvPicPr>
            <a:picLocks noChangeAspect="1"/>
          </p:cNvPicPr>
          <p:nvPr/>
        </p:nvPicPr>
        <p:blipFill>
          <a:blip r:embed="rId3"/>
          <a:stretch>
            <a:fillRect/>
          </a:stretch>
        </p:blipFill>
        <p:spPr>
          <a:xfrm>
            <a:off x="5724128" y="1688624"/>
            <a:ext cx="3380106" cy="1236320"/>
          </a:xfrm>
          <a:prstGeom prst="rect">
            <a:avLst/>
          </a:prstGeom>
        </p:spPr>
      </p:pic>
      <p:sp>
        <p:nvSpPr>
          <p:cNvPr id="14" name="Rectangle 6"/>
          <p:cNvSpPr/>
          <p:nvPr/>
        </p:nvSpPr>
        <p:spPr>
          <a:xfrm>
            <a:off x="395536" y="5373216"/>
            <a:ext cx="3108926" cy="853695"/>
          </a:xfrm>
          <a:prstGeom prst="rect">
            <a:avLst/>
          </a:prstGeom>
        </p:spPr>
        <p:txBody>
          <a:bodyPr wrap="square">
            <a:spAutoFit/>
          </a:bodyPr>
          <a:lstStyle/>
          <a:p>
            <a:pPr>
              <a:lnSpc>
                <a:spcPct val="130000"/>
              </a:lnSpc>
              <a:defRPr/>
            </a:pP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CCT CONICET Mendoza</a:t>
            </a:r>
          </a:p>
          <a:p>
            <a:pPr>
              <a:lnSpc>
                <a:spcPct val="130000"/>
              </a:lnSpc>
              <a:defRPr/>
            </a:pP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24 - 28 Abril 2023</a:t>
            </a:r>
            <a:endParaRPr lang="en-US" sz="200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5" name="Picture 8"/>
          <p:cNvPicPr>
            <a:picLocks noChangeAspect="1"/>
          </p:cNvPicPr>
          <p:nvPr/>
        </p:nvPicPr>
        <p:blipFill>
          <a:blip r:embed="rId4"/>
          <a:stretch>
            <a:fillRect/>
          </a:stretch>
        </p:blipFill>
        <p:spPr>
          <a:xfrm>
            <a:off x="3491880" y="5445224"/>
            <a:ext cx="896788" cy="796489"/>
          </a:xfrm>
          <a:prstGeom prst="rect">
            <a:avLst/>
          </a:prstGeom>
        </p:spPr>
      </p:pic>
      <p:pic>
        <p:nvPicPr>
          <p:cNvPr id="16" name="Imagen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8144" y="3297679"/>
            <a:ext cx="3288975" cy="923409"/>
          </a:xfrm>
          <a:prstGeom prst="rect">
            <a:avLst/>
          </a:prstGeom>
        </p:spPr>
      </p:pic>
      <p:pic>
        <p:nvPicPr>
          <p:cNvPr id="17"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8224" y="4458714"/>
            <a:ext cx="2516009" cy="1562574"/>
          </a:xfrm>
          <a:prstGeom prst="rect">
            <a:avLst/>
          </a:prstGeom>
        </p:spPr>
      </p:pic>
    </p:spTree>
    <p:extLst>
      <p:ext uri="{BB962C8B-B14F-4D97-AF65-F5344CB8AC3E}">
        <p14:creationId xmlns:p14="http://schemas.microsoft.com/office/powerpoint/2010/main" val="225632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611560" y="836712"/>
            <a:ext cx="8349512"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None/>
            </a:pPr>
            <a:r>
              <a:rPr lang="en-US" sz="2400" dirty="0" err="1" smtClean="0">
                <a:solidFill>
                  <a:srgbClr val="636382"/>
                </a:solidFill>
                <a:latin typeface="Gill Sans MT" panose="020B0502020104020203" pitchFamily="34" charset="0"/>
              </a:rPr>
              <a:t>Ejemplo</a:t>
            </a:r>
            <a:r>
              <a:rPr lang="en-US" sz="2400" dirty="0" smtClean="0">
                <a:solidFill>
                  <a:srgbClr val="636382"/>
                </a:solidFill>
                <a:latin typeface="Gill Sans MT" panose="020B0502020104020203" pitchFamily="34" charset="0"/>
              </a:rPr>
              <a:t>…</a:t>
            </a:r>
            <a:endParaRPr lang="en-US" sz="2400" dirty="0" smtClean="0">
              <a:solidFill>
                <a:srgbClr val="636382"/>
              </a:solidFill>
              <a:latin typeface="Gill Sans MT" panose="020B0502020104020203" pitchFamily="34" charset="0"/>
            </a:endParaRPr>
          </a:p>
          <a:p>
            <a:pPr marL="0" indent="0" fontAlgn="auto">
              <a:spcAft>
                <a:spcPts val="0"/>
              </a:spcAft>
              <a:buFont typeface="Arial" panose="020B0604020202020204" pitchFamily="34" charset="0"/>
              <a:buNone/>
            </a:pPr>
            <a:endParaRPr lang="en-US" sz="2400" dirty="0">
              <a:solidFill>
                <a:srgbClr val="636382"/>
              </a:solidFill>
              <a:latin typeface="Gill Sans MT" panose="020B0502020104020203" pitchFamily="34" charset="0"/>
            </a:endParaRPr>
          </a:p>
        </p:txBody>
      </p:sp>
      <mc:AlternateContent xmlns:mc="http://schemas.openxmlformats.org/markup-compatibility/2006">
        <mc:Choice xmlns:a14="http://schemas.microsoft.com/office/drawing/2010/main" Requires="a14">
          <p:sp>
            <p:nvSpPr>
              <p:cNvPr id="16" name="TextBox 15"/>
              <p:cNvSpPr txBox="1"/>
              <p:nvPr/>
            </p:nvSpPr>
            <p:spPr>
              <a:xfrm>
                <a:off x="2627784" y="3429000"/>
                <a:ext cx="3816424" cy="830356"/>
              </a:xfrm>
              <a:prstGeom prst="rect">
                <a:avLst/>
              </a:prstGeom>
              <a:noFill/>
              <a:ln w="25400">
                <a:solidFill>
                  <a:schemeClr val="accent1">
                    <a:shade val="50000"/>
                    <a:satMod val="103000"/>
                  </a:schemeClr>
                </a:solidFill>
              </a:ln>
            </p:spPr>
            <p:txBody>
              <a:bodyPr wrap="squar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𝑫</m:t>
                        </m:r>
                        <m:r>
                          <a:rPr lang="en-US" sz="2400" b="1" i="1" smtClean="0">
                            <a:solidFill>
                              <a:srgbClr val="636382"/>
                            </a:solidFill>
                            <a:latin typeface="Cambria Math"/>
                            <a:ea typeface="Cambria Math"/>
                          </a:rPr>
                          <m:t>)</m:t>
                        </m:r>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2627784" y="3429000"/>
                <a:ext cx="3816424" cy="830356"/>
              </a:xfrm>
              <a:prstGeom prst="rect">
                <a:avLst/>
              </a:prstGeom>
              <a:blipFill rotWithShape="0">
                <a:blip r:embed="rId3"/>
                <a:stretch>
                  <a:fillRect/>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619672" y="4797152"/>
                <a:ext cx="5922458" cy="938655"/>
              </a:xfrm>
              <a:prstGeom prst="rect">
                <a:avLst/>
              </a:prstGeom>
              <a:noFill/>
              <a:ln w="25400">
                <a:solidFill>
                  <a:schemeClr val="accent1">
                    <a:shade val="50000"/>
                    <a:satMod val="103000"/>
                  </a:schemeClr>
                </a:solidFill>
              </a:ln>
            </p:spPr>
            <p:txBody>
              <a:bodyPr wrap="squar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1619672" y="4797152"/>
                <a:ext cx="5922458" cy="938655"/>
              </a:xfrm>
              <a:prstGeom prst="rect">
                <a:avLst/>
              </a:prstGeom>
              <a:blipFill rotWithShape="0">
                <a:blip r:embed="rId4"/>
                <a:stretch>
                  <a:fillRect/>
                </a:stretch>
              </a:blipFill>
              <a:ln w="25400">
                <a:solidFill>
                  <a:schemeClr val="accent1">
                    <a:shade val="50000"/>
                    <a:satMod val="103000"/>
                  </a:schemeClr>
                </a:solidFill>
              </a:ln>
            </p:spPr>
            <p:txBody>
              <a:bodyPr/>
              <a:lstStyle/>
              <a:p>
                <a:r>
                  <a:rPr lang="es-ES">
                    <a:noFill/>
                  </a:rPr>
                  <a:t> </a:t>
                </a:r>
              </a:p>
            </p:txBody>
          </p:sp>
        </mc:Fallback>
      </mc:AlternateContent>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15293" t="16307" r="14833" b="15200"/>
          <a:stretch/>
        </p:blipFill>
        <p:spPr>
          <a:xfrm>
            <a:off x="7020272" y="2847531"/>
            <a:ext cx="1848592" cy="1812045"/>
          </a:xfrm>
          <a:prstGeom prst="rect">
            <a:avLst/>
          </a:prstGeom>
        </p:spPr>
      </p:pic>
      <p:pic>
        <p:nvPicPr>
          <p:cNvPr id="2" name="Picture 1"/>
          <p:cNvPicPr>
            <a:picLocks noChangeAspect="1"/>
          </p:cNvPicPr>
          <p:nvPr/>
        </p:nvPicPr>
        <p:blipFill>
          <a:blip r:embed="rId6"/>
          <a:stretch>
            <a:fillRect/>
          </a:stretch>
        </p:blipFill>
        <p:spPr>
          <a:xfrm>
            <a:off x="2843808" y="1143595"/>
            <a:ext cx="3421581" cy="1235571"/>
          </a:xfrm>
          <a:prstGeom prst="rect">
            <a:avLst/>
          </a:prstGeom>
        </p:spPr>
      </p:pic>
    </p:spTree>
    <p:extLst>
      <p:ext uri="{BB962C8B-B14F-4D97-AF65-F5344CB8AC3E}">
        <p14:creationId xmlns:p14="http://schemas.microsoft.com/office/powerpoint/2010/main" val="2686540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0" name="Content Placeholder 4"/>
          <p:cNvSpPr txBox="1">
            <a:spLocks/>
          </p:cNvSpPr>
          <p:nvPr/>
        </p:nvSpPr>
        <p:spPr>
          <a:xfrm>
            <a:off x="380026" y="836712"/>
            <a:ext cx="8584461" cy="268999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Un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encuentra</a:t>
            </a:r>
            <a:r>
              <a:rPr lang="en-US" sz="2400" dirty="0" smtClean="0">
                <a:solidFill>
                  <a:srgbClr val="636382"/>
                </a:solidFill>
                <a:latin typeface="Gill Sans MT" panose="020B0502020104020203" pitchFamily="34" charset="0"/>
              </a:rPr>
              <a:t> lo que </a:t>
            </a:r>
            <a:r>
              <a:rPr lang="en-US" sz="2400" dirty="0" err="1" smtClean="0">
                <a:solidFill>
                  <a:srgbClr val="636382"/>
                </a:solidFill>
                <a:latin typeface="Gill Sans MT" panose="020B0502020104020203" pitchFamily="34" charset="0"/>
              </a:rPr>
              <a:t>sería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dado a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manchas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sus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élitros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98%</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endParaRPr lang="en-US" sz="2400" dirty="0" smtClean="0">
              <a:solidFill>
                <a:srgbClr val="636382"/>
              </a:solidFill>
              <a:latin typeface="Gill Sans MT" panose="020B0502020104020203" pitchFamily="34" charset="0"/>
            </a:endParaRPr>
          </a:p>
          <a:p>
            <a:pPr marL="0" indent="0" fontAlgn="auto">
              <a:spcBef>
                <a:spcPts val="600"/>
              </a:spcBef>
              <a:spcAft>
                <a:spcPts val="0"/>
              </a:spcAft>
              <a:buFont typeface="Arial" panose="020B0604020202020204" pitchFamily="34" charset="0"/>
              <a:buNone/>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común</a:t>
            </a:r>
            <a:r>
              <a:rPr lang="en-US" sz="2400" dirty="0" smtClean="0">
                <a:solidFill>
                  <a:srgbClr val="636382"/>
                </a:solidFill>
                <a:latin typeface="Gill Sans MT" panose="020B0502020104020203" pitchFamily="34" charset="0"/>
              </a:rPr>
              <a:t>, </a:t>
            </a:r>
            <a:r>
              <a:rPr lang="en-US" sz="2400" dirty="0" smtClean="0">
                <a:solidFill>
                  <a:schemeClr val="accent2"/>
                </a:solidFill>
                <a:latin typeface="Gill Sans MT" panose="020B0502020104020203" pitchFamily="34" charset="0"/>
              </a:rPr>
              <a:t>5%</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similar, </a:t>
            </a:r>
            <a:r>
              <a:rPr lang="en-US" sz="2400" dirty="0" err="1" smtClean="0">
                <a:solidFill>
                  <a:srgbClr val="636382"/>
                </a:solidFill>
                <a:latin typeface="Gill Sans MT" panose="020B0502020104020203" pitchFamily="34" charset="0"/>
              </a:rPr>
              <a:t>pero</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puede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distinguirlos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memoria</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representa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0.1%</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población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Cuál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éste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sea </a:t>
            </a:r>
            <a:r>
              <a:rPr lang="en-US" sz="2400" dirty="0" err="1" smtClean="0">
                <a:solidFill>
                  <a:srgbClr val="636382"/>
                </a:solidFill>
                <a:latin typeface="Gill Sans MT" panose="020B0502020104020203" pitchFamily="34" charset="0"/>
              </a:rPr>
              <a:t>raro</a:t>
            </a:r>
            <a:r>
              <a:rPr lang="en-US" sz="2400" dirty="0" smtClean="0">
                <a:solidFill>
                  <a:srgbClr val="636382"/>
                </a:solidFill>
                <a:latin typeface="Gill Sans MT" panose="020B0502020104020203" pitchFamily="34" charset="0"/>
              </a:rPr>
              <a:t>?</a:t>
            </a:r>
          </a:p>
        </p:txBody>
      </p:sp>
      <mc:AlternateContent xmlns:mc="http://schemas.openxmlformats.org/markup-compatibility/2006">
        <mc:Choice xmlns:a14="http://schemas.microsoft.com/office/drawing/2010/main" Requires="a14">
          <p:sp>
            <p:nvSpPr>
              <p:cNvPr id="21" name="TextBox 20"/>
              <p:cNvSpPr txBox="1"/>
              <p:nvPr/>
            </p:nvSpPr>
            <p:spPr>
              <a:xfrm>
                <a:off x="39035" y="3717032"/>
                <a:ext cx="9141477" cy="745782"/>
              </a:xfrm>
              <a:prstGeom prst="rect">
                <a:avLst/>
              </a:prstGeom>
              <a:noFill/>
              <a:ln w="25400">
                <a:noFill/>
              </a:ln>
            </p:spPr>
            <p:txBody>
              <a:bodyPr wrap="none" rtlCol="0">
                <a:spAutoFit/>
              </a:bodyPr>
              <a:lstStyle/>
              <a:p>
                <a14:m>
                  <m:oMath xmlns:m="http://schemas.openxmlformats.org/officeDocument/2006/math">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𝑟𝑎𝑟</m:t>
                        </m:r>
                        <m:r>
                          <a:rPr lang="es-ES" sz="2300" b="0" i="1" smtClean="0">
                            <a:solidFill>
                              <a:srgbClr val="333333"/>
                            </a:solidFill>
                            <a:latin typeface="Cambria Math"/>
                          </a:rPr>
                          <m:t>𝑜</m:t>
                        </m:r>
                      </m:e>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d>
                    <m:r>
                      <a:rPr lang="en-US" sz="2300" b="0" i="1" smtClean="0">
                        <a:solidFill>
                          <a:srgbClr val="333333"/>
                        </a:solidFill>
                        <a:latin typeface="Cambria Math"/>
                      </a:rPr>
                      <m:t>=</m:t>
                    </m:r>
                    <m:f>
                      <m:fPr>
                        <m:ctrlPr>
                          <a:rPr lang="en-US" sz="2300" i="1" smtClean="0">
                            <a:solidFill>
                              <a:srgbClr val="333333"/>
                            </a:solidFill>
                            <a:latin typeface="Cambria Math" panose="02040503050406030204" pitchFamily="18" charset="0"/>
                            <a:ea typeface="Cambria Math"/>
                          </a:rPr>
                        </m:ctrlPr>
                      </m:fPr>
                      <m:num>
                        <m:r>
                          <a:rPr lang="en-US" sz="2300" b="0" i="1" smtClean="0">
                            <a:solidFill>
                              <a:srgbClr val="333333"/>
                            </a:solidFill>
                            <a:latin typeface="Cambria Math"/>
                            <a:ea typeface="Cambria Math"/>
                          </a:rPr>
                          <m:t>𝑃</m:t>
                        </m:r>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𝑟𝑎𝑟𝑜</m:t>
                        </m:r>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num>
                      <m:den>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𝑟𝑎𝑟</m:t>
                            </m:r>
                            <m:r>
                              <a:rPr lang="es-ES" sz="2300" b="0" i="1" smtClean="0">
                                <a:solidFill>
                                  <a:srgbClr val="333333"/>
                                </a:solidFill>
                                <a:latin typeface="Cambria Math"/>
                                <a:ea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𝑐𝑜𝑚</m:t>
                            </m:r>
                            <m:r>
                              <a:rPr lang="es-ES" sz="2300" b="0" i="1" smtClean="0">
                                <a:solidFill>
                                  <a:srgbClr val="333333"/>
                                </a:solidFill>
                                <a:latin typeface="Cambria Math"/>
                                <a:ea typeface="Cambria Math"/>
                              </a:rPr>
                              <m:t>ú</m:t>
                            </m:r>
                            <m:r>
                              <a:rPr lang="es-ES" sz="2300" b="0" i="1" smtClean="0">
                                <a:solidFill>
                                  <a:srgbClr val="333333"/>
                                </a:solidFill>
                                <a:latin typeface="Cambria Math"/>
                                <a:ea typeface="Cambria Math"/>
                              </a:rPr>
                              <m:t>𝑛</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𝑐𝑜𝑚</m:t>
                            </m:r>
                            <m:r>
                              <a:rPr lang="es-ES" sz="2300" b="0" i="1" smtClean="0">
                                <a:solidFill>
                                  <a:srgbClr val="333333"/>
                                </a:solidFill>
                                <a:latin typeface="Cambria Math"/>
                              </a:rPr>
                              <m:t>ú</m:t>
                            </m:r>
                            <m:r>
                              <a:rPr lang="es-ES" sz="2300" b="0" i="1" smtClean="0">
                                <a:solidFill>
                                  <a:srgbClr val="333333"/>
                                </a:solidFill>
                                <a:latin typeface="Cambria Math"/>
                              </a:rPr>
                              <m:t>𝑛</m:t>
                            </m:r>
                          </m:e>
                        </m:d>
                      </m:den>
                    </m:f>
                  </m:oMath>
                </a14:m>
                <a:r>
                  <a:rPr lang="en-US" sz="2300" dirty="0" smtClean="0">
                    <a:solidFill>
                      <a:srgbClr val="333333"/>
                    </a:solidFill>
                  </a:rPr>
                  <a:t> </a:t>
                </a:r>
                <a:endParaRPr lang="en-US" sz="2300" dirty="0">
                  <a:solidFill>
                    <a:srgbClr val="333333"/>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39035" y="3717032"/>
                <a:ext cx="9141477" cy="745782"/>
              </a:xfrm>
              <a:prstGeom prst="rect">
                <a:avLst/>
              </a:prstGeom>
              <a:blipFill rotWithShape="0">
                <a:blip r:embed="rId3"/>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r="65723"/>
          <a:stretch/>
        </p:blipFill>
        <p:spPr>
          <a:xfrm>
            <a:off x="7021841" y="4688549"/>
            <a:ext cx="2086663" cy="2124828"/>
          </a:xfrm>
          <a:prstGeom prst="rect">
            <a:avLst/>
          </a:prstGeom>
        </p:spPr>
      </p:pic>
      <p:pic>
        <p:nvPicPr>
          <p:cNvPr id="8" name="Picture 7"/>
          <p:cNvPicPr>
            <a:picLocks noChangeAspect="1"/>
          </p:cNvPicPr>
          <p:nvPr/>
        </p:nvPicPr>
        <p:blipFill>
          <a:blip r:embed="rId5"/>
          <a:stretch>
            <a:fillRect/>
          </a:stretch>
        </p:blipFill>
        <p:spPr>
          <a:xfrm>
            <a:off x="214315" y="5445224"/>
            <a:ext cx="2269453" cy="819525"/>
          </a:xfrm>
          <a:prstGeom prst="rect">
            <a:avLst/>
          </a:prstGeom>
        </p:spPr>
      </p:pic>
    </p:spTree>
    <p:extLst>
      <p:ext uri="{BB962C8B-B14F-4D97-AF65-F5344CB8AC3E}">
        <p14:creationId xmlns:p14="http://schemas.microsoft.com/office/powerpoint/2010/main" val="3702474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mc:AlternateContent xmlns:mc="http://schemas.openxmlformats.org/markup-compatibility/2006">
        <mc:Choice xmlns:a14="http://schemas.microsoft.com/office/drawing/2010/main" Requires="a14">
          <p:sp>
            <p:nvSpPr>
              <p:cNvPr id="20" name="Content Placeholder 4"/>
              <p:cNvSpPr txBox="1">
                <a:spLocks/>
              </p:cNvSpPr>
              <p:nvPr/>
            </p:nvSpPr>
            <p:spPr>
              <a:xfrm>
                <a:off x="380026" y="1315066"/>
                <a:ext cx="8584461" cy="268999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None/>
                </a:pPr>
                <a:r>
                  <a:rPr lang="en-US" sz="2400" dirty="0" smtClean="0">
                    <a:solidFill>
                      <a:schemeClr val="accent2"/>
                    </a:solidFill>
                    <a:latin typeface="Gill Sans MT" panose="020B0502020104020203" pitchFamily="34" charset="0"/>
                  </a:rPr>
                  <a:t>98</a:t>
                </a:r>
                <a:r>
                  <a:rPr lang="en-US" sz="2400" dirty="0" smtClean="0">
                    <a:solidFill>
                      <a:schemeClr val="accent2"/>
                    </a:solidFill>
                    <a:latin typeface="Gill Sans MT" panose="020B0502020104020203" pitchFamily="34" charset="0"/>
                  </a:rPr>
                  <a:t>%</a:t>
                </a:r>
                <a:r>
                  <a:rPr lang="en-US" sz="2400"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rPr>
                      <m:t>𝑃</m:t>
                    </m:r>
                    <m:d>
                      <m:dPr>
                        <m:ctrlPr>
                          <a:rPr lang="en-US" sz="2400" i="1">
                            <a:solidFill>
                              <a:srgbClr val="333333"/>
                            </a:solidFill>
                            <a:latin typeface="Cambria Math" panose="02040503050406030204" pitchFamily="18" charset="0"/>
                          </a:rPr>
                        </m:ctrlPr>
                      </m:dPr>
                      <m:e>
                        <m:r>
                          <a:rPr lang="en-US" sz="2400" i="1">
                            <a:solidFill>
                              <a:srgbClr val="333333"/>
                            </a:solidFill>
                            <a:latin typeface="Cambria Math"/>
                          </a:rPr>
                          <m:t>𝑝𝑎𝑡</m:t>
                        </m:r>
                        <m:r>
                          <a:rPr lang="es-ES" sz="2400" i="1">
                            <a:solidFill>
                              <a:srgbClr val="333333"/>
                            </a:solidFill>
                            <a:latin typeface="Cambria Math"/>
                          </a:rPr>
                          <m:t>𝑟</m:t>
                        </m:r>
                        <m:r>
                          <a:rPr lang="es-ES" sz="2400" i="1">
                            <a:solidFill>
                              <a:srgbClr val="333333"/>
                            </a:solidFill>
                            <a:latin typeface="Cambria Math"/>
                          </a:rPr>
                          <m:t>ó</m:t>
                        </m:r>
                        <m:r>
                          <a:rPr lang="es-ES" sz="2400" i="1">
                            <a:solidFill>
                              <a:srgbClr val="333333"/>
                            </a:solidFill>
                            <a:latin typeface="Cambria Math"/>
                          </a:rPr>
                          <m:t>𝑛</m:t>
                        </m:r>
                      </m:e>
                      <m:e>
                        <m:r>
                          <a:rPr lang="en-US" sz="2400" i="1">
                            <a:solidFill>
                              <a:srgbClr val="333333"/>
                            </a:solidFill>
                            <a:latin typeface="Cambria Math"/>
                          </a:rPr>
                          <m:t>𝑟𝑎𝑟</m:t>
                        </m:r>
                        <m:r>
                          <a:rPr lang="es-ES" sz="2400" i="1">
                            <a:solidFill>
                              <a:srgbClr val="333333"/>
                            </a:solidFill>
                            <a:latin typeface="Cambria Math"/>
                          </a:rPr>
                          <m:t>𝑜</m:t>
                        </m:r>
                      </m:e>
                    </m:d>
                  </m:oMath>
                </a14:m>
                <a:r>
                  <a:rPr lang="en-US" sz="2400" dirty="0" smtClean="0">
                    <a:solidFill>
                      <a:srgbClr val="636382"/>
                    </a:solidFill>
                    <a:latin typeface="Gill Sans MT" panose="020B0502020104020203" pitchFamily="34" charset="0"/>
                  </a:rPr>
                  <a:t> </a:t>
                </a:r>
              </a:p>
              <a:p>
                <a:pPr marL="0" indent="0" fontAlgn="auto">
                  <a:spcBef>
                    <a:spcPts val="600"/>
                  </a:spcBef>
                  <a:spcAft>
                    <a:spcPts val="0"/>
                  </a:spcAft>
                  <a:buNone/>
                </a:pPr>
                <a:r>
                  <a:rPr lang="en-US" sz="2400" dirty="0" smtClean="0">
                    <a:solidFill>
                      <a:schemeClr val="accent2"/>
                    </a:solidFill>
                    <a:latin typeface="Gill Sans MT" panose="020B0502020104020203" pitchFamily="34" charset="0"/>
                  </a:rPr>
                  <a:t>5</a:t>
                </a:r>
                <a:r>
                  <a:rPr lang="en-US" sz="2400" dirty="0" smtClean="0">
                    <a:solidFill>
                      <a:schemeClr val="accent2"/>
                    </a:solidFill>
                    <a:latin typeface="Gill Sans MT" panose="020B0502020104020203" pitchFamily="34" charset="0"/>
                  </a:rPr>
                  <a:t>%</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rPr>
                      <m:t>𝑃</m:t>
                    </m:r>
                    <m:d>
                      <m:dPr>
                        <m:ctrlPr>
                          <a:rPr lang="en-US" sz="2400" i="1">
                            <a:solidFill>
                              <a:srgbClr val="333333"/>
                            </a:solidFill>
                            <a:latin typeface="Cambria Math" panose="02040503050406030204" pitchFamily="18" charset="0"/>
                          </a:rPr>
                        </m:ctrlPr>
                      </m:dPr>
                      <m:e>
                        <m:r>
                          <a:rPr lang="en-US" sz="2400" i="1">
                            <a:solidFill>
                              <a:srgbClr val="333333"/>
                            </a:solidFill>
                            <a:latin typeface="Cambria Math"/>
                          </a:rPr>
                          <m:t>𝑝𝑎𝑡</m:t>
                        </m:r>
                        <m:r>
                          <a:rPr lang="es-ES" sz="2400" i="1">
                            <a:solidFill>
                              <a:srgbClr val="333333"/>
                            </a:solidFill>
                            <a:latin typeface="Cambria Math"/>
                          </a:rPr>
                          <m:t>𝑟</m:t>
                        </m:r>
                        <m:r>
                          <a:rPr lang="es-ES" sz="2400" i="1">
                            <a:solidFill>
                              <a:srgbClr val="333333"/>
                            </a:solidFill>
                            <a:latin typeface="Cambria Math"/>
                          </a:rPr>
                          <m:t>ó</m:t>
                        </m:r>
                        <m:r>
                          <a:rPr lang="es-ES" sz="2400" i="1">
                            <a:solidFill>
                              <a:srgbClr val="333333"/>
                            </a:solidFill>
                            <a:latin typeface="Cambria Math"/>
                          </a:rPr>
                          <m:t>𝑛</m:t>
                        </m:r>
                      </m:e>
                      <m:e>
                        <m:r>
                          <a:rPr lang="en-US" sz="2400" i="1">
                            <a:solidFill>
                              <a:srgbClr val="333333"/>
                            </a:solidFill>
                            <a:latin typeface="Cambria Math"/>
                          </a:rPr>
                          <m:t>𝑐𝑜𝑚</m:t>
                        </m:r>
                        <m:r>
                          <a:rPr lang="es-ES" sz="2400" i="1">
                            <a:solidFill>
                              <a:srgbClr val="333333"/>
                            </a:solidFill>
                            <a:latin typeface="Cambria Math"/>
                          </a:rPr>
                          <m:t>ú</m:t>
                        </m:r>
                        <m:r>
                          <a:rPr lang="es-ES" sz="2400" i="1">
                            <a:solidFill>
                              <a:srgbClr val="333333"/>
                            </a:solidFill>
                            <a:latin typeface="Cambria Math"/>
                          </a:rPr>
                          <m:t>𝑛</m:t>
                        </m:r>
                      </m:e>
                    </m:d>
                  </m:oMath>
                </a14:m>
                <a:endParaRPr lang="en-US" sz="24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400" dirty="0" smtClean="0">
                    <a:solidFill>
                      <a:schemeClr val="accent2"/>
                    </a:solidFill>
                    <a:latin typeface="Gill Sans MT" panose="020B0502020104020203" pitchFamily="34" charset="0"/>
                  </a:rPr>
                  <a:t>0.1</a:t>
                </a:r>
                <a:r>
                  <a:rPr lang="en-US" sz="2400" dirty="0" smtClean="0">
                    <a:solidFill>
                      <a:schemeClr val="accent2"/>
                    </a:solidFill>
                    <a:latin typeface="Gill Sans MT" panose="020B0502020104020203" pitchFamily="34" charset="0"/>
                  </a:rPr>
                  <a:t>%</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ea typeface="Cambria Math"/>
                      </a:rPr>
                      <m:t>𝑃</m:t>
                    </m:r>
                    <m:r>
                      <a:rPr lang="en-US" sz="2400" i="1">
                        <a:solidFill>
                          <a:srgbClr val="333333"/>
                        </a:solidFill>
                        <a:latin typeface="Cambria Math"/>
                        <a:ea typeface="Cambria Math"/>
                      </a:rPr>
                      <m:t>(</m:t>
                    </m:r>
                    <m:r>
                      <a:rPr lang="en-US" sz="2400" i="1">
                        <a:solidFill>
                          <a:srgbClr val="333333"/>
                        </a:solidFill>
                        <a:latin typeface="Cambria Math"/>
                        <a:ea typeface="Cambria Math"/>
                      </a:rPr>
                      <m:t>𝑟𝑎𝑟𝑜</m:t>
                    </m:r>
                    <m:r>
                      <a:rPr lang="en-US" sz="2400" i="1">
                        <a:solidFill>
                          <a:srgbClr val="333333"/>
                        </a:solidFill>
                        <a:latin typeface="Cambria Math"/>
                        <a:ea typeface="Cambria Math"/>
                      </a:rPr>
                      <m:t>)</m:t>
                    </m:r>
                  </m:oMath>
                </a14:m>
                <a:endParaRPr lang="en-US" sz="2400" dirty="0" smtClean="0">
                  <a:solidFill>
                    <a:srgbClr val="636382"/>
                  </a:solidFill>
                  <a:latin typeface="Gill Sans MT" panose="020B0502020104020203" pitchFamily="34" charset="0"/>
                </a:endParaRPr>
              </a:p>
            </p:txBody>
          </p:sp>
        </mc:Choice>
        <mc:Fallback>
          <p:sp>
            <p:nvSpPr>
              <p:cNvPr id="20" name="Content Placeholder 4"/>
              <p:cNvSpPr txBox="1">
                <a:spLocks noRot="1" noChangeAspect="1" noMove="1" noResize="1" noEditPoints="1" noAdjustHandles="1" noChangeArrowheads="1" noChangeShapeType="1" noTextEdit="1"/>
              </p:cNvSpPr>
              <p:nvPr/>
            </p:nvSpPr>
            <p:spPr>
              <a:xfrm>
                <a:off x="380026" y="1315066"/>
                <a:ext cx="8584461" cy="2689998"/>
              </a:xfrm>
              <a:prstGeom prst="rect">
                <a:avLst/>
              </a:prstGeom>
              <a:blipFill rotWithShape="0">
                <a:blip r:embed="rId3"/>
                <a:stretch>
                  <a:fillRect l="-1065" t="-1814"/>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39035" y="3212976"/>
                <a:ext cx="9141477" cy="745782"/>
              </a:xfrm>
              <a:prstGeom prst="rect">
                <a:avLst/>
              </a:prstGeom>
              <a:noFill/>
              <a:ln w="25400">
                <a:noFill/>
              </a:ln>
            </p:spPr>
            <p:txBody>
              <a:bodyPr wrap="none" rtlCol="0">
                <a:spAutoFit/>
              </a:bodyPr>
              <a:lstStyle/>
              <a:p>
                <a14:m>
                  <m:oMath xmlns:m="http://schemas.openxmlformats.org/officeDocument/2006/math">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𝑟𝑎𝑟</m:t>
                        </m:r>
                        <m:r>
                          <a:rPr lang="es-ES" sz="2300" b="0" i="1" smtClean="0">
                            <a:solidFill>
                              <a:srgbClr val="333333"/>
                            </a:solidFill>
                            <a:latin typeface="Cambria Math"/>
                          </a:rPr>
                          <m:t>𝑜</m:t>
                        </m:r>
                      </m:e>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d>
                    <m:r>
                      <a:rPr lang="en-US" sz="2300" b="0" i="1" smtClean="0">
                        <a:solidFill>
                          <a:srgbClr val="333333"/>
                        </a:solidFill>
                        <a:latin typeface="Cambria Math"/>
                      </a:rPr>
                      <m:t>=</m:t>
                    </m:r>
                    <m:f>
                      <m:fPr>
                        <m:ctrlPr>
                          <a:rPr lang="en-US" sz="2300" i="1" smtClean="0">
                            <a:solidFill>
                              <a:srgbClr val="333333"/>
                            </a:solidFill>
                            <a:latin typeface="Cambria Math" panose="02040503050406030204" pitchFamily="18" charset="0"/>
                            <a:ea typeface="Cambria Math"/>
                          </a:rPr>
                        </m:ctrlPr>
                      </m:fPr>
                      <m:num>
                        <m:r>
                          <a:rPr lang="en-US" sz="2300" b="0" i="1" smtClean="0">
                            <a:solidFill>
                              <a:srgbClr val="333333"/>
                            </a:solidFill>
                            <a:latin typeface="Cambria Math"/>
                            <a:ea typeface="Cambria Math"/>
                          </a:rPr>
                          <m:t>𝑃</m:t>
                        </m:r>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𝑟𝑎𝑟𝑜</m:t>
                        </m:r>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num>
                      <m:den>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𝑟𝑎𝑟</m:t>
                            </m:r>
                            <m:r>
                              <a:rPr lang="es-ES" sz="2300" b="0" i="1" smtClean="0">
                                <a:solidFill>
                                  <a:srgbClr val="333333"/>
                                </a:solidFill>
                                <a:latin typeface="Cambria Math"/>
                                <a:ea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𝑐𝑜𝑚</m:t>
                            </m:r>
                            <m:r>
                              <a:rPr lang="es-ES" sz="2300" b="0" i="1" smtClean="0">
                                <a:solidFill>
                                  <a:srgbClr val="333333"/>
                                </a:solidFill>
                                <a:latin typeface="Cambria Math"/>
                                <a:ea typeface="Cambria Math"/>
                              </a:rPr>
                              <m:t>ú</m:t>
                            </m:r>
                            <m:r>
                              <a:rPr lang="es-ES" sz="2300" b="0" i="1" smtClean="0">
                                <a:solidFill>
                                  <a:srgbClr val="333333"/>
                                </a:solidFill>
                                <a:latin typeface="Cambria Math"/>
                                <a:ea typeface="Cambria Math"/>
                              </a:rPr>
                              <m:t>𝑛</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𝑐𝑜𝑚</m:t>
                            </m:r>
                            <m:r>
                              <a:rPr lang="es-ES" sz="2300" b="0" i="1" smtClean="0">
                                <a:solidFill>
                                  <a:srgbClr val="333333"/>
                                </a:solidFill>
                                <a:latin typeface="Cambria Math"/>
                              </a:rPr>
                              <m:t>ú</m:t>
                            </m:r>
                            <m:r>
                              <a:rPr lang="es-ES" sz="2300" b="0" i="1" smtClean="0">
                                <a:solidFill>
                                  <a:srgbClr val="333333"/>
                                </a:solidFill>
                                <a:latin typeface="Cambria Math"/>
                              </a:rPr>
                              <m:t>𝑛</m:t>
                            </m:r>
                          </m:e>
                        </m:d>
                      </m:den>
                    </m:f>
                  </m:oMath>
                </a14:m>
                <a:r>
                  <a:rPr lang="en-US" sz="2300" dirty="0" smtClean="0">
                    <a:solidFill>
                      <a:srgbClr val="333333"/>
                    </a:solidFill>
                  </a:rPr>
                  <a:t> </a:t>
                </a:r>
                <a:endParaRPr lang="en-US" sz="2300" dirty="0">
                  <a:solidFill>
                    <a:srgbClr val="333333"/>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39035" y="3212976"/>
                <a:ext cx="9141477" cy="745782"/>
              </a:xfrm>
              <a:prstGeom prst="rect">
                <a:avLst/>
              </a:prstGeom>
              <a:blipFill rotWithShape="0">
                <a:blip r:embed="rId4"/>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r="65723"/>
          <a:stretch/>
        </p:blipFill>
        <p:spPr>
          <a:xfrm>
            <a:off x="7021841" y="4544532"/>
            <a:ext cx="2086663" cy="2124828"/>
          </a:xfrm>
          <a:prstGeom prst="rect">
            <a:avLst/>
          </a:prstGeom>
        </p:spPr>
      </p:pic>
      <mc:AlternateContent xmlns:mc="http://schemas.openxmlformats.org/markup-compatibility/2006">
        <mc:Choice xmlns:a14="http://schemas.microsoft.com/office/drawing/2010/main" Requires="a14">
          <p:sp>
            <p:nvSpPr>
              <p:cNvPr id="24" name="TextBox 23"/>
              <p:cNvSpPr txBox="1"/>
              <p:nvPr/>
            </p:nvSpPr>
            <p:spPr>
              <a:xfrm>
                <a:off x="2094402" y="4149080"/>
                <a:ext cx="4831259" cy="573427"/>
              </a:xfrm>
              <a:prstGeom prst="rect">
                <a:avLst/>
              </a:prstGeom>
              <a:noFill/>
              <a:ln w="25400">
                <a:noFill/>
              </a:ln>
            </p:spPr>
            <p:txBody>
              <a:bodyPr wrap="none" rtlCol="0">
                <a:spAutoFit/>
              </a:bodyPr>
              <a:lstStyle/>
              <a:p>
                <a14:m>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m:t>
                    </m:r>
                    <m:f>
                      <m:fPr>
                        <m:ctrlPr>
                          <a:rPr lang="en-US" sz="2200" i="1" smtClean="0">
                            <a:solidFill>
                              <a:srgbClr val="333333"/>
                            </a:solidFill>
                            <a:latin typeface="Cambria Math" panose="02040503050406030204" pitchFamily="18" charset="0"/>
                            <a:ea typeface="Cambria Math"/>
                          </a:rPr>
                        </m:ctrlPr>
                      </m:fPr>
                      <m:num>
                        <m:r>
                          <a:rPr lang="en-US" sz="2200" b="0" i="1" smtClean="0">
                            <a:solidFill>
                              <a:srgbClr val="333333"/>
                            </a:solidFill>
                            <a:latin typeface="Cambria Math"/>
                            <a:ea typeface="Cambria Math"/>
                          </a:rPr>
                          <m:t>0.001×0.98</m:t>
                        </m:r>
                      </m:num>
                      <m:den>
                        <m:r>
                          <a:rPr lang="en-US" sz="2200" b="0" i="1" smtClean="0">
                            <a:solidFill>
                              <a:srgbClr val="333333"/>
                            </a:solidFill>
                            <a:latin typeface="Cambria Math"/>
                            <a:ea typeface="Cambria Math"/>
                          </a:rPr>
                          <m:t>0.001×0.98+0.999×0.05</m:t>
                        </m:r>
                      </m:den>
                    </m:f>
                  </m:oMath>
                </a14:m>
                <a:r>
                  <a:rPr lang="en-US" sz="2200" dirty="0" smtClean="0">
                    <a:solidFill>
                      <a:srgbClr val="333333"/>
                    </a:solidFill>
                  </a:rPr>
                  <a:t> </a:t>
                </a:r>
                <a:endParaRPr lang="en-US" sz="2200" dirty="0">
                  <a:solidFill>
                    <a:srgbClr val="333333"/>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2094402" y="4149080"/>
                <a:ext cx="4831259" cy="573427"/>
              </a:xfrm>
              <a:prstGeom prst="rect">
                <a:avLst/>
              </a:prstGeom>
              <a:blipFill rotWithShape="0">
                <a:blip r:embed="rId6"/>
                <a:stretch>
                  <a:fillRect/>
                </a:stretch>
              </a:blipFill>
              <a:ln w="25400">
                <a:no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3005014" y="4977115"/>
                <a:ext cx="3199402" cy="430887"/>
              </a:xfrm>
              <a:prstGeom prst="rect">
                <a:avLst/>
              </a:prstGeom>
              <a:noFill/>
              <a:ln w="2540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=1.9%</m:t>
                      </m:r>
                    </m:oMath>
                  </m:oMathPara>
                </a14:m>
                <a:endParaRPr lang="en-US" sz="2200" dirty="0">
                  <a:solidFill>
                    <a:srgbClr val="333333"/>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3005014" y="4977115"/>
                <a:ext cx="3199402" cy="430887"/>
              </a:xfrm>
              <a:prstGeom prst="rect">
                <a:avLst/>
              </a:prstGeom>
              <a:blipFill rotWithShape="0">
                <a:blip r:embed="rId7"/>
                <a:stretch>
                  <a:fillRect b="-12676"/>
                </a:stretch>
              </a:blipFill>
              <a:ln w="25400">
                <a:noFill/>
              </a:ln>
            </p:spPr>
            <p:txBody>
              <a:bodyPr/>
              <a:lstStyle/>
              <a:p>
                <a:r>
                  <a:rPr lang="es-ES">
                    <a:noFill/>
                  </a:rPr>
                  <a:t> </a:t>
                </a:r>
              </a:p>
            </p:txBody>
          </p:sp>
        </mc:Fallback>
      </mc:AlternateContent>
      <p:cxnSp>
        <p:nvCxnSpPr>
          <p:cNvPr id="3" name="Straight Connector 2"/>
          <p:cNvCxnSpPr/>
          <p:nvPr/>
        </p:nvCxnSpPr>
        <p:spPr>
          <a:xfrm>
            <a:off x="5652120" y="4722507"/>
            <a:ext cx="48028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790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323528" y="980728"/>
            <a:ext cx="8640960" cy="554461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800" dirty="0" err="1" smtClean="0">
                <a:solidFill>
                  <a:srgbClr val="636382"/>
                </a:solidFill>
                <a:latin typeface="Gill Sans MT" panose="020B0502020104020203" pitchFamily="34" charset="0"/>
              </a:rPr>
              <a:t>Supongo</a:t>
            </a:r>
            <a:r>
              <a:rPr lang="en-US" sz="2800" dirty="0" smtClean="0">
                <a:solidFill>
                  <a:srgbClr val="636382"/>
                </a:solidFill>
                <a:latin typeface="Gill Sans MT" panose="020B0502020104020203" pitchFamily="34" charset="0"/>
              </a:rPr>
              <a:t> </a:t>
            </a:r>
            <a:r>
              <a:rPr lang="en-US" sz="2800" i="1" dirty="0" smtClean="0">
                <a:solidFill>
                  <a:srgbClr val="636382"/>
                </a:solidFill>
                <a:latin typeface="Gill Sans MT" panose="020B0502020104020203" pitchFamily="34" charset="0"/>
              </a:rPr>
              <a:t>x</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datos</a:t>
            </a:r>
            <a:r>
              <a:rPr lang="en-US" sz="2800" dirty="0" smtClean="0">
                <a:solidFill>
                  <a:srgbClr val="636382"/>
                </a:solidFill>
                <a:latin typeface="Gill Sans MT" panose="020B0502020104020203" pitchFamily="34" charset="0"/>
              </a:rPr>
              <a:t>, y {</a:t>
            </a:r>
            <a:r>
              <a:rPr lang="en-US" sz="2800" i="1" dirty="0" smtClean="0">
                <a:solidFill>
                  <a:srgbClr val="636382"/>
                </a:solidFill>
                <a:latin typeface="Gill Sans MT" panose="020B0502020104020203" pitchFamily="34" charset="0"/>
              </a:rPr>
              <a:t>H</a:t>
            </a:r>
            <a:r>
              <a:rPr lang="en-US" sz="2800" i="1" baseline="-25000" dirty="0" smtClean="0">
                <a:solidFill>
                  <a:srgbClr val="636382"/>
                </a:solidFill>
                <a:latin typeface="Gill Sans MT" panose="020B0502020104020203" pitchFamily="34" charset="0"/>
              </a:rPr>
              <a:t>1</a:t>
            </a:r>
            <a:r>
              <a:rPr lang="en-US" sz="2800" i="1" dirty="0" smtClean="0">
                <a:solidFill>
                  <a:srgbClr val="636382"/>
                </a:solidFill>
                <a:latin typeface="Gill Sans MT" panose="020B0502020104020203" pitchFamily="34" charset="0"/>
              </a:rPr>
              <a:t>, H</a:t>
            </a:r>
            <a:r>
              <a:rPr lang="en-US" sz="2800" i="1" baseline="-25000" dirty="0" smtClean="0">
                <a:solidFill>
                  <a:srgbClr val="636382"/>
                </a:solidFill>
                <a:latin typeface="Gill Sans MT" panose="020B0502020104020203" pitchFamily="34" charset="0"/>
              </a:rPr>
              <a:t>2</a:t>
            </a:r>
            <a:r>
              <a:rPr lang="en-US" sz="2800" i="1" dirty="0" smtClean="0">
                <a:solidFill>
                  <a:srgbClr val="636382"/>
                </a:solidFill>
                <a:latin typeface="Gill Sans MT" panose="020B0502020104020203" pitchFamily="34" charset="0"/>
              </a:rPr>
              <a:t>,…</a:t>
            </a:r>
            <a:r>
              <a:rPr lang="en-US" sz="2800" i="1" dirty="0" err="1" smtClean="0">
                <a:solidFill>
                  <a:srgbClr val="636382"/>
                </a:solidFill>
                <a:latin typeface="Gill Sans MT" panose="020B0502020104020203" pitchFamily="34" charset="0"/>
              </a:rPr>
              <a:t>H</a:t>
            </a:r>
            <a:r>
              <a:rPr lang="en-US" sz="2800" i="1" baseline="-25000" dirty="0" err="1" smtClean="0">
                <a:solidFill>
                  <a:srgbClr val="636382"/>
                </a:solidFill>
                <a:latin typeface="Gill Sans MT" panose="020B0502020104020203" pitchFamily="34" charset="0"/>
              </a:rPr>
              <a:t>n</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hipótesis</a:t>
            </a:r>
            <a:r>
              <a:rPr lang="en-US" sz="2800" dirty="0" smtClean="0">
                <a:solidFill>
                  <a:srgbClr val="636382"/>
                </a:solidFill>
                <a:latin typeface="Gill Sans MT" panose="020B0502020104020203" pitchFamily="34" charset="0"/>
              </a:rPr>
              <a:t> que </a:t>
            </a:r>
            <a:r>
              <a:rPr lang="en-US" sz="2800" dirty="0" err="1" smtClean="0">
                <a:solidFill>
                  <a:srgbClr val="636382"/>
                </a:solidFill>
                <a:latin typeface="Gill Sans MT" panose="020B0502020104020203" pitchFamily="34" charset="0"/>
              </a:rPr>
              <a:t>compiten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mutuamente</a:t>
            </a:r>
            <a:r>
              <a:rPr lang="en-US" sz="2800" dirty="0" smtClean="0">
                <a:solidFill>
                  <a:srgbClr val="636382"/>
                </a:solidFill>
                <a:latin typeface="Gill Sans MT" panose="020B0502020104020203" pitchFamily="34" charset="0"/>
              </a:rPr>
              <a:t> </a:t>
            </a:r>
            <a:r>
              <a:rPr lang="en-US" sz="2800" u="sng" dirty="0" err="1" smtClean="0">
                <a:solidFill>
                  <a:srgbClr val="636382"/>
                </a:solidFill>
                <a:latin typeface="Gill Sans MT" panose="020B0502020104020203" pitchFamily="34" charset="0"/>
              </a:rPr>
              <a:t>excluyentes</a:t>
            </a:r>
            <a:r>
              <a:rPr lang="en-US" sz="2800" dirty="0" smtClean="0">
                <a:solidFill>
                  <a:srgbClr val="636382"/>
                </a:solidFill>
                <a:latin typeface="Gill Sans MT" panose="020B0502020104020203" pitchFamily="34" charset="0"/>
              </a:rPr>
              <a:t> y </a:t>
            </a:r>
            <a:r>
              <a:rPr lang="en-US" sz="2800" u="sng" dirty="0" err="1" smtClean="0">
                <a:solidFill>
                  <a:srgbClr val="636382"/>
                </a:solidFill>
                <a:latin typeface="Gill Sans MT" panose="020B0502020104020203" pitchFamily="34" charset="0"/>
              </a:rPr>
              <a:t>exhaustivas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p>
          <a:p>
            <a:pPr marL="0" indent="0" fontAlgn="auto">
              <a:spcAft>
                <a:spcPts val="0"/>
              </a:spcAft>
              <a:buFont typeface="Arial" panose="020B0604020202020204" pitchFamily="34" charset="0"/>
              <a:buNone/>
            </a:pPr>
            <a:endParaRPr lang="en-US" sz="2800" dirty="0" smtClean="0">
              <a:solidFill>
                <a:srgbClr val="636382"/>
              </a:solidFill>
            </a:endParaRPr>
          </a:p>
          <a:p>
            <a:pPr marL="0" indent="0" fontAlgn="auto">
              <a:spcAft>
                <a:spcPts val="0"/>
              </a:spcAft>
              <a:buFont typeface="Arial" panose="020B0604020202020204" pitchFamily="34" charset="0"/>
              <a:buNone/>
            </a:pPr>
            <a:endParaRPr lang="en-US" sz="2800" dirty="0" smtClean="0">
              <a:solidFill>
                <a:srgbClr val="636382"/>
              </a:solidFill>
            </a:endParaRPr>
          </a:p>
          <a:p>
            <a:pPr fontAlgn="auto">
              <a:spcAft>
                <a:spcPts val="0"/>
              </a:spcAft>
            </a:pPr>
            <a:endParaRPr lang="en-US" sz="1800" dirty="0" smtClean="0">
              <a:solidFill>
                <a:srgbClr val="636382"/>
              </a:solidFill>
              <a:latin typeface="Gill Sans MT" panose="020B0502020104020203" pitchFamily="34" charset="0"/>
            </a:endParaRPr>
          </a:p>
          <a:p>
            <a:pPr fontAlgn="auto">
              <a:spcAft>
                <a:spcPts val="0"/>
              </a:spcAft>
            </a:pPr>
            <a:r>
              <a:rPr lang="en-US" sz="2800" dirty="0" smtClean="0">
                <a:solidFill>
                  <a:srgbClr val="636382"/>
                </a:solidFill>
                <a:latin typeface="Gill Sans MT" panose="020B0502020104020203" pitchFamily="34" charset="0"/>
              </a:rPr>
              <a:t>…o </a:t>
            </a:r>
            <a:r>
              <a:rPr lang="en-US" sz="2800" dirty="0" err="1" smtClean="0">
                <a:solidFill>
                  <a:srgbClr val="636382"/>
                </a:solidFill>
                <a:latin typeface="Gill Sans MT" panose="020B0502020104020203" pitchFamily="34" charset="0"/>
              </a:rPr>
              <a:t>parámetros</a:t>
            </a:r>
            <a:endParaRPr lang="en-US" sz="2800" dirty="0" smtClean="0">
              <a:solidFill>
                <a:srgbClr val="636382"/>
              </a:solidFill>
              <a:latin typeface="Gill Sans MT" panose="020B0502020104020203" pitchFamily="34" charset="0"/>
            </a:endParaRPr>
          </a:p>
          <a:p>
            <a:pPr fontAlgn="auto">
              <a:spcAft>
                <a:spcPts val="0"/>
              </a:spcAft>
            </a:pPr>
            <a:endParaRPr lang="en-US" sz="2800" dirty="0" smtClean="0">
              <a:solidFill>
                <a:srgbClr val="636382"/>
              </a:solidFill>
            </a:endParaRPr>
          </a:p>
          <a:p>
            <a:pPr fontAlgn="auto">
              <a:spcAft>
                <a:spcPts val="0"/>
              </a:spcAft>
            </a:pPr>
            <a:endParaRPr lang="en-US" sz="2800" dirty="0" smtClean="0">
              <a:solidFill>
                <a:srgbClr val="636382"/>
              </a:solidFill>
            </a:endParaRPr>
          </a:p>
          <a:p>
            <a:pPr marL="0" indent="0" fontAlgn="auto">
              <a:spcAft>
                <a:spcPts val="0"/>
              </a:spcAft>
              <a:buFont typeface="Arial" panose="020B0604020202020204" pitchFamily="34" charset="0"/>
              <a:buNone/>
            </a:pPr>
            <a:endParaRPr lang="en-US" sz="1100" dirty="0" smtClean="0">
              <a:solidFill>
                <a:srgbClr val="636382"/>
              </a:solidFill>
            </a:endParaRPr>
          </a:p>
          <a:p>
            <a:pPr marL="0" indent="0" fontAlgn="auto">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Podemos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creencias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relativas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usando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verosimilitudes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a:t>
            </a:r>
            <a:endParaRPr lang="en-US" sz="2400" dirty="0" smtClean="0">
              <a:solidFill>
                <a:srgbClr val="636382"/>
              </a:solidFill>
              <a:latin typeface="Gill Sans MT" panose="020B0502020104020203" pitchFamily="34" charset="0"/>
            </a:endParaRPr>
          </a:p>
        </p:txBody>
      </p:sp>
      <mc:AlternateContent xmlns:mc="http://schemas.openxmlformats.org/markup-compatibility/2006">
        <mc:Choice xmlns:a14="http://schemas.microsoft.com/office/drawing/2010/main" Requires="a14">
          <p:sp>
            <p:nvSpPr>
              <p:cNvPr id="9" name="TextBox 8"/>
              <p:cNvSpPr txBox="1"/>
              <p:nvPr/>
            </p:nvSpPr>
            <p:spPr>
              <a:xfrm>
                <a:off x="2076156" y="2420888"/>
                <a:ext cx="4944116" cy="970202"/>
              </a:xfrm>
              <a:prstGeom prst="rect">
                <a:avLst/>
              </a:prstGeom>
              <a:noFill/>
              <a:ln w="25400">
                <a:noFill/>
              </a:ln>
            </p:spPr>
            <p:txBody>
              <a:bodyPr wrap="squar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rPr>
                              <m:t>𝑯</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2076156" y="2420888"/>
                <a:ext cx="4944116" cy="970202"/>
              </a:xfrm>
              <a:prstGeom prst="rect">
                <a:avLst/>
              </a:prstGeom>
              <a:blipFill rotWithShape="0">
                <a:blip r:embed="rId3"/>
                <a:stretch>
                  <a:fillRect/>
                </a:stretch>
              </a:blipFill>
              <a:ln w="25400">
                <a:no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252576" y="4252458"/>
                <a:ext cx="4695688" cy="976742"/>
              </a:xfrm>
              <a:prstGeom prst="rect">
                <a:avLst/>
              </a:prstGeom>
              <a:noFill/>
              <a:ln w="25400">
                <a:noFill/>
              </a:ln>
            </p:spPr>
            <p:txBody>
              <a:bodyPr wrap="squar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2252576" y="4252458"/>
                <a:ext cx="4695688" cy="976742"/>
              </a:xfrm>
              <a:prstGeom prst="rect">
                <a:avLst/>
              </a:prstGeom>
              <a:blipFill rotWithShape="0">
                <a:blip r:embed="rId4"/>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796231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116632"/>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6" name="Content Placeholder 4"/>
          <p:cNvSpPr txBox="1">
            <a:spLocks/>
          </p:cNvSpPr>
          <p:nvPr/>
        </p:nvSpPr>
        <p:spPr>
          <a:xfrm>
            <a:off x="467544" y="1447790"/>
            <a:ext cx="8310650" cy="4998697"/>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err="1" smtClean="0">
                <a:solidFill>
                  <a:srgbClr val="636382"/>
                </a:solidFill>
                <a:latin typeface="Gill Sans MT" panose="020B0502020104020203" pitchFamily="34" charset="0"/>
              </a:rPr>
              <a:t>Cantidades</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conocidas</a:t>
            </a:r>
            <a:r>
              <a:rPr lang="en-US" sz="2800" dirty="0" smtClean="0">
                <a:solidFill>
                  <a:srgbClr val="636382"/>
                </a:solidFill>
                <a:latin typeface="Gill Sans MT" panose="020B0502020104020203" pitchFamily="34" charset="0"/>
              </a:rPr>
              <a:t> o </a:t>
            </a:r>
            <a:r>
              <a:rPr lang="en-US" sz="2800" dirty="0" err="1" smtClean="0">
                <a:solidFill>
                  <a:srgbClr val="636382"/>
                </a:solidFill>
                <a:latin typeface="Gill Sans MT" panose="020B0502020104020203" pitchFamily="34" charset="0"/>
              </a:rPr>
              <a:t>desconocidas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Conocidas</a:t>
            </a:r>
            <a:r>
              <a:rPr lang="en-US" sz="2400" b="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a:t>
            </a:r>
          </a:p>
          <a:p>
            <a:pPr lvl="2" fontAlgn="auto">
              <a:lnSpc>
                <a:spcPct val="150000"/>
              </a:lnSpc>
              <a:spcAft>
                <a:spcPts val="0"/>
              </a:spcAft>
            </a:pPr>
            <a:r>
              <a:rPr lang="en-US" dirty="0" err="1" smtClean="0">
                <a:solidFill>
                  <a:srgbClr val="636382"/>
                </a:solidFill>
                <a:latin typeface="Gill Sans MT" panose="020B0502020104020203" pitchFamily="34" charset="0"/>
              </a:rPr>
              <a:t>Datos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Covariables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Desconocidas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a:t>
            </a:r>
          </a:p>
          <a:p>
            <a:pPr lvl="2" fontAlgn="auto">
              <a:lnSpc>
                <a:spcPct val="150000"/>
              </a:lnSpc>
              <a:spcAft>
                <a:spcPts val="0"/>
              </a:spcAft>
            </a:pPr>
            <a:r>
              <a:rPr lang="en-US" dirty="0" err="1" smtClean="0">
                <a:solidFill>
                  <a:srgbClr val="636382"/>
                </a:solidFill>
                <a:latin typeface="Gill Sans MT" panose="020B0502020104020203" pitchFamily="34" charset="0"/>
              </a:rPr>
              <a:t>Parámetros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Predicciones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faltantes</a:t>
            </a:r>
            <a:endParaRPr lang="en-US"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068226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AutoShape 4"/>
          <p:cNvSpPr>
            <a:spLocks/>
          </p:cNvSpPr>
          <p:nvPr/>
        </p:nvSpPr>
        <p:spPr bwMode="auto">
          <a:xfrm>
            <a:off x="1115616" y="1700808"/>
            <a:ext cx="2482539" cy="762830"/>
          </a:xfrm>
          <a:prstGeom prst="borderCallout2">
            <a:avLst>
              <a:gd name="adj1" fmla="val 51065"/>
              <a:gd name="adj2" fmla="val 101432"/>
              <a:gd name="adj3" fmla="val 92705"/>
              <a:gd name="adj4" fmla="val 107671"/>
              <a:gd name="adj5" fmla="val 132635"/>
              <a:gd name="adj6" fmla="val 12202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 </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priori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previa</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a:t>
            </a:r>
            <a:endParaRPr kumimoji="0" lang="en-US" sz="2200" b="0" i="0" u="none" strike="noStrike" cap="none" normalizeH="0" baseline="0" dirty="0" smtClean="0">
              <a:ln>
                <a:noFill/>
              </a:ln>
              <a:solidFill>
                <a:srgbClr val="636382"/>
              </a:solidFill>
              <a:effectLst/>
              <a:cs typeface="Arial" pitchFamily="34" charset="0"/>
            </a:endParaRPr>
          </a:p>
        </p:txBody>
      </p:sp>
      <p:sp>
        <p:nvSpPr>
          <p:cNvPr id="9" name="AutoShape 2"/>
          <p:cNvSpPr>
            <a:spLocks/>
          </p:cNvSpPr>
          <p:nvPr/>
        </p:nvSpPr>
        <p:spPr bwMode="auto">
          <a:xfrm>
            <a:off x="5292080" y="3861048"/>
            <a:ext cx="2592288" cy="936104"/>
          </a:xfrm>
          <a:prstGeom prst="borderCallout2">
            <a:avLst>
              <a:gd name="adj1" fmla="val 51065"/>
              <a:gd name="adj2" fmla="val -2218"/>
              <a:gd name="adj3" fmla="val 51065"/>
              <a:gd name="adj4" fmla="val -4620"/>
              <a:gd name="adj5" fmla="val -31445"/>
              <a:gd name="adj6" fmla="val -11975"/>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Probabilidad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total </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de </a:t>
            </a:r>
            <a:endParaRPr kumimoji="0" lang="en-US" sz="2200" b="0" i="0" u="none" strike="noStrike" cap="none" normalizeH="0" baseline="0" dirty="0" smtClean="0">
              <a:ln>
                <a:noFill/>
              </a:ln>
              <a:solidFill>
                <a:srgbClr val="636382"/>
              </a:solidFill>
              <a:effectLst/>
              <a:ea typeface="SimSun"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datos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lang="en-US" sz="2200" i="1" dirty="0" smtClean="0">
                <a:solidFill>
                  <a:srgbClr val="636382"/>
                </a:solidFill>
                <a:ea typeface="SimSun" pitchFamily="2" charset="-122"/>
                <a:cs typeface="Times New Roman" pitchFamily="18" charset="0"/>
              </a:rPr>
              <a:t>P(x)</a:t>
            </a:r>
            <a:endParaRPr kumimoji="0" lang="en-US" sz="2200" b="0" i="1" u="none" strike="noStrike" cap="none" normalizeH="0" baseline="0" dirty="0" smtClean="0">
              <a:ln>
                <a:noFill/>
              </a:ln>
              <a:solidFill>
                <a:srgbClr val="636382"/>
              </a:solidFill>
              <a:effectLst/>
              <a:cs typeface="Arial" pitchFamily="34" charset="0"/>
            </a:endParaRPr>
          </a:p>
        </p:txBody>
      </p:sp>
      <p:sp>
        <p:nvSpPr>
          <p:cNvPr id="10" name="AutoShape 1"/>
          <p:cNvSpPr>
            <a:spLocks/>
          </p:cNvSpPr>
          <p:nvPr/>
        </p:nvSpPr>
        <p:spPr bwMode="auto">
          <a:xfrm>
            <a:off x="6535243" y="2006396"/>
            <a:ext cx="1744665" cy="851203"/>
          </a:xfrm>
          <a:prstGeom prst="borderCallout2">
            <a:avLst>
              <a:gd name="adj1" fmla="val 51065"/>
              <a:gd name="adj2" fmla="val -5713"/>
              <a:gd name="adj3" fmla="val 51065"/>
              <a:gd name="adj4" fmla="val -8097"/>
              <a:gd name="adj5" fmla="val 66954"/>
              <a:gd name="adj6" fmla="val -43562"/>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Verosimilitud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o “likelihood” </a:t>
            </a:r>
            <a:endParaRPr kumimoji="0" lang="en-US" sz="2200" b="0" i="0" u="none" strike="noStrike" cap="none" normalizeH="0" baseline="0" dirty="0" smtClean="0">
              <a:ln>
                <a:noFill/>
              </a:ln>
              <a:solidFill>
                <a:srgbClr val="636382"/>
              </a:solidFill>
              <a:effectLst/>
              <a:cs typeface="Arial" pitchFamily="34" charset="0"/>
            </a:endParaRPr>
          </a:p>
        </p:txBody>
      </p:sp>
      <mc:AlternateContent xmlns:mc="http://schemas.openxmlformats.org/markup-compatibility/2006">
        <mc:Choice xmlns:a14="http://schemas.microsoft.com/office/drawing/2010/main" Requires="a14">
          <p:sp>
            <p:nvSpPr>
              <p:cNvPr id="12" name="TextBox 11"/>
              <p:cNvSpPr txBox="1"/>
              <p:nvPr/>
            </p:nvSpPr>
            <p:spPr>
              <a:xfrm>
                <a:off x="2181384" y="2627716"/>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panose="02040503050406030204" pitchFamily="18" charset="0"/>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2181384" y="2627716"/>
                <a:ext cx="4018792" cy="858761"/>
              </a:xfrm>
              <a:prstGeom prst="rect">
                <a:avLst/>
              </a:prstGeom>
              <a:blipFill rotWithShape="0">
                <a:blip r:embed="rId3"/>
                <a:stretch>
                  <a:fillRect b="-6383"/>
                </a:stretch>
              </a:blipFill>
              <a:ln w="25400">
                <a:noFill/>
              </a:ln>
            </p:spPr>
            <p:txBody>
              <a:bodyPr/>
              <a:lstStyle/>
              <a:p>
                <a:r>
                  <a:rPr lang="es-ES">
                    <a:noFill/>
                  </a:rPr>
                  <a:t> </a:t>
                </a:r>
              </a:p>
            </p:txBody>
          </p:sp>
        </mc:Fallback>
      </mc:AlternateContent>
      <p:sp>
        <p:nvSpPr>
          <p:cNvPr id="13" name="AutoShape 2"/>
          <p:cNvSpPr>
            <a:spLocks/>
          </p:cNvSpPr>
          <p:nvPr/>
        </p:nvSpPr>
        <p:spPr bwMode="auto">
          <a:xfrm>
            <a:off x="611560" y="4581128"/>
            <a:ext cx="2736430" cy="1461156"/>
          </a:xfrm>
          <a:prstGeom prst="borderCallout2">
            <a:avLst>
              <a:gd name="adj1" fmla="val -11478"/>
              <a:gd name="adj2" fmla="val 50776"/>
              <a:gd name="adj3" fmla="val -50628"/>
              <a:gd name="adj4" fmla="val 64029"/>
              <a:gd name="adj5" fmla="val -82127"/>
              <a:gd name="adj6" fmla="val 74106"/>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Posterior de</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parámetros</a:t>
            </a:r>
            <a:r>
              <a:rPr kumimoji="0" lang="en-US" sz="2200" b="0" i="0" u="none" strike="noStrike" cap="none" normalizeH="0" dirty="0" smtClean="0">
                <a:ln>
                  <a:noFill/>
                </a:ln>
                <a:solidFill>
                  <a:srgbClr val="636382"/>
                </a:solidFill>
                <a:effectLst/>
                <a:ea typeface="SimSun" pitchFamily="2" charset="-122"/>
                <a:cs typeface="Times New Roman" pitchFamily="18" charset="0"/>
              </a:rPr>
              <a:t>, dado que </a:t>
            </a:r>
            <a:r>
              <a:rPr kumimoji="0" lang="en-US" sz="2200" b="0" i="0" u="none" strike="noStrike" cap="none" normalizeH="0" dirty="0" err="1" smtClean="0">
                <a:ln>
                  <a:noFill/>
                </a:ln>
                <a:solidFill>
                  <a:srgbClr val="636382"/>
                </a:solidFill>
                <a:effectLst/>
                <a:ea typeface="SimSun" pitchFamily="2" charset="-122"/>
                <a:cs typeface="Times New Roman" pitchFamily="18" charset="0"/>
              </a:rPr>
              <a:t>observamos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datos</a:t>
            </a:r>
            <a:r>
              <a:rPr kumimoji="0" lang="en-US" sz="2200" b="0" i="0" u="none" strike="noStrike" cap="none" normalizeH="0" dirty="0" smtClean="0">
                <a:ln>
                  <a:noFill/>
                </a:ln>
                <a:solidFill>
                  <a:srgbClr val="636382"/>
                </a:solidFill>
                <a:effectLst/>
                <a:ea typeface="SimSun" pitchFamily="2" charset="-122"/>
                <a:cs typeface="Times New Roman" pitchFamily="18" charset="0"/>
              </a:rPr>
              <a:t> x</a:t>
            </a:r>
            <a:endParaRPr kumimoji="0" lang="en-US" sz="2200" b="0" i="0" u="none" strike="noStrike" cap="none" normalizeH="0" baseline="0" dirty="0" smtClean="0">
              <a:ln>
                <a:noFill/>
              </a:ln>
              <a:solidFill>
                <a:srgbClr val="636382"/>
              </a:solidFill>
              <a:effectLst/>
              <a:cs typeface="Arial" pitchFamily="34" charset="0"/>
            </a:endParaRPr>
          </a:p>
        </p:txBody>
      </p:sp>
    </p:spTree>
    <p:extLst>
      <p:ext uri="{BB962C8B-B14F-4D97-AF65-F5344CB8AC3E}">
        <p14:creationId xmlns:p14="http://schemas.microsoft.com/office/powerpoint/2010/main" val="4127551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Content Placeholder 4"/>
          <p:cNvSpPr txBox="1">
            <a:spLocks/>
          </p:cNvSpPr>
          <p:nvPr/>
        </p:nvSpPr>
        <p:spPr>
          <a:xfrm>
            <a:off x="323528" y="3140968"/>
            <a:ext cx="8496944" cy="122413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err="1" smtClean="0">
                <a:solidFill>
                  <a:srgbClr val="636382"/>
                </a:solidFill>
                <a:latin typeface="Gill Sans MT" panose="020B0502020104020203" pitchFamily="34" charset="0"/>
              </a:rPr>
              <a:t>Eventos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j</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mutuamente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exclusivos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exhaustivos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entonces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P(x)</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estado</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naturaleza</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explicaciones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cómo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cosas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funcionan</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endParaRPr lang="en-US" sz="2400" dirty="0">
              <a:solidFill>
                <a:srgbClr val="636382"/>
              </a:solidFill>
              <a:latin typeface="Gill Sans MT" panose="020B0502020104020203" pitchFamily="34" charset="0"/>
            </a:endParaRPr>
          </a:p>
        </p:txBody>
      </p:sp>
      <mc:AlternateContent xmlns:mc="http://schemas.openxmlformats.org/markup-compatibility/2006">
        <mc:Choice xmlns:a14="http://schemas.microsoft.com/office/drawing/2010/main" Requires="a14">
          <p:sp>
            <p:nvSpPr>
              <p:cNvPr id="11" name="TextBox 10"/>
              <p:cNvSpPr txBox="1"/>
              <p:nvPr/>
            </p:nvSpPr>
            <p:spPr>
              <a:xfrm>
                <a:off x="2709211" y="4797152"/>
                <a:ext cx="3734997" cy="461665"/>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rPr>
                              <m:t>𝒊</m:t>
                            </m:r>
                          </m:sub>
                        </m:sSub>
                      </m:e>
                      <m:e>
                        <m:r>
                          <a:rPr lang="en-US" sz="2400" b="1" i="1" smtClean="0">
                            <a:solidFill>
                              <a:srgbClr val="636382"/>
                            </a:solidFill>
                            <a:latin typeface="Cambria Math"/>
                          </a:rPr>
                          <m:t>𝒙</m:t>
                        </m:r>
                      </m:e>
                    </m:d>
                    <m:r>
                      <a:rPr lang="en-US" sz="2400" b="1" i="1" smtClean="0">
                        <a:solidFill>
                          <a:srgbClr val="636382"/>
                        </a:solidFill>
                        <a:latin typeface="Cambria Math"/>
                        <a:ea typeface="Cambria Math"/>
                      </a:rPr>
                      <m:t>∝</m:t>
                    </m:r>
                  </m:oMath>
                </a14:m>
                <a:r>
                  <a:rPr lang="en-US" sz="2400" b="1" dirty="0" smtClean="0">
                    <a:solidFill>
                      <a:srgbClr val="636382"/>
                    </a:solidFill>
                  </a:rPr>
                  <a:t> </a:t>
                </a:r>
                <a14:m>
                  <m:oMath xmlns:m="http://schemas.openxmlformats.org/officeDocument/2006/math">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𝒙</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e>
                    </m:d>
                  </m:oMath>
                </a14:m>
                <a:endParaRPr lang="en-US" sz="2400" b="1" dirty="0">
                  <a:solidFill>
                    <a:srgbClr val="636382"/>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709211" y="4797152"/>
                <a:ext cx="3734997" cy="461665"/>
              </a:xfrm>
              <a:prstGeom prst="rect">
                <a:avLst/>
              </a:prstGeom>
              <a:blipFill rotWithShape="0">
                <a:blip r:embed="rId3"/>
                <a:stretch>
                  <a:fillRect b="-13750"/>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267744" y="1844824"/>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panose="02040503050406030204" pitchFamily="18" charset="0"/>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2267744" y="1844824"/>
                <a:ext cx="4018792" cy="858761"/>
              </a:xfrm>
              <a:prstGeom prst="rect">
                <a:avLst/>
              </a:prstGeom>
              <a:blipFill rotWithShape="0">
                <a:blip r:embed="rId4"/>
                <a:stretch>
                  <a:fillRect b="-5674"/>
                </a:stretch>
              </a:blipFill>
              <a:ln w="25400">
                <a:no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64650" y="5362763"/>
                <a:ext cx="8227830" cy="400110"/>
              </a:xfrm>
              <a:prstGeom prst="rect">
                <a:avLst/>
              </a:prstGeom>
              <a:noFill/>
              <a:ln w="25400">
                <a:noFill/>
              </a:ln>
            </p:spPr>
            <p:txBody>
              <a:bodyPr wrap="none" rtlCol="0">
                <a:spAutoFit/>
              </a:bodyPr>
              <a:lstStyle/>
              <a:p>
                <a14:m>
                  <m:oMath xmlns:m="http://schemas.openxmlformats.org/officeDocument/2006/math">
                    <m:r>
                      <a:rPr lang="es-ES" sz="2000" b="1" i="1" smtClean="0">
                        <a:solidFill>
                          <a:srgbClr val="636382"/>
                        </a:solidFill>
                        <a:latin typeface="Cambria Math"/>
                      </a:rPr>
                      <m:t>𝑫𝒊𝒔𝒕𝒓𝒊𝒃𝒖𝒄𝒊</m:t>
                    </m:r>
                    <m:r>
                      <a:rPr lang="es-ES" sz="2000" b="1" i="1" smtClean="0">
                        <a:solidFill>
                          <a:srgbClr val="636382"/>
                        </a:solidFill>
                        <a:latin typeface="Cambria Math"/>
                      </a:rPr>
                      <m:t>ó</m:t>
                    </m:r>
                    <m:r>
                      <a:rPr lang="es-ES" sz="2000" b="1" i="1" smtClean="0">
                        <a:solidFill>
                          <a:srgbClr val="636382"/>
                        </a:solidFill>
                        <a:latin typeface="Cambria Math"/>
                      </a:rPr>
                      <m:t>𝒏</m:t>
                    </m:r>
                    <m:r>
                      <a:rPr lang="es-ES" sz="2000" b="1" i="1" smtClean="0">
                        <a:solidFill>
                          <a:srgbClr val="636382"/>
                        </a:solidFill>
                        <a:latin typeface="Cambria Math"/>
                      </a:rPr>
                      <m:t> </m:t>
                    </m:r>
                    <m:r>
                      <a:rPr lang="es-ES" sz="2000" b="1" i="1" smtClean="0">
                        <a:solidFill>
                          <a:srgbClr val="636382"/>
                        </a:solidFill>
                        <a:latin typeface="Cambria Math"/>
                      </a:rPr>
                      <m:t>𝒑𝒐𝒔𝒕𝒆𝒓𝒊𝒐𝒓</m:t>
                    </m:r>
                    <m:r>
                      <a:rPr lang="en-US" sz="2000" b="1" i="1" smtClean="0">
                        <a:solidFill>
                          <a:srgbClr val="636382"/>
                        </a:solidFill>
                        <a:latin typeface="Cambria Math"/>
                        <a:ea typeface="Cambria Math"/>
                      </a:rPr>
                      <m:t>∝</m:t>
                    </m:r>
                  </m:oMath>
                </a14:m>
                <a:r>
                  <a:rPr lang="en-US" sz="2000" b="1" i="1" dirty="0" smtClean="0">
                    <a:solidFill>
                      <a:srgbClr val="636382"/>
                    </a:solidFill>
                  </a:rPr>
                  <a:t> </a:t>
                </a:r>
                <a14:m>
                  <m:oMath xmlns:m="http://schemas.openxmlformats.org/officeDocument/2006/math">
                    <m:r>
                      <a:rPr lang="es-ES" sz="2000" b="1" i="1" smtClean="0">
                        <a:solidFill>
                          <a:srgbClr val="636382"/>
                        </a:solidFill>
                        <a:latin typeface="Cambria Math"/>
                        <a:ea typeface="Cambria Math"/>
                      </a:rPr>
                      <m:t>𝑫𝒊𝒔𝒕𝒓𝒊𝒃𝒖𝒄𝒊</m:t>
                    </m:r>
                    <m:r>
                      <a:rPr lang="es-ES" sz="2000" b="1" i="1" smtClean="0">
                        <a:solidFill>
                          <a:srgbClr val="636382"/>
                        </a:solidFill>
                        <a:latin typeface="Cambria Math"/>
                        <a:ea typeface="Cambria Math"/>
                      </a:rPr>
                      <m:t>ó</m:t>
                    </m:r>
                    <m:r>
                      <a:rPr lang="es-ES" sz="2000" b="1" i="1" smtClean="0">
                        <a:solidFill>
                          <a:srgbClr val="636382"/>
                        </a:solidFill>
                        <a:latin typeface="Cambria Math"/>
                        <a:ea typeface="Cambria Math"/>
                      </a:rPr>
                      <m:t>𝒏</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𝒂</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𝒑𝒓𝒊𝒐𝒓𝒊</m:t>
                    </m:r>
                    <m:r>
                      <a:rPr lang="en-US" sz="2000" b="1" i="1" smtClean="0">
                        <a:solidFill>
                          <a:srgbClr val="636382"/>
                        </a:solidFill>
                        <a:latin typeface="Cambria Math"/>
                        <a:ea typeface="Cambria Math"/>
                      </a:rPr>
                      <m:t>×</m:t>
                    </m:r>
                    <m:r>
                      <a:rPr lang="es-ES" sz="2000" b="1" i="1" smtClean="0">
                        <a:solidFill>
                          <a:srgbClr val="636382"/>
                        </a:solidFill>
                        <a:latin typeface="Cambria Math"/>
                        <a:ea typeface="Cambria Math"/>
                      </a:rPr>
                      <m:t>𝑽𝒆𝒓𝒐𝒔𝒊𝒎𝒊𝒍𝒊𝒕𝒖𝒅</m:t>
                    </m:r>
                  </m:oMath>
                </a14:m>
                <a:endParaRPr lang="en-US" sz="2000" b="1" i="1" dirty="0">
                  <a:solidFill>
                    <a:srgbClr val="636382"/>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64650" y="5362763"/>
                <a:ext cx="8227830" cy="400110"/>
              </a:xfrm>
              <a:prstGeom prst="rect">
                <a:avLst/>
              </a:prstGeom>
              <a:blipFill rotWithShape="0">
                <a:blip r:embed="rId5"/>
                <a:stretch>
                  <a:fillRect b="-15385"/>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936162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mc:AlternateContent xmlns:mc="http://schemas.openxmlformats.org/markup-compatibility/2006">
        <mc:Choice xmlns:a14="http://schemas.microsoft.com/office/drawing/2010/main" Requires="a14">
          <p:sp>
            <p:nvSpPr>
              <p:cNvPr id="6" name="Content Placeholder 4"/>
              <p:cNvSpPr txBox="1">
                <a:spLocks/>
              </p:cNvSpPr>
              <p:nvPr/>
            </p:nvSpPr>
            <p:spPr>
              <a:xfrm>
                <a:off x="543073" y="1526647"/>
                <a:ext cx="8417999" cy="499869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d>
                      <m:dPr>
                        <m:begChr m:val="["/>
                        <m:endChr m:val="]"/>
                        <m:ctrlPr>
                          <a:rPr lang="en-US" sz="2600" b="1" i="1" smtClean="0">
                            <a:solidFill>
                              <a:srgbClr val="636382"/>
                            </a:solidFill>
                            <a:latin typeface="Cambria Math" panose="02040503050406030204" pitchFamily="18" charset="0"/>
                          </a:rPr>
                        </m:ctrlPr>
                      </m:dPr>
                      <m:e>
                        <m:r>
                          <a:rPr lang="en-US" sz="2600" b="1" i="1">
                            <a:solidFill>
                              <a:srgbClr val="636382"/>
                            </a:solidFill>
                            <a:latin typeface="Cambria Math"/>
                          </a:rPr>
                          <m:t>𝒙</m:t>
                        </m:r>
                      </m:e>
                    </m:d>
                  </m:oMath>
                </a14:m>
                <a:r>
                  <a:rPr lang="en-US" sz="2600" b="1" dirty="0">
                    <a:solidFill>
                      <a:srgbClr val="636382"/>
                    </a:solidFill>
                    <a:latin typeface="Gill Sans MT" panose="020B0502020104020203" pitchFamily="34" charset="0"/>
                  </a:rPr>
                  <a:t> </a:t>
                </a:r>
                <a:r>
                  <a:rPr lang="en-US" sz="2600" b="1" dirty="0" smtClean="0">
                    <a:solidFill>
                      <a:srgbClr val="636382"/>
                    </a:solidFill>
                    <a:latin typeface="Gill Sans MT" panose="020B0502020104020203" pitchFamily="34" charset="0"/>
                  </a:rPr>
                  <a:t>     </a:t>
                </a:r>
                <a:r>
                  <a:rPr lang="en-US" sz="2600" dirty="0" smtClean="0">
                    <a:solidFill>
                      <a:srgbClr val="636382"/>
                    </a:solidFill>
                    <a:latin typeface="Gill Sans MT" panose="020B0502020104020203" pitchFamily="34" charset="0"/>
                  </a:rPr>
                  <a:t>Datos</a:t>
                </a:r>
                <a:endParaRPr lang="en-US" sz="2600" dirty="0">
                  <a:solidFill>
                    <a:srgbClr val="636382"/>
                  </a:solidFill>
                  <a:latin typeface="Gill Sans MT" panose="020B0502020104020203" pitchFamily="34" charset="0"/>
                </a:endParaRPr>
              </a:p>
              <a:p>
                <a:pPr fontAlgn="auto">
                  <a:spcBef>
                    <a:spcPts val="600"/>
                  </a:spcBef>
                  <a:spcAft>
                    <a:spcPts val="600"/>
                  </a:spcAft>
                </a:pPr>
                <a14:m>
                  <m:oMath xmlns:m="http://schemas.openxmlformats.org/officeDocument/2006/math">
                    <m:d>
                      <m:dPr>
                        <m:begChr m:val="["/>
                        <m:endChr m:val="]"/>
                        <m:ctrlPr>
                          <a:rPr lang="en-US" sz="2600" b="1" i="1">
                            <a:solidFill>
                              <a:srgbClr val="636382"/>
                            </a:solidFill>
                            <a:latin typeface="Cambria Math" panose="02040503050406030204" pitchFamily="18" charset="0"/>
                          </a:rPr>
                        </m:ctrlPr>
                      </m:dPr>
                      <m:e>
                        <m:r>
                          <a:rPr lang="en-US" sz="2600" b="1" i="1">
                            <a:solidFill>
                              <a:srgbClr val="636382"/>
                            </a:solidFill>
                            <a:latin typeface="Cambria Math"/>
                          </a:rPr>
                          <m:t>𝒙</m:t>
                        </m:r>
                        <m:r>
                          <a:rPr lang="en-US" sz="2600" b="1" i="1">
                            <a:solidFill>
                              <a:srgbClr val="636382"/>
                            </a:solidFill>
                            <a:latin typeface="Cambria Math"/>
                          </a:rPr>
                          <m:t>|</m:t>
                        </m:r>
                        <m:r>
                          <a:rPr lang="en-US" sz="2600" b="1" i="1">
                            <a:solidFill>
                              <a:srgbClr val="636382"/>
                            </a:solidFill>
                            <a:latin typeface="Cambria Math"/>
                            <a:ea typeface="Cambria Math"/>
                          </a:rPr>
                          <m:t>𝜽</m:t>
                        </m:r>
                      </m:e>
                    </m:d>
                    <m:r>
                      <m:rPr>
                        <m:nor/>
                      </m:rPr>
                      <a:rPr lang="en-US" sz="2600"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Verosimilitud</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likelihood</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los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datos</m:t>
                    </m:r>
                  </m:oMath>
                </a14:m>
                <a:endParaRPr lang="en-US" sz="2600" dirty="0" smtClean="0">
                  <a:solidFill>
                    <a:srgbClr val="636382"/>
                  </a:solidFill>
                  <a:latin typeface="Gill Sans MT" panose="020B0502020104020203" pitchFamily="34" charset="0"/>
                </a:endParaRPr>
              </a:p>
              <a:p>
                <a:pPr marL="342900" lvl="1" indent="-342900" fontAlgn="auto">
                  <a:spcBef>
                    <a:spcPts val="600"/>
                  </a:spcBef>
                  <a:spcAft>
                    <a:spcPts val="600"/>
                  </a:spcAft>
                  <a:buClr>
                    <a:schemeClr val="accent3"/>
                  </a:buClr>
                  <a:buSzPct val="95000"/>
                  <a:buFont typeface="Arial" panose="020B0604020202020204" pitchFamily="34" charset="0"/>
                  <a:buChar char="•"/>
                </a:pPr>
                <a14:m>
                  <m:oMath xmlns:m="http://schemas.openxmlformats.org/officeDocument/2006/math">
                    <m:d>
                      <m:dPr>
                        <m:begChr m:val="["/>
                        <m:endChr m:val="]"/>
                        <m:ctrlPr>
                          <a:rPr lang="en-US" sz="2600">
                            <a:solidFill>
                              <a:srgbClr val="636382"/>
                            </a:solidFill>
                            <a:latin typeface="Gill Sans MT" panose="020B0502020104020203" pitchFamily="34" charset="0"/>
                          </a:rPr>
                        </m:ctrlPr>
                      </m:dPr>
                      <m:e>
                        <m:r>
                          <a:rPr lang="en-US" sz="2600">
                            <a:solidFill>
                              <a:srgbClr val="636382"/>
                            </a:solidFill>
                            <a:latin typeface="Gill Sans MT" panose="020B0502020104020203" pitchFamily="34" charset="0"/>
                          </a:rPr>
                          <m:t>𝜽</m:t>
                        </m:r>
                      </m:e>
                    </m:d>
                    <m:r>
                      <m:rPr>
                        <m:nor/>
                      </m:rPr>
                      <a:rPr lang="en-US" sz="2600" dirty="0">
                        <a:solidFill>
                          <a:srgbClr val="636382"/>
                        </a:solidFill>
                        <a:latin typeface="Gill Sans MT" panose="020B0502020104020203" pitchFamily="34" charset="0"/>
                      </a:rPr>
                      <m:t>  </m:t>
                    </m:r>
                    <m:r>
                      <m:rPr>
                        <m:nor/>
                      </m:rPr>
                      <a:rPr lang="es-ES" sz="2600" dirty="0">
                        <a:solidFill>
                          <a:srgbClr val="636382"/>
                        </a:solidFill>
                        <a:latin typeface="Gill Sans MT" panose="020B0502020104020203" pitchFamily="34" charset="0"/>
                      </a:rPr>
                      <m:t>    </m:t>
                    </m:r>
                    <m:r>
                      <m:rPr>
                        <m:nor/>
                      </m:rPr>
                      <a:rPr lang="es-ES" sz="2600" dirty="0">
                        <a:solidFill>
                          <a:srgbClr val="636382"/>
                        </a:solidFill>
                        <a:latin typeface="Gill Sans MT" panose="020B0502020104020203" pitchFamily="34" charset="0"/>
                      </a:rPr>
                      <m:t>D</m:t>
                    </m:r>
                    <m:r>
                      <m:rPr>
                        <m:nor/>
                      </m:rPr>
                      <a:rPr lang="en-US" sz="2600" dirty="0">
                        <a:solidFill>
                          <a:srgbClr val="636382"/>
                        </a:solidFill>
                        <a:latin typeface="Gill Sans MT" panose="020B0502020104020203" pitchFamily="34" charset="0"/>
                      </a:rPr>
                      <m:t>istribu</m:t>
                    </m:r>
                    <m:r>
                      <m:rPr>
                        <m:nor/>
                      </m:rPr>
                      <a:rPr lang="es-ES" sz="2600" dirty="0">
                        <a:solidFill>
                          <a:srgbClr val="636382"/>
                        </a:solidFill>
                        <a:latin typeface="Gill Sans MT" panose="020B0502020104020203" pitchFamily="34" charset="0"/>
                      </a:rPr>
                      <m:t>ci</m:t>
                    </m:r>
                    <m:r>
                      <m:rPr>
                        <m:nor/>
                      </m:rPr>
                      <a:rPr lang="es-ES" sz="2600" dirty="0">
                        <a:solidFill>
                          <a:srgbClr val="636382"/>
                        </a:solidFill>
                        <a:latin typeface="Gill Sans MT" panose="020B0502020104020203" pitchFamily="34" charset="0"/>
                      </a:rPr>
                      <m:t>ó</m:t>
                    </m:r>
                    <m:r>
                      <m:rPr>
                        <m:nor/>
                      </m:rPr>
                      <a:rPr lang="es-ES" sz="2600" dirty="0">
                        <a:solidFill>
                          <a:srgbClr val="636382"/>
                        </a:solidFill>
                        <a:latin typeface="Gill Sans MT" panose="020B0502020104020203" pitchFamily="34" charset="0"/>
                      </a:rPr>
                      <m:t>n</m:t>
                    </m:r>
                    <m:r>
                      <m:rPr>
                        <m:nor/>
                      </m:rPr>
                      <a:rPr lang="es-ES" sz="2600" dirty="0">
                        <a:solidFill>
                          <a:srgbClr val="636382"/>
                        </a:solidFill>
                        <a:latin typeface="Gill Sans MT" panose="020B0502020104020203" pitchFamily="34" charset="0"/>
                      </a:rPr>
                      <m:t> </m:t>
                    </m:r>
                    <m:r>
                      <m:rPr>
                        <m:nor/>
                      </m:rPr>
                      <a:rPr lang="es-ES" sz="2600" dirty="0">
                        <a:solidFill>
                          <a:srgbClr val="636382"/>
                        </a:solidFill>
                        <a:latin typeface="Gill Sans MT" panose="020B0502020104020203" pitchFamily="34" charset="0"/>
                      </a:rPr>
                      <m:t>a</m:t>
                    </m:r>
                    <m:r>
                      <m:rPr>
                        <m:nor/>
                      </m:rPr>
                      <a:rPr lang="es-ES" sz="2600" dirty="0">
                        <a:solidFill>
                          <a:srgbClr val="636382"/>
                        </a:solidFill>
                        <a:latin typeface="Gill Sans MT" panose="020B0502020104020203" pitchFamily="34" charset="0"/>
                      </a:rPr>
                      <m:t> </m:t>
                    </m:r>
                    <m:r>
                      <m:rPr>
                        <m:nor/>
                      </m:rPr>
                      <a:rPr lang="es-ES" sz="2600" dirty="0">
                        <a:solidFill>
                          <a:srgbClr val="636382"/>
                        </a:solidFill>
                        <a:latin typeface="Gill Sans MT" panose="020B0502020104020203" pitchFamily="34" charset="0"/>
                      </a:rPr>
                      <m:t>priori</m:t>
                    </m:r>
                    <m:r>
                      <m:rPr>
                        <m:nor/>
                      </m:rPr>
                      <a:rPr lang="es-ES" sz="2600" dirty="0">
                        <a:solidFill>
                          <a:srgbClr val="636382"/>
                        </a:solidFill>
                        <a:latin typeface="Gill Sans MT" panose="020B0502020104020203" pitchFamily="34" charset="0"/>
                      </a:rPr>
                      <m:t> </m:t>
                    </m:r>
                    <m:r>
                      <m:rPr>
                        <m:nor/>
                      </m:rPr>
                      <a:rPr lang="es-ES" sz="2600" dirty="0">
                        <a:solidFill>
                          <a:srgbClr val="636382"/>
                        </a:solidFill>
                        <a:latin typeface="Gill Sans MT" panose="020B0502020104020203" pitchFamily="34" charset="0"/>
                      </a:rPr>
                      <m:t>del</m:t>
                    </m:r>
                    <m:r>
                      <m:rPr>
                        <m:nor/>
                      </m:rPr>
                      <a:rPr lang="es-ES" sz="2600" dirty="0">
                        <a:solidFill>
                          <a:srgbClr val="636382"/>
                        </a:solidFill>
                        <a:latin typeface="Gill Sans MT" panose="020B0502020104020203" pitchFamily="34" charset="0"/>
                      </a:rPr>
                      <m:t> </m:t>
                    </m:r>
                    <m:r>
                      <m:rPr>
                        <m:nor/>
                      </m:rPr>
                      <a:rPr lang="en-US" sz="2600" dirty="0">
                        <a:solidFill>
                          <a:srgbClr val="636382"/>
                        </a:solidFill>
                        <a:latin typeface="Gill Sans MT" panose="020B0502020104020203" pitchFamily="34" charset="0"/>
                      </a:rPr>
                      <m:t>par</m:t>
                    </m:r>
                    <m:r>
                      <m:rPr>
                        <m:nor/>
                      </m:rPr>
                      <a:rPr lang="es-ES" sz="2600" dirty="0">
                        <a:solidFill>
                          <a:srgbClr val="636382"/>
                        </a:solidFill>
                        <a:latin typeface="Gill Sans MT" panose="020B0502020104020203" pitchFamily="34" charset="0"/>
                      </a:rPr>
                      <m:t>á</m:t>
                    </m:r>
                    <m:r>
                      <m:rPr>
                        <m:nor/>
                      </m:rPr>
                      <a:rPr lang="en-US" sz="2600" dirty="0">
                        <a:solidFill>
                          <a:srgbClr val="636382"/>
                        </a:solidFill>
                        <a:latin typeface="Gill Sans MT" panose="020B0502020104020203" pitchFamily="34" charset="0"/>
                      </a:rPr>
                      <m:t>metr</m:t>
                    </m:r>
                    <m:r>
                      <m:rPr>
                        <m:nor/>
                      </m:rPr>
                      <a:rPr lang="es-ES" sz="2600" dirty="0">
                        <a:solidFill>
                          <a:srgbClr val="636382"/>
                        </a:solidFill>
                        <a:latin typeface="Gill Sans MT" panose="020B0502020104020203" pitchFamily="34" charset="0"/>
                      </a:rPr>
                      <m:t>o</m:t>
                    </m:r>
                    <m:r>
                      <a:rPr lang="es-ES" sz="2600" dirty="0">
                        <a:solidFill>
                          <a:srgbClr val="636382"/>
                        </a:solidFill>
                        <a:latin typeface="Gill Sans MT" panose="020B0502020104020203" pitchFamily="34" charset="0"/>
                      </a:rPr>
                      <m:t> </m:t>
                    </m:r>
                    <m:r>
                      <a:rPr lang="en-US" sz="2600">
                        <a:solidFill>
                          <a:srgbClr val="636382"/>
                        </a:solidFill>
                        <a:latin typeface="Gill Sans MT" panose="020B0502020104020203" pitchFamily="34" charset="0"/>
                      </a:rPr>
                      <m:t>𝜽</m:t>
                    </m:r>
                    <m:r>
                      <a:rPr lang="es-ES" sz="2600">
                        <a:solidFill>
                          <a:srgbClr val="636382"/>
                        </a:solidFill>
                        <a:latin typeface="Gill Sans MT" panose="020B0502020104020203" pitchFamily="34" charset="0"/>
                      </a:rPr>
                      <m:t> </m:t>
                    </m:r>
                  </m:oMath>
                </a14:m>
                <a:endParaRPr lang="en-US" sz="26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200" dirty="0">
                        <a:solidFill>
                          <a:srgbClr val="636382"/>
                        </a:solidFill>
                        <a:latin typeface="Gill Sans MT" panose="020B0502020104020203" pitchFamily="34" charset="0"/>
                      </a:rPr>
                      <m:t>Informativ</m:t>
                    </m:r>
                  </m:oMath>
                </a14:m>
                <a:r>
                  <a:rPr lang="en-US" sz="2200" dirty="0" smtClean="0">
                    <a:solidFill>
                      <a:srgbClr val="636382"/>
                    </a:solidFill>
                    <a:latin typeface="Gill Sans MT" panose="020B0502020104020203" pitchFamily="34" charset="0"/>
                  </a:rPr>
                  <a:t>o</a:t>
                </a:r>
                <a:endParaRPr lang="en-US" sz="22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200" dirty="0">
                        <a:solidFill>
                          <a:srgbClr val="636382"/>
                        </a:solidFill>
                        <a:latin typeface="Gill Sans MT" panose="020B0502020104020203" pitchFamily="34" charset="0"/>
                      </a:rPr>
                      <m:t>No</m:t>
                    </m:r>
                    <m:r>
                      <m:rPr>
                        <m:nor/>
                      </m:rPr>
                      <a:rPr lang="es-ES" sz="2200" b="0" i="0" dirty="0" smtClean="0">
                        <a:solidFill>
                          <a:srgbClr val="636382"/>
                        </a:solidFill>
                        <a:latin typeface="Gill Sans MT" panose="020B0502020104020203" pitchFamily="34" charset="0"/>
                      </a:rPr>
                      <m:t>−</m:t>
                    </m:r>
                    <m:r>
                      <m:rPr>
                        <m:nor/>
                      </m:rPr>
                      <a:rPr lang="en-US" sz="2200" dirty="0">
                        <a:solidFill>
                          <a:srgbClr val="636382"/>
                        </a:solidFill>
                        <a:latin typeface="Gill Sans MT" panose="020B0502020104020203" pitchFamily="34" charset="0"/>
                      </a:rPr>
                      <m:t>informativ</m:t>
                    </m:r>
                    <m:r>
                      <m:rPr>
                        <m:nor/>
                      </m:rPr>
                      <a:rPr lang="es-ES" sz="2200" b="0" i="0" dirty="0" smtClean="0">
                        <a:solidFill>
                          <a:srgbClr val="636382"/>
                        </a:solidFill>
                        <a:latin typeface="Gill Sans MT" panose="020B0502020104020203" pitchFamily="34" charset="0"/>
                      </a:rPr>
                      <m:t>o</m:t>
                    </m:r>
                    <m:r>
                      <m:rPr>
                        <m:nor/>
                      </m:rPr>
                      <a:rPr lang="en-US" sz="2200" dirty="0">
                        <a:solidFill>
                          <a:srgbClr val="636382"/>
                        </a:solidFill>
                        <a:latin typeface="Gill Sans MT" panose="020B0502020104020203" pitchFamily="34" charset="0"/>
                      </a:rPr>
                      <m:t> </m:t>
                    </m:r>
                  </m:oMath>
                </a14:m>
                <a:endParaRPr lang="en-US" sz="2200" i="1" dirty="0">
                  <a:solidFill>
                    <a:srgbClr val="636382"/>
                  </a:solidFill>
                  <a:latin typeface="Gill Sans MT" panose="020B0502020104020203" pitchFamily="34" charset="0"/>
                </a:endParaRPr>
              </a:p>
              <a:p>
                <a:pPr fontAlgn="auto">
                  <a:spcBef>
                    <a:spcPts val="600"/>
                  </a:spcBef>
                  <a:spcAft>
                    <a:spcPts val="600"/>
                  </a:spcAft>
                </a:pPr>
                <a14:m>
                  <m:oMath xmlns:m="http://schemas.openxmlformats.org/officeDocument/2006/math">
                    <m:d>
                      <m:dPr>
                        <m:begChr m:val="["/>
                        <m:endChr m:val="]"/>
                        <m:ctrlPr>
                          <a:rPr lang="en-US" sz="2600">
                            <a:solidFill>
                              <a:srgbClr val="636382"/>
                            </a:solidFill>
                            <a:latin typeface="Gill Sans MT" panose="020B0502020104020203" pitchFamily="34" charset="0"/>
                          </a:rPr>
                        </m:ctrlPr>
                      </m:dPr>
                      <m:e>
                        <m:r>
                          <a:rPr lang="en-US" sz="2600">
                            <a:solidFill>
                              <a:srgbClr val="636382"/>
                            </a:solidFill>
                            <a:latin typeface="Gill Sans MT" panose="020B0502020104020203" pitchFamily="34" charset="0"/>
                          </a:rPr>
                          <m:t>𝜽</m:t>
                        </m:r>
                        <m:r>
                          <a:rPr lang="en-US" sz="2600">
                            <a:solidFill>
                              <a:srgbClr val="636382"/>
                            </a:solidFill>
                            <a:latin typeface="Gill Sans MT" panose="020B0502020104020203" pitchFamily="34" charset="0"/>
                          </a:rPr>
                          <m:t>|</m:t>
                        </m:r>
                        <m:r>
                          <a:rPr lang="en-US" sz="2600">
                            <a:solidFill>
                              <a:srgbClr val="636382"/>
                            </a:solidFill>
                            <a:latin typeface="Gill Sans MT" panose="020B0502020104020203" pitchFamily="34" charset="0"/>
                          </a:rPr>
                          <m:t>𝒙</m:t>
                        </m:r>
                      </m:e>
                    </m:d>
                    <m:r>
                      <a:rPr lang="en-US" sz="2600">
                        <a:solidFill>
                          <a:srgbClr val="636382"/>
                        </a:solidFill>
                        <a:latin typeface="Gill Sans MT" panose="020B0502020104020203" pitchFamily="34" charset="0"/>
                      </a:rPr>
                      <m:t> </m:t>
                    </m:r>
                    <m:r>
                      <m:rPr>
                        <m:nor/>
                      </m:rPr>
                      <a:rPr lang="en-US" sz="2600" dirty="0">
                        <a:solidFill>
                          <a:srgbClr val="636382"/>
                        </a:solidFill>
                        <a:latin typeface="Gill Sans MT" panose="020B0502020104020203" pitchFamily="34" charset="0"/>
                      </a:rPr>
                      <m:t> </m:t>
                    </m:r>
                    <m:r>
                      <m:rPr>
                        <m:nor/>
                      </m:rPr>
                      <a:rPr lang="es-ES" sz="2600" dirty="0">
                        <a:solidFill>
                          <a:srgbClr val="636382"/>
                        </a:solidFill>
                        <a:latin typeface="Gill Sans MT" panose="020B0502020104020203" pitchFamily="34" charset="0"/>
                      </a:rPr>
                      <m:t> </m:t>
                    </m:r>
                    <m:r>
                      <m:rPr>
                        <m:nor/>
                      </m:rPr>
                      <a:rPr lang="es-ES" sz="2600" dirty="0">
                        <a:solidFill>
                          <a:srgbClr val="636382"/>
                        </a:solidFill>
                        <a:latin typeface="Gill Sans MT" panose="020B0502020104020203" pitchFamily="34" charset="0"/>
                      </a:rPr>
                      <m:t>Probabilidad</m:t>
                    </m:r>
                    <m:r>
                      <m:rPr>
                        <m:nor/>
                      </m:rPr>
                      <a:rPr lang="es-ES" sz="2600" dirty="0">
                        <a:solidFill>
                          <a:srgbClr val="636382"/>
                        </a:solidFill>
                        <a:latin typeface="Gill Sans MT" panose="020B0502020104020203" pitchFamily="34" charset="0"/>
                      </a:rPr>
                      <m:t> </m:t>
                    </m:r>
                    <m:r>
                      <m:rPr>
                        <m:nor/>
                      </m:rPr>
                      <a:rPr lang="es-ES" sz="2600" dirty="0">
                        <a:solidFill>
                          <a:srgbClr val="636382"/>
                        </a:solidFill>
                        <a:latin typeface="Gill Sans MT" panose="020B0502020104020203" pitchFamily="34" charset="0"/>
                      </a:rPr>
                      <m:t>posterior</m:t>
                    </m:r>
                    <m:r>
                      <m:rPr>
                        <m:nor/>
                      </m:rPr>
                      <a:rPr lang="es-ES" sz="2600" dirty="0">
                        <a:solidFill>
                          <a:srgbClr val="636382"/>
                        </a:solidFill>
                        <a:latin typeface="Gill Sans MT" panose="020B0502020104020203" pitchFamily="34" charset="0"/>
                      </a:rPr>
                      <m:t> </m:t>
                    </m:r>
                    <m:r>
                      <m:rPr>
                        <m:nor/>
                      </m:rPr>
                      <a:rPr lang="es-ES" sz="2600" dirty="0">
                        <a:solidFill>
                          <a:srgbClr val="636382"/>
                        </a:solidFill>
                        <a:latin typeface="Gill Sans MT" panose="020B0502020104020203" pitchFamily="34" charset="0"/>
                      </a:rPr>
                      <m:t>de</m:t>
                    </m:r>
                    <m:r>
                      <a:rPr lang="es-ES" sz="2600" dirty="0">
                        <a:solidFill>
                          <a:srgbClr val="636382"/>
                        </a:solidFill>
                        <a:latin typeface="Gill Sans MT" panose="020B0502020104020203" pitchFamily="34" charset="0"/>
                      </a:rPr>
                      <m:t> </m:t>
                    </m:r>
                    <m:r>
                      <a:rPr lang="en-US" sz="2600">
                        <a:solidFill>
                          <a:srgbClr val="636382"/>
                        </a:solidFill>
                        <a:latin typeface="Gill Sans MT" panose="020B0502020104020203" pitchFamily="34" charset="0"/>
                      </a:rPr>
                      <m:t>𝜽</m:t>
                    </m:r>
                    <m:r>
                      <m:rPr>
                        <m:nor/>
                      </m:rPr>
                      <a:rPr lang="es-ES" sz="2600">
                        <a:solidFill>
                          <a:srgbClr val="636382"/>
                        </a:solidFill>
                        <a:latin typeface="Gill Sans MT" panose="020B0502020104020203" pitchFamily="34" charset="0"/>
                      </a:rPr>
                      <m:t>, </m:t>
                    </m:r>
                    <m:r>
                      <m:rPr>
                        <m:nor/>
                      </m:rPr>
                      <a:rPr lang="es-ES" sz="2600">
                        <a:solidFill>
                          <a:srgbClr val="636382"/>
                        </a:solidFill>
                        <a:latin typeface="Gill Sans MT" panose="020B0502020104020203" pitchFamily="34" charset="0"/>
                      </a:rPr>
                      <m:t>dado</m:t>
                    </m:r>
                    <m:r>
                      <m:rPr>
                        <m:nor/>
                      </m:rPr>
                      <a:rPr lang="es-ES" sz="2600">
                        <a:solidFill>
                          <a:srgbClr val="636382"/>
                        </a:solidFill>
                        <a:latin typeface="Gill Sans MT" panose="020B0502020104020203" pitchFamily="34" charset="0"/>
                      </a:rPr>
                      <m:t> </m:t>
                    </m:r>
                    <m:r>
                      <m:rPr>
                        <m:nor/>
                      </m:rPr>
                      <a:rPr lang="es-ES" sz="2600">
                        <a:solidFill>
                          <a:srgbClr val="636382"/>
                        </a:solidFill>
                        <a:latin typeface="Gill Sans MT" panose="020B0502020104020203" pitchFamily="34" charset="0"/>
                      </a:rPr>
                      <m:t>que</m:t>
                    </m:r>
                    <m:r>
                      <m:rPr>
                        <m:nor/>
                      </m:rPr>
                      <a:rPr lang="es-ES" sz="2600">
                        <a:solidFill>
                          <a:srgbClr val="636382"/>
                        </a:solidFill>
                        <a:latin typeface="Gill Sans MT" panose="020B0502020104020203" pitchFamily="34" charset="0"/>
                      </a:rPr>
                      <m:t> </m:t>
                    </m:r>
                    <m:r>
                      <m:rPr>
                        <m:nor/>
                      </m:rPr>
                      <a:rPr lang="es-ES" sz="2600">
                        <a:solidFill>
                          <a:srgbClr val="636382"/>
                        </a:solidFill>
                        <a:latin typeface="Gill Sans MT" panose="020B0502020104020203" pitchFamily="34" charset="0"/>
                      </a:rPr>
                      <m:t>observamos</m:t>
                    </m:r>
                    <m:r>
                      <m:rPr>
                        <m:nor/>
                      </m:rPr>
                      <a:rPr lang="es-ES" sz="2600">
                        <a:solidFill>
                          <a:srgbClr val="636382"/>
                        </a:solidFill>
                        <a:latin typeface="Gill Sans MT" panose="020B0502020104020203" pitchFamily="34" charset="0"/>
                      </a:rPr>
                      <m:t> </m:t>
                    </m:r>
                    <m:r>
                      <m:rPr>
                        <m:nor/>
                      </m:rPr>
                      <a:rPr lang="es-ES" sz="2600">
                        <a:solidFill>
                          <a:srgbClr val="636382"/>
                        </a:solidFill>
                        <a:latin typeface="Gill Sans MT" panose="020B0502020104020203" pitchFamily="34" charset="0"/>
                      </a:rPr>
                      <m:t>los</m:t>
                    </m:r>
                    <m:r>
                      <m:rPr>
                        <m:nor/>
                      </m:rPr>
                      <a:rPr lang="es-ES" sz="2600">
                        <a:solidFill>
                          <a:srgbClr val="636382"/>
                        </a:solidFill>
                        <a:latin typeface="Gill Sans MT" panose="020B0502020104020203" pitchFamily="34" charset="0"/>
                      </a:rPr>
                      <m:t> </m:t>
                    </m:r>
                    <m:r>
                      <m:rPr>
                        <m:nor/>
                      </m:rPr>
                      <a:rPr lang="es-ES" sz="2600">
                        <a:solidFill>
                          <a:srgbClr val="636382"/>
                        </a:solidFill>
                        <a:latin typeface="Gill Sans MT" panose="020B0502020104020203" pitchFamily="34" charset="0"/>
                      </a:rPr>
                      <m:t>datos</m:t>
                    </m:r>
                    <m:r>
                      <m:rPr>
                        <m:nor/>
                      </m:rPr>
                      <a:rPr lang="es-ES" sz="2600">
                        <a:solidFill>
                          <a:srgbClr val="636382"/>
                        </a:solidFill>
                        <a:latin typeface="Gill Sans MT" panose="020B0502020104020203" pitchFamily="34" charset="0"/>
                      </a:rPr>
                      <m:t> </m:t>
                    </m:r>
                    <m:r>
                      <m:rPr>
                        <m:nor/>
                      </m:rPr>
                      <a:rPr lang="es-ES" sz="2600" i="1">
                        <a:solidFill>
                          <a:srgbClr val="636382"/>
                        </a:solidFill>
                        <a:latin typeface="Times New Roman" panose="02020603050405020304" pitchFamily="18" charset="0"/>
                        <a:cs typeface="Times New Roman" panose="02020603050405020304" pitchFamily="18" charset="0"/>
                      </a:rPr>
                      <m:t>x</m:t>
                    </m:r>
                  </m:oMath>
                </a14:m>
                <a:endParaRPr lang="en-US" sz="2600" i="1" dirty="0">
                  <a:solidFill>
                    <a:srgbClr val="636382"/>
                  </a:solidFill>
                  <a:latin typeface="Times New Roman" panose="02020603050405020304" pitchFamily="18" charset="0"/>
                  <a:cs typeface="Times New Roman" panose="02020603050405020304" pitchFamily="18" charset="0"/>
                </a:endParaRPr>
              </a:p>
              <a:p>
                <a:pPr lvl="1" fontAlgn="auto">
                  <a:spcBef>
                    <a:spcPts val="600"/>
                  </a:spcBef>
                  <a:spcAft>
                    <a:spcPts val="600"/>
                  </a:spcAft>
                </a:pPr>
                <a14:m>
                  <m:oMath xmlns:m="http://schemas.openxmlformats.org/officeDocument/2006/math">
                    <m:r>
                      <m:rPr>
                        <m:nor/>
                      </m:rPr>
                      <a:rPr lang="es-ES" sz="2200" b="0" i="0" dirty="0" smtClean="0">
                        <a:solidFill>
                          <a:srgbClr val="636382"/>
                        </a:solidFill>
                        <a:latin typeface="Gill Sans MT" panose="020B0502020104020203" pitchFamily="34" charset="0"/>
                      </a:rPr>
                      <m:t>Casos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simples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pueden</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ser</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encontrados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f</m:t>
                    </m:r>
                    <m:r>
                      <m:rPr>
                        <m:nor/>
                      </m:rPr>
                      <a:rPr lang="es-ES" sz="2200" b="0" i="0" dirty="0" smtClean="0">
                        <a:solidFill>
                          <a:srgbClr val="636382"/>
                        </a:solidFill>
                        <a:latin typeface="Gill Sans MT" panose="020B0502020104020203" pitchFamily="34" charset="0"/>
                      </a:rPr>
                      <m:t>á</m:t>
                    </m:r>
                    <m:r>
                      <m:rPr>
                        <m:nor/>
                      </m:rPr>
                      <a:rPr lang="es-ES" sz="2200" b="0" i="0" dirty="0" smtClean="0">
                        <a:solidFill>
                          <a:srgbClr val="636382"/>
                        </a:solidFill>
                        <a:latin typeface="Gill Sans MT" panose="020B0502020104020203" pitchFamily="34" charset="0"/>
                      </a:rPr>
                      <m:t>cilmente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pero</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en</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la</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mayor</m:t>
                    </m:r>
                    <m:r>
                      <m:rPr>
                        <m:nor/>
                      </m:rPr>
                      <a:rPr lang="es-ES" sz="2200" b="0" i="0" dirty="0" smtClean="0">
                        <a:solidFill>
                          <a:srgbClr val="636382"/>
                        </a:solidFill>
                        <a:latin typeface="Gill Sans MT" panose="020B0502020104020203" pitchFamily="34" charset="0"/>
                      </a:rPr>
                      <m:t>í</m:t>
                    </m:r>
                    <m:r>
                      <m:rPr>
                        <m:nor/>
                      </m:rPr>
                      <a:rPr lang="es-ES" sz="2200" b="0" i="0" dirty="0" smtClean="0">
                        <a:solidFill>
                          <a:srgbClr val="636382"/>
                        </a:solidFill>
                        <a:latin typeface="Gill Sans MT" panose="020B0502020104020203" pitchFamily="34" charset="0"/>
                      </a:rPr>
                      <m:t>a</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de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los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casos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tiene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que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ser</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aproximado</m:t>
                    </m:r>
                  </m:oMath>
                </a14:m>
                <a:endParaRPr lang="en-US" sz="2600" dirty="0">
                  <a:solidFill>
                    <a:srgbClr val="636382"/>
                  </a:solidFill>
                  <a:latin typeface="Gill Sans MT" panose="020B0502020104020203" pitchFamily="34" charset="0"/>
                </a:endParaRPr>
              </a:p>
            </p:txBody>
          </p:sp>
        </mc:Choice>
        <mc:Fallback>
          <p:sp>
            <p:nvSpPr>
              <p:cNvPr id="6" name="Content Placeholder 4"/>
              <p:cNvSpPr txBox="1">
                <a:spLocks noRot="1" noChangeAspect="1" noMove="1" noResize="1" noEditPoints="1" noAdjustHandles="1" noChangeArrowheads="1" noChangeShapeType="1" noTextEdit="1"/>
              </p:cNvSpPr>
              <p:nvPr/>
            </p:nvSpPr>
            <p:spPr>
              <a:xfrm>
                <a:off x="543073" y="1526647"/>
                <a:ext cx="8417999" cy="4998697"/>
              </a:xfrm>
              <a:prstGeom prst="rect">
                <a:avLst/>
              </a:prstGeom>
              <a:blipFill rotWithShape="0">
                <a:blip r:embed="rId3"/>
                <a:stretch>
                  <a:fillRect t="-1098"/>
                </a:stretch>
              </a:blipFill>
            </p:spPr>
            <p:txBody>
              <a:bodyPr/>
              <a:lstStyle/>
              <a:p>
                <a:r>
                  <a:rPr lang="es-ES">
                    <a:noFill/>
                  </a:rPr>
                  <a:t> </a:t>
                </a:r>
              </a:p>
            </p:txBody>
          </p:sp>
        </mc:Fallback>
      </mc:AlternateContent>
      <p:sp>
        <p:nvSpPr>
          <p:cNvPr id="7"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4283497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7" name="Content Placeholder 4"/>
          <p:cNvSpPr txBox="1">
            <a:spLocks/>
          </p:cNvSpPr>
          <p:nvPr/>
        </p:nvSpPr>
        <p:spPr>
          <a:xfrm>
            <a:off x="741751" y="1412776"/>
            <a:ext cx="8294745" cy="4582928"/>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1" indent="-342900" fontAlgn="auto">
              <a:spcBef>
                <a:spcPts val="600"/>
              </a:spcBef>
              <a:spcAft>
                <a:spcPts val="600"/>
              </a:spcAft>
              <a:buClr>
                <a:schemeClr val="accent3"/>
              </a:buClr>
              <a:buSzPct val="95000"/>
              <a:buFont typeface="Arial" panose="020B0604020202020204" pitchFamily="34" charset="0"/>
              <a:buChar char="•"/>
            </a:pPr>
            <a:r>
              <a:rPr lang="en-US" sz="3000" dirty="0" smtClean="0">
                <a:solidFill>
                  <a:srgbClr val="636382"/>
                </a:solidFill>
                <a:latin typeface="Gill Sans MT" panose="020B0502020104020203" pitchFamily="34" charset="0"/>
              </a:rPr>
              <a:t>A priori no-</a:t>
            </a:r>
            <a:r>
              <a:rPr lang="en-US" sz="3000" dirty="0" err="1" smtClean="0">
                <a:solidFill>
                  <a:srgbClr val="636382"/>
                </a:solidFill>
                <a:latin typeface="Gill Sans MT" panose="020B0502020104020203" pitchFamily="34" charset="0"/>
              </a:rPr>
              <a:t>informativas</a:t>
            </a:r>
            <a:r>
              <a:rPr lang="en-US" sz="3000" dirty="0" smtClean="0">
                <a:solidFill>
                  <a:srgbClr val="636382"/>
                </a:solidFill>
                <a:latin typeface="Gill Sans MT" panose="020B0502020104020203" pitchFamily="34" charset="0"/>
              </a:rPr>
              <a:t> (“</a:t>
            </a:r>
            <a:r>
              <a:rPr lang="en-US" sz="3000" dirty="0" err="1" smtClean="0">
                <a:solidFill>
                  <a:srgbClr val="636382"/>
                </a:solidFill>
                <a:latin typeface="Gill Sans MT" panose="020B0502020104020203" pitchFamily="34" charset="0"/>
              </a:rPr>
              <a:t>vagos</a:t>
            </a:r>
            <a:r>
              <a:rPr lang="en-US" sz="3000" dirty="0" smtClean="0">
                <a:solidFill>
                  <a:srgbClr val="636382"/>
                </a:solidFill>
                <a:latin typeface="Gill Sans MT" panose="020B0502020104020203" pitchFamily="34" charset="0"/>
              </a:rPr>
              <a:t>”)</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Generalmente</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 priori” que </a:t>
            </a:r>
            <a:r>
              <a:rPr lang="en-US" dirty="0" err="1" smtClean="0">
                <a:solidFill>
                  <a:srgbClr val="636382"/>
                </a:solidFill>
                <a:latin typeface="Gill Sans MT" panose="020B0502020104020203" pitchFamily="34" charset="0"/>
              </a:rPr>
              <a:t>tienen</a:t>
            </a:r>
            <a:r>
              <a:rPr lang="en-US" dirty="0" smtClean="0">
                <a:solidFill>
                  <a:srgbClr val="636382"/>
                </a:solidFill>
                <a:latin typeface="Gill Sans MT" panose="020B0502020104020203" pitchFamily="34" charset="0"/>
              </a:rPr>
              <a:t> un </a:t>
            </a:r>
            <a:r>
              <a:rPr lang="en-US" dirty="0" err="1" smtClean="0">
                <a:solidFill>
                  <a:srgbClr val="636382"/>
                </a:solidFill>
                <a:latin typeface="Gill Sans MT" panose="020B0502020104020203" pitchFamily="34" charset="0"/>
              </a:rPr>
              <a:t>mínimo</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rol</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inferencia</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Dejan</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hablar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por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si</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mismos</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basada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dominan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distribución</a:t>
            </a:r>
            <a:r>
              <a:rPr lang="en-US" dirty="0" smtClean="0">
                <a:solidFill>
                  <a:srgbClr val="636382"/>
                </a:solidFill>
                <a:latin typeface="Gill Sans MT" panose="020B0502020104020203" pitchFamily="34" charset="0"/>
              </a:rPr>
              <a:t> posterior)</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Ejemplos</a:t>
            </a:r>
            <a:r>
              <a:rPr lang="en-US" dirty="0" smtClean="0">
                <a:solidFill>
                  <a:srgbClr val="636382"/>
                </a:solidFill>
                <a:latin typeface="Gill Sans MT" panose="020B0502020104020203" pitchFamily="34" charset="0"/>
              </a:rPr>
              <a:t>:</a:t>
            </a:r>
          </a:p>
          <a:p>
            <a:pPr lvl="2" fontAlgn="auto">
              <a:spcBef>
                <a:spcPts val="600"/>
              </a:spcBef>
              <a:spcAft>
                <a:spcPts val="600"/>
              </a:spcAft>
            </a:pPr>
            <a:r>
              <a:rPr lang="el-GR" sz="2800" dirty="0" smtClean="0">
                <a:solidFill>
                  <a:srgbClr val="636382"/>
                </a:solidFill>
              </a:rPr>
              <a:t>θ</a:t>
            </a:r>
            <a:r>
              <a:rPr lang="en-US" sz="2800" dirty="0" smtClean="0">
                <a:solidFill>
                  <a:srgbClr val="636382"/>
                </a:solidFill>
                <a:latin typeface="Gill Sans MT" panose="020B0502020104020203" pitchFamily="34" charset="0"/>
              </a:rPr>
              <a:t> ~ Beta (</a:t>
            </a:r>
            <a:r>
              <a:rPr lang="en-US" sz="2800" dirty="0" smtClean="0">
                <a:solidFill>
                  <a:srgbClr val="636382"/>
                </a:solidFill>
                <a:latin typeface="Times New Roman" panose="02020603050405020304" pitchFamily="18" charset="0"/>
                <a:cs typeface="Times New Roman" panose="02020603050405020304" pitchFamily="18" charset="0"/>
              </a:rPr>
              <a:t>1,1</a:t>
            </a:r>
            <a:r>
              <a:rPr lang="en-US" sz="2800" dirty="0" smtClean="0">
                <a:solidFill>
                  <a:srgbClr val="636382"/>
                </a:solidFill>
                <a:latin typeface="Gill Sans MT" panose="020B0502020104020203" pitchFamily="34" charset="0"/>
              </a:rPr>
              <a:t>) = U (</a:t>
            </a:r>
            <a:r>
              <a:rPr lang="en-US" sz="2800" dirty="0" smtClean="0">
                <a:solidFill>
                  <a:srgbClr val="636382"/>
                </a:solidFill>
                <a:latin typeface="Times New Roman" panose="02020603050405020304" pitchFamily="18" charset="0"/>
                <a:cs typeface="Times New Roman" panose="02020603050405020304" pitchFamily="18" charset="0"/>
              </a:rPr>
              <a:t>0,1</a:t>
            </a:r>
            <a:r>
              <a:rPr lang="en-US" sz="2800" dirty="0" smtClean="0">
                <a:solidFill>
                  <a:srgbClr val="636382"/>
                </a:solidFill>
                <a:latin typeface="Gill Sans MT" panose="020B0502020104020203" pitchFamily="34" charset="0"/>
              </a:rPr>
              <a:t>)</a:t>
            </a:r>
          </a:p>
          <a:p>
            <a:pPr lvl="2" fontAlgn="auto">
              <a:spcBef>
                <a:spcPts val="600"/>
              </a:spcBef>
              <a:spcAft>
                <a:spcPts val="600"/>
              </a:spcAft>
            </a:pPr>
            <a:r>
              <a:rPr lang="el-GR" sz="2800" dirty="0">
                <a:solidFill>
                  <a:srgbClr val="636382"/>
                </a:solidFill>
              </a:rPr>
              <a:t>θ</a:t>
            </a:r>
            <a:r>
              <a:rPr lang="en-US" sz="2800" dirty="0" smtClean="0">
                <a:solidFill>
                  <a:srgbClr val="636382"/>
                </a:solidFill>
                <a:latin typeface="Gill Sans MT" panose="020B0502020104020203" pitchFamily="34" charset="0"/>
              </a:rPr>
              <a:t> ~ Normal (µ,</a:t>
            </a:r>
            <a:r>
              <a:rPr lang="el-GR" sz="2800" dirty="0" smtClean="0">
                <a:solidFill>
                  <a:srgbClr val="636382"/>
                </a:solidFill>
              </a:rPr>
              <a:t>σ</a:t>
            </a:r>
            <a:r>
              <a:rPr lang="en-US" sz="2800" dirty="0" smtClean="0">
                <a:solidFill>
                  <a:srgbClr val="636382"/>
                </a:solidFill>
                <a:latin typeface="Gill Sans MT" panose="020B0502020104020203" pitchFamily="34" charset="0"/>
              </a:rPr>
              <a:t>) </a:t>
            </a:r>
            <a:r>
              <a:rPr lang="el-GR" sz="2800" dirty="0" smtClean="0">
                <a:solidFill>
                  <a:srgbClr val="636382"/>
                </a:solidFill>
              </a:rPr>
              <a:t>σ</a:t>
            </a:r>
            <a:r>
              <a:rPr lang="en-US" sz="2800" dirty="0" smtClean="0">
                <a:solidFill>
                  <a:srgbClr val="636382"/>
                </a:solidFill>
                <a:latin typeface="Gill Sans MT" panose="020B0502020104020203" pitchFamily="34" charset="0"/>
              </a:rPr>
              <a:t>=</a:t>
            </a:r>
            <a:r>
              <a:rPr lang="en-US" sz="2800" dirty="0" err="1" smtClean="0">
                <a:solidFill>
                  <a:srgbClr val="636382"/>
                </a:solidFill>
                <a:latin typeface="Gill Sans MT" panose="020B0502020104020203" pitchFamily="34" charset="0"/>
              </a:rPr>
              <a:t>grande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baja</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presición</a:t>
            </a:r>
            <a:r>
              <a:rPr lang="en-US" sz="2800" dirty="0" smtClean="0">
                <a:solidFill>
                  <a:srgbClr val="636382"/>
                </a:solidFill>
                <a:latin typeface="Gill Sans MT" panose="020B0502020104020203" pitchFamily="34" charset="0"/>
              </a:rPr>
              <a:t>) </a:t>
            </a:r>
          </a:p>
          <a:p>
            <a:pPr marL="393192" lvl="1" indent="0" fontAlgn="auto">
              <a:spcBef>
                <a:spcPts val="600"/>
              </a:spcBef>
              <a:spcAft>
                <a:spcPts val="600"/>
              </a:spcAft>
              <a:buNone/>
            </a:pPr>
            <a:endParaRPr lang="en-US" sz="2600" i="1"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45224"/>
            <a:ext cx="1831840" cy="1373880"/>
          </a:xfrm>
          <a:prstGeom prst="rect">
            <a:avLst/>
          </a:prstGeom>
        </p:spPr>
      </p:pic>
      <p:sp>
        <p:nvSpPr>
          <p:cNvPr id="9"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750233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966" b="7211"/>
          <a:stretch/>
        </p:blipFill>
        <p:spPr bwMode="auto">
          <a:xfrm>
            <a:off x="54495" y="561245"/>
            <a:ext cx="5107463" cy="348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9855" b="6810"/>
          <a:stretch/>
        </p:blipFill>
        <p:spPr bwMode="auto">
          <a:xfrm>
            <a:off x="4571950" y="2905513"/>
            <a:ext cx="4754878" cy="340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87624" y="116632"/>
            <a:ext cx="3053400" cy="461665"/>
          </a:xfrm>
          <a:prstGeom prst="rect">
            <a:avLst/>
          </a:prstGeom>
          <a:noFill/>
        </p:spPr>
        <p:txBody>
          <a:bodyPr wrap="none" rtlCol="0">
            <a:spAutoFit/>
          </a:bodyPr>
          <a:lstStyle/>
          <a:p>
            <a:r>
              <a:rPr lang="en-US" sz="2400" dirty="0" err="1" smtClean="0"/>
              <a:t>Densidad</a:t>
            </a:r>
            <a:r>
              <a:rPr lang="en-US" sz="2400" dirty="0" smtClean="0"/>
              <a:t> x~ Beta (1,1) </a:t>
            </a:r>
            <a:endParaRPr lang="en-US" sz="2400" dirty="0"/>
          </a:p>
        </p:txBody>
      </p:sp>
      <p:sp>
        <p:nvSpPr>
          <p:cNvPr id="12" name="TextBox 11"/>
          <p:cNvSpPr txBox="1"/>
          <p:nvPr/>
        </p:nvSpPr>
        <p:spPr>
          <a:xfrm>
            <a:off x="5220072" y="2492896"/>
            <a:ext cx="3674339" cy="461665"/>
          </a:xfrm>
          <a:prstGeom prst="rect">
            <a:avLst/>
          </a:prstGeom>
          <a:noFill/>
        </p:spPr>
        <p:txBody>
          <a:bodyPr wrap="none" rtlCol="0">
            <a:spAutoFit/>
          </a:bodyPr>
          <a:lstStyle/>
          <a:p>
            <a:r>
              <a:rPr lang="en-US" sz="2400" dirty="0" err="1" smtClean="0"/>
              <a:t>Densidad</a:t>
            </a:r>
            <a:r>
              <a:rPr lang="en-US" sz="2400" dirty="0" smtClean="0"/>
              <a:t> x~ </a:t>
            </a:r>
            <a:r>
              <a:rPr lang="en-US" sz="2400" dirty="0" err="1" smtClean="0"/>
              <a:t>Uniforme</a:t>
            </a:r>
            <a:r>
              <a:rPr lang="en-US" sz="2400" dirty="0" smtClean="0"/>
              <a:t> (0,1) </a:t>
            </a:r>
            <a:endParaRPr lang="en-US" sz="2400" dirty="0"/>
          </a:p>
        </p:txBody>
      </p:sp>
    </p:spTree>
    <p:extLst>
      <p:ext uri="{BB962C8B-B14F-4D97-AF65-F5344CB8AC3E}">
        <p14:creationId xmlns:p14="http://schemas.microsoft.com/office/powerpoint/2010/main" val="149424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341" y="1268760"/>
            <a:ext cx="1961170" cy="2103097"/>
          </a:xfrm>
          <a:prstGeom prst="rect">
            <a:avLst/>
          </a:prstGeom>
        </p:spPr>
      </p:pic>
      <p:sp>
        <p:nvSpPr>
          <p:cNvPr id="7" name="Title 3"/>
          <p:cNvSpPr txBox="1">
            <a:spLocks/>
          </p:cNvSpPr>
          <p:nvPr/>
        </p:nvSpPr>
        <p:spPr>
          <a:xfrm>
            <a:off x="395536" y="89756"/>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1043608" y="1196752"/>
            <a:ext cx="6120680" cy="2103145"/>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10000"/>
              </a:lnSpc>
              <a:spcAft>
                <a:spcPts val="600"/>
              </a:spcAft>
              <a:buNone/>
            </a:pP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Reverendo</a:t>
            </a:r>
            <a:r>
              <a:rPr lang="en-US" sz="2800" dirty="0" smtClean="0">
                <a:solidFill>
                  <a:srgbClr val="636382"/>
                </a:solidFill>
                <a:latin typeface="Gill Sans MT" panose="020B0502020104020203" pitchFamily="34" charset="0"/>
              </a:rPr>
              <a:t> Thomas Bayes</a:t>
            </a:r>
          </a:p>
          <a:p>
            <a:pPr marL="579437" lvl="1" indent="-342900" fontAlgn="auto">
              <a:lnSpc>
                <a:spcPct val="110000"/>
              </a:lnSpc>
              <a:spcAft>
                <a:spcPts val="600"/>
              </a:spcAft>
              <a:buFont typeface="Arial" panose="020B0604020202020204" pitchFamily="34" charset="0"/>
              <a:buChar char="•"/>
            </a:pPr>
            <a:r>
              <a:rPr lang="en-US" sz="2400" dirty="0" err="1" smtClean="0">
                <a:solidFill>
                  <a:srgbClr val="636382"/>
                </a:solidFill>
                <a:latin typeface="Gill Sans MT" panose="020B0502020104020203" pitchFamily="34" charset="0"/>
              </a:rPr>
              <a:t>Nacido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1701 (o 1702?) - 1761, </a:t>
            </a:r>
            <a:r>
              <a:rPr lang="en-US" sz="2400" dirty="0" err="1" smtClean="0">
                <a:solidFill>
                  <a:srgbClr val="636382"/>
                </a:solidFill>
                <a:latin typeface="Gill Sans MT" panose="020B0502020104020203" pitchFamily="34" charset="0"/>
              </a:rPr>
              <a:t>Londres</a:t>
            </a:r>
            <a:r>
              <a:rPr lang="en-US" sz="2400" dirty="0" smtClean="0">
                <a:solidFill>
                  <a:srgbClr val="636382"/>
                </a:solidFill>
                <a:latin typeface="Gill Sans MT" panose="020B0502020104020203" pitchFamily="34" charset="0"/>
              </a:rPr>
              <a:t> (o Hertfordshire?) </a:t>
            </a:r>
            <a:r>
              <a:rPr lang="en-US" sz="2400" dirty="0" err="1" smtClean="0">
                <a:solidFill>
                  <a:srgbClr val="636382"/>
                </a:solidFill>
                <a:latin typeface="Gill Sans MT" panose="020B0502020104020203" pitchFamily="34" charset="0"/>
              </a:rPr>
              <a:t>Inglaterra</a:t>
            </a:r>
            <a:endParaRPr lang="en-US" sz="2400" dirty="0" smtClean="0">
              <a:solidFill>
                <a:srgbClr val="636382"/>
              </a:solidFill>
              <a:latin typeface="Gill Sans MT" panose="020B0502020104020203" pitchFamily="34" charset="0"/>
            </a:endParaRPr>
          </a:p>
          <a:p>
            <a:pPr marL="579437" lvl="1" indent="-342900" fontAlgn="auto">
              <a:lnSpc>
                <a:spcPct val="110000"/>
              </a:lnSpc>
              <a:spcAft>
                <a:spcPts val="600"/>
              </a:spcAft>
              <a:buFont typeface="Arial" panose="020B0604020202020204" pitchFamily="34" charset="0"/>
              <a:buChar char="•"/>
            </a:pPr>
            <a:r>
              <a:rPr lang="en-US" sz="2400" dirty="0" smtClean="0">
                <a:solidFill>
                  <a:srgbClr val="636382"/>
                </a:solidFill>
                <a:latin typeface="Gill Sans MT" panose="020B0502020104020203" pitchFamily="34" charset="0"/>
              </a:rPr>
              <a:t>“An essay towards solving a Problem in the doctrine of chances” (1763)</a:t>
            </a:r>
          </a:p>
          <a:p>
            <a:pPr lvl="1" fontAlgn="auto">
              <a:lnSpc>
                <a:spcPct val="110000"/>
              </a:lnSpc>
              <a:spcAft>
                <a:spcPts val="600"/>
              </a:spcAft>
            </a:pPr>
            <a:endParaRPr lang="en-US" sz="2400" dirty="0" smtClean="0">
              <a:solidFill>
                <a:srgbClr val="636382"/>
              </a:solidFill>
              <a:latin typeface="Gill Sans MT" panose="020B0502020104020203" pitchFamily="34" charset="0"/>
            </a:endParaRPr>
          </a:p>
          <a:p>
            <a:pPr marL="393192" lvl="1" indent="0" fontAlgn="auto">
              <a:lnSpc>
                <a:spcPct val="110000"/>
              </a:lnSpc>
              <a:spcAft>
                <a:spcPts val="600"/>
              </a:spcAft>
              <a:buFont typeface="Arial" panose="020B0604020202020204" pitchFamily="34" charset="0"/>
              <a:buNone/>
            </a:pPr>
            <a:endParaRPr lang="en-US" sz="2400" dirty="0">
              <a:solidFill>
                <a:srgbClr val="636382"/>
              </a:solidFill>
              <a:latin typeface="Gill Sans MT" panose="020B0502020104020203" pitchFamily="34" charset="0"/>
            </a:endParaRPr>
          </a:p>
        </p:txBody>
      </p:sp>
      <p:sp>
        <p:nvSpPr>
          <p:cNvPr id="9" name="Rectangle 8"/>
          <p:cNvSpPr/>
          <p:nvPr/>
        </p:nvSpPr>
        <p:spPr>
          <a:xfrm>
            <a:off x="1115616" y="3784972"/>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1724881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1115616" y="1103013"/>
            <a:ext cx="7845456" cy="484626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1200"/>
              </a:spcBef>
              <a:spcAft>
                <a:spcPts val="1200"/>
              </a:spcAft>
              <a:buNone/>
            </a:pPr>
            <a:r>
              <a:rPr lang="en-US" sz="2800" dirty="0" smtClean="0">
                <a:solidFill>
                  <a:srgbClr val="636382"/>
                </a:solidFill>
                <a:latin typeface="Gill Sans MT" panose="020B0502020104020203" pitchFamily="34" charset="0"/>
              </a:rPr>
              <a:t>El </a:t>
            </a:r>
            <a:r>
              <a:rPr lang="en-US" sz="2800" dirty="0" err="1" smtClean="0">
                <a:solidFill>
                  <a:srgbClr val="636382"/>
                </a:solidFill>
                <a:latin typeface="Gill Sans MT" panose="020B0502020104020203" pitchFamily="34" charset="0"/>
              </a:rPr>
              <a:t>término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jerárquicos</a:t>
            </a:r>
            <a:r>
              <a:rPr lang="en-US" sz="2800" dirty="0" smtClean="0">
                <a:solidFill>
                  <a:srgbClr val="636382"/>
                </a:solidFill>
                <a:latin typeface="Gill Sans MT" panose="020B0502020104020203" pitchFamily="34" charset="0"/>
              </a:rPr>
              <a:t>’ se ha </a:t>
            </a:r>
            <a:r>
              <a:rPr lang="en-US" sz="2800" dirty="0" err="1" smtClean="0">
                <a:solidFill>
                  <a:srgbClr val="636382"/>
                </a:solidFill>
                <a:latin typeface="Gill Sans MT" panose="020B0502020104020203" pitchFamily="34" charset="0"/>
              </a:rPr>
              <a:t>convertido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prácticamente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sinónmo</a:t>
            </a:r>
            <a:r>
              <a:rPr lang="en-US" sz="2800" dirty="0" smtClean="0">
                <a:solidFill>
                  <a:srgbClr val="636382"/>
                </a:solidFill>
                <a:latin typeface="Gill Sans MT" panose="020B0502020104020203" pitchFamily="34" charset="0"/>
              </a:rPr>
              <a:t> de ‘</a:t>
            </a:r>
            <a:r>
              <a:rPr lang="en-US" sz="2800" dirty="0" err="1" smtClean="0">
                <a:solidFill>
                  <a:srgbClr val="636382"/>
                </a:solidFill>
                <a:latin typeface="Gill Sans MT" panose="020B0502020104020203" pitchFamily="34" charset="0"/>
              </a:rPr>
              <a:t>Análisis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a:t>
            </a:r>
          </a:p>
          <a:p>
            <a:pPr lvl="1" fontAlgn="auto">
              <a:spcBef>
                <a:spcPts val="1200"/>
              </a:spcBef>
              <a:spcAft>
                <a:spcPts val="1200"/>
              </a:spcAft>
            </a:pPr>
            <a:r>
              <a:rPr lang="en-US" dirty="0" smtClean="0">
                <a:solidFill>
                  <a:srgbClr val="636382"/>
                </a:solidFill>
                <a:latin typeface="Gill Sans MT" panose="020B0502020104020203" pitchFamily="34" charset="0"/>
              </a:rPr>
              <a:t>El </a:t>
            </a:r>
            <a:r>
              <a:rPr lang="en-US" dirty="0" err="1" smtClean="0">
                <a:solidFill>
                  <a:srgbClr val="636382"/>
                </a:solidFill>
                <a:latin typeface="Gill Sans MT" panose="020B0502020104020203" pitchFamily="34" charset="0"/>
              </a:rPr>
              <a:t>tipo</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análisis</a:t>
            </a:r>
            <a:r>
              <a:rPr lang="en-US" dirty="0" smtClean="0">
                <a:solidFill>
                  <a:srgbClr val="636382"/>
                </a:solidFill>
                <a:latin typeface="Gill Sans MT" panose="020B0502020104020203" pitchFamily="34" charset="0"/>
              </a:rPr>
              <a:t> e </a:t>
            </a: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independente</a:t>
            </a:r>
            <a:r>
              <a:rPr lang="en-US" dirty="0" smtClean="0">
                <a:solidFill>
                  <a:srgbClr val="636382"/>
                </a:solidFill>
                <a:latin typeface="Gill Sans MT" panose="020B0502020104020203" pitchFamily="34" charset="0"/>
              </a:rPr>
              <a:t> de la </a:t>
            </a:r>
            <a:r>
              <a:rPr lang="en-US" dirty="0" err="1" smtClean="0">
                <a:solidFill>
                  <a:srgbClr val="636382"/>
                </a:solidFill>
                <a:latin typeface="Gill Sans MT" panose="020B0502020104020203" pitchFamily="34" charset="0"/>
              </a:rPr>
              <a:t>formulación</a:t>
            </a:r>
            <a:r>
              <a:rPr lang="en-US" dirty="0" smtClean="0">
                <a:solidFill>
                  <a:srgbClr val="636382"/>
                </a:solidFill>
                <a:latin typeface="Gill Sans MT" panose="020B0502020104020203" pitchFamily="34" charset="0"/>
              </a:rPr>
              <a:t> del </a:t>
            </a:r>
            <a:r>
              <a:rPr lang="en-US" dirty="0" err="1" smtClean="0">
                <a:solidFill>
                  <a:srgbClr val="636382"/>
                </a:solidFill>
                <a:latin typeface="Gill Sans MT" panose="020B0502020104020203" pitchFamily="34" charset="0"/>
              </a:rPr>
              <a:t>modelo</a:t>
            </a:r>
            <a:endParaRPr lang="en-US"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Los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naturales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convenientes</a:t>
            </a:r>
            <a:r>
              <a:rPr lang="en-US" dirty="0" smtClean="0">
                <a:solidFill>
                  <a:srgbClr val="636382"/>
                </a:solidFill>
                <a:latin typeface="Gill Sans MT" panose="020B0502020104020203" pitchFamily="34" charset="0"/>
              </a:rPr>
              <a:t> y </a:t>
            </a:r>
            <a:r>
              <a:rPr lang="en-US" dirty="0" err="1" smtClean="0">
                <a:solidFill>
                  <a:srgbClr val="636382"/>
                </a:solidFill>
                <a:latin typeface="Gill Sans MT" panose="020B0502020104020203" pitchFamily="34" charset="0"/>
              </a:rPr>
              <a:t>más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efectivos</a:t>
            </a:r>
            <a:endParaRPr lang="en-US" u="sng"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A </a:t>
            </a:r>
            <a:r>
              <a:rPr lang="en-US" dirty="0" err="1" smtClean="0">
                <a:solidFill>
                  <a:srgbClr val="636382"/>
                </a:solidFill>
                <a:latin typeface="Gill Sans MT" panose="020B0502020104020203" pitchFamily="34" charset="0"/>
              </a:rPr>
              <a:t>veces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única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manera</a:t>
            </a:r>
            <a:r>
              <a:rPr lang="en-US" dirty="0" smtClean="0">
                <a:solidFill>
                  <a:srgbClr val="636382"/>
                </a:solidFill>
                <a:latin typeface="Gill Sans MT" panose="020B0502020104020203" pitchFamily="34" charset="0"/>
              </a:rPr>
              <a:t> para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fontAlgn="auto">
              <a:spcBef>
                <a:spcPts val="1200"/>
              </a:spcBef>
              <a:spcAft>
                <a:spcPts val="1200"/>
              </a:spcAft>
            </a:pPr>
            <a:endParaRPr lang="en-US" sz="2800" dirty="0" smtClean="0">
              <a:solidFill>
                <a:srgbClr val="636382"/>
              </a:solidFill>
              <a:latin typeface="Gill Sans MT" panose="020B0502020104020203" pitchFamily="34" charset="0"/>
            </a:endParaRPr>
          </a:p>
        </p:txBody>
      </p:sp>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494155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TextBox 4"/>
          <p:cNvSpPr txBox="1"/>
          <p:nvPr/>
        </p:nvSpPr>
        <p:spPr>
          <a:xfrm>
            <a:off x="3245356" y="1537628"/>
            <a:ext cx="2838812"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Hiper-parámetro</a:t>
            </a:r>
            <a:endParaRPr lang="en-US" sz="2800" dirty="0">
              <a:solidFill>
                <a:srgbClr val="636382"/>
              </a:solidFill>
              <a:latin typeface="Gill Sans MT" panose="020B0502020104020203" pitchFamily="34" charset="0"/>
            </a:endParaRPr>
          </a:p>
        </p:txBody>
      </p:sp>
      <p:sp>
        <p:nvSpPr>
          <p:cNvPr id="6" name="TextBox 5"/>
          <p:cNvSpPr txBox="1"/>
          <p:nvPr/>
        </p:nvSpPr>
        <p:spPr>
          <a:xfrm>
            <a:off x="3821057" y="2673491"/>
            <a:ext cx="1831063"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parámetro</a:t>
            </a:r>
            <a:endParaRPr lang="en-US" sz="2800" dirty="0">
              <a:solidFill>
                <a:srgbClr val="636382"/>
              </a:solidFill>
              <a:latin typeface="Gill Sans MT" panose="020B0502020104020203" pitchFamily="34" charset="0"/>
            </a:endParaRPr>
          </a:p>
        </p:txBody>
      </p:sp>
      <p:sp>
        <p:nvSpPr>
          <p:cNvPr id="7" name="TextBox 6"/>
          <p:cNvSpPr txBox="1"/>
          <p:nvPr/>
        </p:nvSpPr>
        <p:spPr>
          <a:xfrm>
            <a:off x="4247964" y="3834996"/>
            <a:ext cx="972108"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datos</a:t>
            </a:r>
            <a:endParaRPr lang="en-US" sz="2800" dirty="0">
              <a:solidFill>
                <a:srgbClr val="636382"/>
              </a:solidFill>
              <a:latin typeface="Gill Sans MT" panose="020B0502020104020203" pitchFamily="34" charset="0"/>
            </a:endParaRPr>
          </a:p>
        </p:txBody>
      </p:sp>
      <p:grpSp>
        <p:nvGrpSpPr>
          <p:cNvPr id="9" name="Group 8"/>
          <p:cNvGrpSpPr/>
          <p:nvPr/>
        </p:nvGrpSpPr>
        <p:grpSpPr>
          <a:xfrm>
            <a:off x="6020494" y="1489702"/>
            <a:ext cx="2583954" cy="2846173"/>
            <a:chOff x="1828830" y="1815218"/>
            <a:chExt cx="1737341" cy="2135879"/>
          </a:xfrm>
        </p:grpSpPr>
        <p:sp>
          <p:nvSpPr>
            <p:cNvPr id="10" name="TextBox 9"/>
            <p:cNvSpPr txBox="1"/>
            <p:nvPr/>
          </p:nvSpPr>
          <p:spPr>
            <a:xfrm>
              <a:off x="2124256" y="1815218"/>
              <a:ext cx="2610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latin typeface="Gill Sans MT" panose="020B0502020104020203" pitchFamily="34" charset="0"/>
              </a:endParaRPr>
            </a:p>
          </p:txBody>
        </p:sp>
        <p:sp>
          <p:nvSpPr>
            <p:cNvPr id="11" name="TextBox 10"/>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β</a:t>
              </a:r>
              <a:endParaRPr lang="en-US" sz="2800" i="1" dirty="0">
                <a:latin typeface="Gill Sans MT" panose="020B0502020104020203" pitchFamily="34" charset="0"/>
              </a:endParaRPr>
            </a:p>
          </p:txBody>
        </p:sp>
        <p:sp>
          <p:nvSpPr>
            <p:cNvPr id="12" name="TextBox 1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err="1" smtClean="0">
                  <a:latin typeface="Gill Sans MT" panose="020B0502020104020203" pitchFamily="34" charset="0"/>
                </a:rPr>
                <a:t>i</a:t>
              </a:r>
              <a:endParaRPr lang="en-US" sz="2800" i="1" baseline="-25000" dirty="0">
                <a:latin typeface="Gill Sans MT" panose="020B0502020104020203" pitchFamily="34" charset="0"/>
              </a:endParaRPr>
            </a:p>
          </p:txBody>
        </p:sp>
        <p:sp>
          <p:nvSpPr>
            <p:cNvPr id="14" name="TextBox 13"/>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a:t>
              </a:r>
            </a:p>
          </p:txBody>
        </p:sp>
        <p:cxnSp>
          <p:nvCxnSpPr>
            <p:cNvPr id="15" name="Straight Arrow Connector 14"/>
            <p:cNvCxnSpPr>
              <a:stCxn id="10" idx="2"/>
              <a:endCxn id="12" idx="0"/>
            </p:cNvCxnSpPr>
            <p:nvPr/>
          </p:nvCxnSpPr>
          <p:spPr>
            <a:xfrm>
              <a:off x="2254777"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2"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19" name="Straight Arrow Connector 18"/>
          <p:cNvCxnSpPr>
            <a:stCxn id="18" idx="2"/>
            <a:endCxn id="20" idx="0"/>
          </p:cNvCxnSpPr>
          <p:nvPr/>
        </p:nvCxnSpPr>
        <p:spPr>
          <a:xfrm flipH="1">
            <a:off x="4824029" y="2819575"/>
            <a:ext cx="1196465"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7584" y="5113354"/>
            <a:ext cx="7992889"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Efecto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aleatorio</a:t>
            </a:r>
            <a:r>
              <a:rPr lang="en-US" sz="2800" dirty="0" smtClean="0">
                <a:solidFill>
                  <a:srgbClr val="636382"/>
                </a:solidFill>
                <a:latin typeface="Gill Sans MT" panose="020B0502020104020203" pitchFamily="34" charset="0"/>
              </a:rPr>
              <a:t> </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extraído</a:t>
            </a:r>
            <a:r>
              <a:rPr lang="en-US" sz="2800" dirty="0" smtClean="0">
                <a:solidFill>
                  <a:srgbClr val="636382"/>
                </a:solidFill>
                <a:latin typeface="Gill Sans MT" panose="020B0502020104020203" pitchFamily="34" charset="0"/>
                <a:sym typeface="Wingdings"/>
              </a:rPr>
              <a:t> de </a:t>
            </a:r>
            <a:r>
              <a:rPr lang="en-US" sz="2800" dirty="0" err="1" smtClean="0">
                <a:solidFill>
                  <a:srgbClr val="636382"/>
                </a:solidFill>
                <a:latin typeface="Gill Sans MT" panose="020B0502020104020203" pitchFamily="34" charset="0"/>
                <a:sym typeface="Wingdings"/>
              </a:rPr>
              <a:t>alguna</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distribución</a:t>
            </a:r>
            <a:endParaRPr lang="en-US" sz="2800" dirty="0">
              <a:solidFill>
                <a:srgbClr val="636382"/>
              </a:solidFill>
              <a:latin typeface="Gill Sans MT" panose="020B0502020104020203" pitchFamily="34" charset="0"/>
            </a:endParaRPr>
          </a:p>
        </p:txBody>
      </p:sp>
      <p:grpSp>
        <p:nvGrpSpPr>
          <p:cNvPr id="21" name="Group 20"/>
          <p:cNvGrpSpPr/>
          <p:nvPr/>
        </p:nvGrpSpPr>
        <p:grpSpPr>
          <a:xfrm>
            <a:off x="731562" y="2299832"/>
            <a:ext cx="2583954" cy="2036043"/>
            <a:chOff x="1828830" y="2423171"/>
            <a:chExt cx="1737341" cy="1527926"/>
          </a:xfrm>
        </p:grpSpPr>
        <p:sp>
          <p:nvSpPr>
            <p:cNvPr id="22" name="TextBox 2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endParaRPr lang="en-US" sz="2800" i="1" dirty="0">
                <a:latin typeface="Gill Sans MT" panose="020B0502020104020203" pitchFamily="34" charset="0"/>
              </a:endParaRPr>
            </a:p>
          </p:txBody>
        </p:sp>
        <p:sp>
          <p:nvSpPr>
            <p:cNvPr id="23" name="TextBox 22"/>
            <p:cNvSpPr txBox="1"/>
            <p:nvPr/>
          </p:nvSpPr>
          <p:spPr>
            <a:xfrm>
              <a:off x="1964385"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 </a:t>
              </a:r>
            </a:p>
          </p:txBody>
        </p:sp>
        <p:cxnSp>
          <p:nvCxnSpPr>
            <p:cNvPr id="24" name="Straight Arrow Connector 23"/>
            <p:cNvCxnSpPr>
              <a:stCxn id="2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26" name="Straight Arrow Connector 25"/>
          <p:cNvCxnSpPr>
            <a:stCxn id="25" idx="6"/>
            <a:endCxn id="20" idx="0"/>
          </p:cNvCxnSpPr>
          <p:nvPr/>
        </p:nvCxnSpPr>
        <p:spPr>
          <a:xfrm>
            <a:off x="3315516" y="2819575"/>
            <a:ext cx="1508513"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702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8" name="TextBox 27"/>
          <p:cNvSpPr txBox="1"/>
          <p:nvPr/>
        </p:nvSpPr>
        <p:spPr>
          <a:xfrm>
            <a:off x="2738" y="2257708"/>
            <a:ext cx="2769062" cy="523220"/>
          </a:xfrm>
          <a:prstGeom prst="rect">
            <a:avLst/>
          </a:prstGeom>
          <a:noFill/>
        </p:spPr>
        <p:txBody>
          <a:bodyPr wrap="square" rtlCol="0">
            <a:spAutoFit/>
          </a:bodyPr>
          <a:lstStyle/>
          <a:p>
            <a:pPr algn="ctr"/>
            <a:r>
              <a:rPr lang="en-US" sz="2800" dirty="0" smtClean="0">
                <a:solidFill>
                  <a:srgbClr val="636382"/>
                </a:solidFill>
              </a:rPr>
              <a:t>Hyper-</a:t>
            </a:r>
            <a:r>
              <a:rPr lang="en-US" sz="2800" dirty="0" err="1" smtClean="0">
                <a:solidFill>
                  <a:srgbClr val="636382"/>
                </a:solidFill>
              </a:rPr>
              <a:t>parámetro</a:t>
            </a:r>
            <a:endParaRPr lang="en-US" sz="2800" dirty="0">
              <a:solidFill>
                <a:srgbClr val="636382"/>
              </a:solidFill>
            </a:endParaRPr>
          </a:p>
        </p:txBody>
      </p:sp>
      <p:sp>
        <p:nvSpPr>
          <p:cNvPr id="29" name="TextBox 28"/>
          <p:cNvSpPr txBox="1"/>
          <p:nvPr/>
        </p:nvSpPr>
        <p:spPr>
          <a:xfrm>
            <a:off x="569208" y="3284984"/>
            <a:ext cx="1891281" cy="523220"/>
          </a:xfrm>
          <a:prstGeom prst="rect">
            <a:avLst/>
          </a:prstGeom>
          <a:noFill/>
        </p:spPr>
        <p:txBody>
          <a:bodyPr wrap="square" rtlCol="0">
            <a:spAutoFit/>
          </a:bodyPr>
          <a:lstStyle/>
          <a:p>
            <a:pPr algn="ctr"/>
            <a:r>
              <a:rPr lang="en-US" sz="2800" dirty="0" err="1" smtClean="0">
                <a:solidFill>
                  <a:srgbClr val="636382"/>
                </a:solidFill>
              </a:rPr>
              <a:t>parámetro</a:t>
            </a:r>
            <a:endParaRPr lang="en-US" sz="2800" dirty="0">
              <a:solidFill>
                <a:srgbClr val="636382"/>
              </a:solidFill>
            </a:endParaRPr>
          </a:p>
        </p:txBody>
      </p:sp>
      <p:sp>
        <p:nvSpPr>
          <p:cNvPr id="30" name="TextBox 29"/>
          <p:cNvSpPr txBox="1"/>
          <p:nvPr/>
        </p:nvSpPr>
        <p:spPr>
          <a:xfrm>
            <a:off x="971369" y="4437112"/>
            <a:ext cx="1154023" cy="523220"/>
          </a:xfrm>
          <a:prstGeom prst="rect">
            <a:avLst/>
          </a:prstGeom>
          <a:noFill/>
        </p:spPr>
        <p:txBody>
          <a:bodyPr wrap="square" rtlCol="0">
            <a:spAutoFit/>
          </a:bodyPr>
          <a:lstStyle/>
          <a:p>
            <a:pPr algn="ctr"/>
            <a:r>
              <a:rPr lang="en-US" sz="2800" dirty="0" err="1" smtClean="0">
                <a:solidFill>
                  <a:srgbClr val="636382"/>
                </a:solidFill>
              </a:rPr>
              <a:t>datos</a:t>
            </a:r>
            <a:endParaRPr lang="en-US" sz="2800" dirty="0">
              <a:solidFill>
                <a:srgbClr val="636382"/>
              </a:solidFill>
            </a:endParaRPr>
          </a:p>
        </p:txBody>
      </p:sp>
      <p:grpSp>
        <p:nvGrpSpPr>
          <p:cNvPr id="31" name="Group 30"/>
          <p:cNvGrpSpPr/>
          <p:nvPr/>
        </p:nvGrpSpPr>
        <p:grpSpPr>
          <a:xfrm>
            <a:off x="5242777" y="2180974"/>
            <a:ext cx="2203108" cy="2153301"/>
            <a:chOff x="1487624" y="1815218"/>
            <a:chExt cx="1481277" cy="1615921"/>
          </a:xfrm>
        </p:grpSpPr>
        <p:sp>
          <p:nvSpPr>
            <p:cNvPr id="32" name="TextBox 31"/>
            <p:cNvSpPr txBox="1"/>
            <p:nvPr/>
          </p:nvSpPr>
          <p:spPr>
            <a:xfrm>
              <a:off x="2465357" y="1815218"/>
              <a:ext cx="503544"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α</a:t>
              </a:r>
              <a:r>
                <a:rPr lang="en-US" sz="2800" i="1" dirty="0" smtClean="0"/>
                <a:t>, </a:t>
              </a:r>
              <a:r>
                <a:rPr lang="el-GR" sz="2800" i="1" dirty="0" smtClean="0"/>
                <a:t>β</a:t>
              </a:r>
              <a:endParaRPr lang="en-US" sz="2800" i="1" dirty="0"/>
            </a:p>
          </p:txBody>
        </p:sp>
        <p:sp>
          <p:nvSpPr>
            <p:cNvPr id="33" name="TextBox 32"/>
            <p:cNvSpPr txBox="1"/>
            <p:nvPr/>
          </p:nvSpPr>
          <p:spPr>
            <a:xfrm>
              <a:off x="1487624" y="2576013"/>
              <a:ext cx="565717"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1</a:t>
              </a:r>
              <a:endParaRPr lang="en-US" sz="2800" i="1" baseline="-25000" dirty="0"/>
            </a:p>
          </p:txBody>
        </p:sp>
        <p:cxnSp>
          <p:nvCxnSpPr>
            <p:cNvPr id="34" name="Straight Arrow Connector 33"/>
            <p:cNvCxnSpPr>
              <a:stCxn id="32" idx="2"/>
              <a:endCxn id="33" idx="0"/>
            </p:cNvCxnSpPr>
            <p:nvPr/>
          </p:nvCxnSpPr>
          <p:spPr>
            <a:xfrm flipH="1">
              <a:off x="1770483" y="2207863"/>
              <a:ext cx="946646"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4"/>
              <a:endCxn id="56" idx="0"/>
            </p:cNvCxnSpPr>
            <p:nvPr/>
          </p:nvCxnSpPr>
          <p:spPr>
            <a:xfrm flipH="1">
              <a:off x="1746655" y="3128146"/>
              <a:ext cx="23828" cy="302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566782" y="2223849"/>
            <a:ext cx="2221242" cy="2846173"/>
            <a:chOff x="1964385" y="1815218"/>
            <a:chExt cx="1493469" cy="2135879"/>
          </a:xfrm>
        </p:grpSpPr>
        <p:sp>
          <p:nvSpPr>
            <p:cNvPr id="37" name="TextBox 36"/>
            <p:cNvSpPr txBox="1"/>
            <p:nvPr/>
          </p:nvSpPr>
          <p:spPr>
            <a:xfrm>
              <a:off x="2124256" y="1815218"/>
              <a:ext cx="261042"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p>
          </p:txBody>
        </p:sp>
        <p:sp>
          <p:nvSpPr>
            <p:cNvPr id="38" name="TextBox 37"/>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β</a:t>
              </a:r>
              <a:endParaRPr lang="en-US" sz="2800" i="1" dirty="0"/>
            </a:p>
          </p:txBody>
        </p:sp>
        <p:sp>
          <p:nvSpPr>
            <p:cNvPr id="39" name="TextBox 38"/>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dirty="0" err="1" smtClean="0"/>
                <a:t>i</a:t>
              </a:r>
              <a:endParaRPr lang="en-US" sz="2800" i="1" dirty="0"/>
            </a:p>
          </p:txBody>
        </p:sp>
        <p:sp>
          <p:nvSpPr>
            <p:cNvPr id="40" name="TextBox 39"/>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smtClean="0"/>
                <a:t>yi</a:t>
              </a:r>
              <a:endParaRPr lang="en-US" sz="2800" i="1" dirty="0"/>
            </a:p>
          </p:txBody>
        </p:sp>
        <p:cxnSp>
          <p:nvCxnSpPr>
            <p:cNvPr id="41" name="Straight Arrow Connector 40"/>
            <p:cNvCxnSpPr>
              <a:stCxn id="37" idx="2"/>
              <a:endCxn id="39" idx="0"/>
            </p:cNvCxnSpPr>
            <p:nvPr/>
          </p:nvCxnSpPr>
          <p:spPr>
            <a:xfrm>
              <a:off x="2254778"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2"/>
              <a:endCxn id="39"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252038" y="3237007"/>
            <a:ext cx="892525"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2</a:t>
            </a:r>
            <a:endParaRPr lang="en-US" sz="2800" i="1" baseline="-25000" dirty="0"/>
          </a:p>
        </p:txBody>
      </p:sp>
      <p:sp>
        <p:nvSpPr>
          <p:cNvPr id="45" name="TextBox 44"/>
          <p:cNvSpPr txBox="1"/>
          <p:nvPr/>
        </p:nvSpPr>
        <p:spPr>
          <a:xfrm>
            <a:off x="7257867" y="3237007"/>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46" name="TextBox 45"/>
          <p:cNvSpPr txBox="1"/>
          <p:nvPr/>
        </p:nvSpPr>
        <p:spPr>
          <a:xfrm>
            <a:off x="8120687" y="3194774"/>
            <a:ext cx="843801"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n</a:t>
            </a:r>
            <a:endParaRPr lang="en-US" sz="2800" i="1" baseline="-25000" dirty="0"/>
          </a:p>
        </p:txBody>
      </p:sp>
      <p:cxnSp>
        <p:nvCxnSpPr>
          <p:cNvPr id="47" name="Straight Arrow Connector 46"/>
          <p:cNvCxnSpPr>
            <a:endCxn id="44" idx="0"/>
          </p:cNvCxnSpPr>
          <p:nvPr/>
        </p:nvCxnSpPr>
        <p:spPr>
          <a:xfrm flipH="1">
            <a:off x="6698301" y="2704194"/>
            <a:ext cx="446263"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5" idx="0"/>
          </p:cNvCxnSpPr>
          <p:nvPr/>
        </p:nvCxnSpPr>
        <p:spPr>
          <a:xfrm>
            <a:off x="7144564" y="2704194"/>
            <a:ext cx="498562"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2" idx="2"/>
            <a:endCxn id="46" idx="0"/>
          </p:cNvCxnSpPr>
          <p:nvPr/>
        </p:nvCxnSpPr>
        <p:spPr>
          <a:xfrm>
            <a:off x="7071423" y="2704194"/>
            <a:ext cx="1471165" cy="4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4"/>
            <a:endCxn id="52" idx="0"/>
          </p:cNvCxnSpPr>
          <p:nvPr/>
        </p:nvCxnSpPr>
        <p:spPr>
          <a:xfrm flipH="1">
            <a:off x="6686584" y="3972754"/>
            <a:ext cx="11717" cy="361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5" idx="4"/>
            <a:endCxn id="53" idx="0"/>
          </p:cNvCxnSpPr>
          <p:nvPr/>
        </p:nvCxnSpPr>
        <p:spPr>
          <a:xfrm>
            <a:off x="7643126" y="3972754"/>
            <a:ext cx="0"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01325"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2</a:t>
            </a:r>
            <a:endParaRPr lang="en-US" sz="2800" i="1" dirty="0"/>
          </a:p>
        </p:txBody>
      </p:sp>
      <p:sp>
        <p:nvSpPr>
          <p:cNvPr id="53" name="TextBox 52"/>
          <p:cNvSpPr txBox="1"/>
          <p:nvPr/>
        </p:nvSpPr>
        <p:spPr>
          <a:xfrm>
            <a:off x="7257867" y="4294184"/>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54" name="TextBox 53"/>
          <p:cNvSpPr txBox="1"/>
          <p:nvPr/>
        </p:nvSpPr>
        <p:spPr>
          <a:xfrm>
            <a:off x="8172400" y="4251951"/>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a:t>y</a:t>
            </a:r>
            <a:r>
              <a:rPr lang="en-US" sz="2800" i="1" baseline="-25000" dirty="0" err="1" smtClean="0"/>
              <a:t>n</a:t>
            </a:r>
            <a:endParaRPr lang="en-US" sz="2800" i="1" baseline="-25000" dirty="0"/>
          </a:p>
        </p:txBody>
      </p:sp>
      <p:cxnSp>
        <p:nvCxnSpPr>
          <p:cNvPr id="55" name="Straight Arrow Connector 54"/>
          <p:cNvCxnSpPr>
            <a:stCxn id="46" idx="4"/>
            <a:endCxn id="54" idx="0"/>
          </p:cNvCxnSpPr>
          <p:nvPr/>
        </p:nvCxnSpPr>
        <p:spPr>
          <a:xfrm>
            <a:off x="8542588" y="3930521"/>
            <a:ext cx="15071"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42776"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1</a:t>
            </a:r>
            <a:endParaRPr lang="en-US" sz="2800" i="1" dirty="0"/>
          </a:p>
        </p:txBody>
      </p:sp>
    </p:spTree>
    <p:extLst>
      <p:ext uri="{BB962C8B-B14F-4D97-AF65-F5344CB8AC3E}">
        <p14:creationId xmlns:p14="http://schemas.microsoft.com/office/powerpoint/2010/main" val="2746975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90381"/>
            <a:ext cx="8136904" cy="646331"/>
          </a:xfrm>
          <a:prstGeom prst="rect">
            <a:avLst/>
          </a:prstGeom>
          <a:noFill/>
        </p:spPr>
        <p:txBody>
          <a:bodyPr wrap="square" rtlCol="0">
            <a:spAutoFit/>
          </a:bodyPr>
          <a:lstStyle/>
          <a:p>
            <a:pPr algn="ctr"/>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¡UN MINUTO! </a:t>
            </a:r>
            <a:endParaRPr lang="es-E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921289" y="1124744"/>
            <a:ext cx="6675047" cy="360960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smtClean="0">
                <a:solidFill>
                  <a:srgbClr val="636382"/>
                </a:solidFill>
                <a:latin typeface="Gill Sans MT" panose="020B0502020104020203" pitchFamily="34" charset="0"/>
              </a:rPr>
              <a:t>Si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enfoques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Son </a:t>
            </a: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intuitivos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Incorporan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Permiten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fácilmente</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construcción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efectos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jerárquicos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Etc</a:t>
            </a:r>
            <a:r>
              <a:rPr lang="en-US" sz="2400" dirty="0" smtClean="0">
                <a:solidFill>
                  <a:srgbClr val="636382"/>
                </a:solidFill>
                <a:latin typeface="Gill Sans MT" panose="020B0502020104020203" pitchFamily="34" charset="0"/>
              </a:rPr>
              <a:t>…,</a:t>
            </a:r>
          </a:p>
        </p:txBody>
      </p:sp>
      <p:pic>
        <p:nvPicPr>
          <p:cNvPr id="58" name="Picture 57"/>
          <p:cNvPicPr>
            <a:picLocks noChangeAspect="1"/>
          </p:cNvPicPr>
          <p:nvPr/>
        </p:nvPicPr>
        <p:blipFill rotWithShape="1">
          <a:blip r:embed="rId3">
            <a:extLst>
              <a:ext uri="{28A0092B-C50C-407E-A947-70E740481C1C}">
                <a14:useLocalDpi xmlns:a14="http://schemas.microsoft.com/office/drawing/2010/main" val="0"/>
              </a:ext>
            </a:extLst>
          </a:blip>
          <a:srcRect l="29115" t="7681" r="33255" b="6130"/>
          <a:stretch/>
        </p:blipFill>
        <p:spPr>
          <a:xfrm>
            <a:off x="7444697" y="1746844"/>
            <a:ext cx="1591799" cy="2272264"/>
          </a:xfrm>
          <a:prstGeom prst="rect">
            <a:avLst/>
          </a:prstGeom>
        </p:spPr>
      </p:pic>
      <p:sp>
        <p:nvSpPr>
          <p:cNvPr id="59" name="Rectangle 58"/>
          <p:cNvSpPr/>
          <p:nvPr/>
        </p:nvSpPr>
        <p:spPr>
          <a:xfrm>
            <a:off x="2267744" y="4869160"/>
            <a:ext cx="6912768" cy="1384995"/>
          </a:xfrm>
          <a:prstGeom prst="rect">
            <a:avLst/>
          </a:prstGeom>
        </p:spPr>
        <p:txBody>
          <a:bodyPr wrap="square">
            <a:spAutoFit/>
          </a:bodyPr>
          <a:lstStyle/>
          <a:p>
            <a:pPr>
              <a:lnSpc>
                <a:spcPct val="150000"/>
              </a:lnSpc>
            </a:pPr>
            <a:r>
              <a:rPr lang="en-US" sz="2800" dirty="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han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más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utilizados</a:t>
            </a:r>
            <a:r>
              <a:rPr lang="en-US" sz="2800" dirty="0" smtClean="0">
                <a:solidFill>
                  <a:srgbClr val="636382"/>
                </a:solidFill>
                <a:latin typeface="Gill Sans MT" panose="020B0502020104020203" pitchFamily="34" charset="0"/>
              </a:rPr>
              <a:t>?</a:t>
            </a:r>
          </a:p>
          <a:p>
            <a:pPr>
              <a:lnSpc>
                <a:spcPct val="150000"/>
              </a:lnSpc>
            </a:pPr>
            <a:r>
              <a:rPr lang="en-US" sz="2800" dirty="0" smtClean="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todo</a:t>
            </a:r>
            <a:r>
              <a:rPr lang="en-US" sz="2800" dirty="0" smtClean="0">
                <a:solidFill>
                  <a:srgbClr val="636382"/>
                </a:solidFill>
                <a:latin typeface="Gill Sans MT" panose="020B0502020104020203" pitchFamily="34" charset="0"/>
              </a:rPr>
              <a:t> el </a:t>
            </a:r>
            <a:r>
              <a:rPr lang="en-US" sz="2800" dirty="0" err="1" smtClean="0">
                <a:solidFill>
                  <a:srgbClr val="636382"/>
                </a:solidFill>
                <a:latin typeface="Gill Sans MT" panose="020B0502020104020203" pitchFamily="34" charset="0"/>
              </a:rPr>
              <a:t>mundo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 </a:t>
            </a:r>
            <a:endParaRPr lang="en-US" sz="28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909387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90381"/>
            <a:ext cx="8136904" cy="707886"/>
          </a:xfrm>
          <a:prstGeom prst="rect">
            <a:avLst/>
          </a:prstGeom>
          <a:noFill/>
        </p:spPr>
        <p:txBody>
          <a:bodyPr wrap="square" rtlCol="0">
            <a:spAutoFit/>
          </a:bodyPr>
          <a:lstStyle/>
          <a:p>
            <a:pPr algn="ct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Ah…. </a:t>
            </a:r>
            <a:endParaRPr lang="es-ES" sz="44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971600" y="1124744"/>
            <a:ext cx="7848872" cy="432048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lnSpc>
                <a:spcPct val="150000"/>
              </a:lnSpc>
              <a:spcAft>
                <a:spcPts val="0"/>
              </a:spcAft>
            </a:pPr>
            <a:r>
              <a:rPr lang="en-US" dirty="0" smtClean="0">
                <a:solidFill>
                  <a:srgbClr val="636382"/>
                </a:solidFill>
                <a:latin typeface="Gill Sans MT" panose="020B0502020104020203" pitchFamily="34" charset="0"/>
              </a:rPr>
              <a:t>Resistencia a </a:t>
            </a:r>
            <a:r>
              <a:rPr lang="en-US" dirty="0" err="1" smtClean="0">
                <a:solidFill>
                  <a:srgbClr val="636382"/>
                </a:solidFill>
                <a:latin typeface="Gill Sans MT" panose="020B0502020104020203" pitchFamily="34" charset="0"/>
              </a:rPr>
              <a:t>utilizar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información</a:t>
            </a:r>
            <a:r>
              <a:rPr lang="en-US" dirty="0" smtClean="0">
                <a:solidFill>
                  <a:srgbClr val="636382"/>
                </a:solidFill>
                <a:latin typeface="Gill Sans MT" panose="020B0502020104020203" pitchFamily="34" charset="0"/>
              </a:rPr>
              <a:t> a priori</a:t>
            </a:r>
          </a:p>
          <a:p>
            <a:pPr lvl="1" fontAlgn="auto">
              <a:lnSpc>
                <a:spcPct val="150000"/>
              </a:lnSpc>
              <a:spcAft>
                <a:spcPts val="0"/>
              </a:spcAft>
            </a:pPr>
            <a:r>
              <a:rPr lang="en-US" dirty="0" smtClean="0">
                <a:solidFill>
                  <a:srgbClr val="636382"/>
                </a:solidFill>
                <a:latin typeface="Gill Sans MT" panose="020B0502020104020203" pitchFamily="34" charset="0"/>
              </a:rPr>
              <a:t>Lo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solían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ser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aplicados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sólo</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Libros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difíciles</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entender</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smtClean="0">
                <a:solidFill>
                  <a:srgbClr val="636382"/>
                </a:solidFill>
                <a:latin typeface="Gill Sans MT" panose="020B0502020104020203" pitchFamily="34" charset="0"/>
              </a:rPr>
              <a:t>No son </a:t>
            </a:r>
            <a:r>
              <a:rPr lang="en-US" dirty="0" err="1" smtClean="0">
                <a:solidFill>
                  <a:srgbClr val="636382"/>
                </a:solidFill>
                <a:latin typeface="Gill Sans MT" panose="020B0502020104020203" pitchFamily="34" charset="0"/>
              </a:rPr>
              <a:t>enseñados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las </a:t>
            </a:r>
            <a:r>
              <a:rPr lang="en-US" dirty="0" err="1" smtClean="0">
                <a:solidFill>
                  <a:srgbClr val="636382"/>
                </a:solidFill>
                <a:latin typeface="Gill Sans MT" panose="020B0502020104020203" pitchFamily="34" charset="0"/>
              </a:rPr>
              <a:t>universidades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Falta</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programas</a:t>
            </a:r>
            <a:r>
              <a:rPr lang="en-US" dirty="0" smtClean="0">
                <a:solidFill>
                  <a:srgbClr val="636382"/>
                </a:solidFill>
                <a:latin typeface="Gill Sans MT" panose="020B0502020104020203" pitchFamily="34" charset="0"/>
              </a:rPr>
              <a:t> </a:t>
            </a:r>
          </a:p>
        </p:txBody>
      </p:sp>
    </p:spTree>
    <p:extLst>
      <p:ext uri="{BB962C8B-B14F-4D97-AF65-F5344CB8AC3E}">
        <p14:creationId xmlns:p14="http://schemas.microsoft.com/office/powerpoint/2010/main" val="422344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3"/>
              <p:cNvSpPr txBox="1">
                <a:spLocks/>
              </p:cNvSpPr>
              <p:nvPr/>
            </p:nvSpPr>
            <p:spPr>
              <a:xfrm>
                <a:off x="1043608" y="44624"/>
                <a:ext cx="7848872" cy="1159548"/>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14:m>
                  <m:oMathPara xmlns:m="http://schemas.openxmlformats.org/officeDocument/2006/math">
                    <m:oMathParaPr>
                      <m:jc m:val="left"/>
                    </m:oMathParaPr>
                    <m:oMath xmlns:m="http://schemas.openxmlformats.org/officeDocument/2006/math">
                      <m:d>
                        <m:dPr>
                          <m:begChr m:val="["/>
                          <m:endChr m:val="]"/>
                          <m:ctrlPr>
                            <a:rPr lang="en-US" sz="3400" i="1">
                              <a:latin typeface="Cambria Math" panose="02040503050406030204" pitchFamily="18" charset="0"/>
                            </a:rPr>
                          </m:ctrlPr>
                        </m:dPr>
                        <m:e>
                          <m:r>
                            <a:rPr lang="en-US" sz="3400">
                              <a:latin typeface="Cambria Math"/>
                            </a:rPr>
                            <m:t>𝜽</m:t>
                          </m:r>
                          <m:r>
                            <a:rPr lang="en-US" sz="3400">
                              <a:latin typeface="Cambria Math"/>
                            </a:rPr>
                            <m:t>|</m:t>
                          </m:r>
                          <m:r>
                            <a:rPr lang="en-US" sz="3400">
                              <a:latin typeface="Cambria Math"/>
                            </a:rPr>
                            <m:t>𝒙</m:t>
                          </m:r>
                        </m:e>
                      </m:d>
                      <m:r>
                        <a:rPr lang="en-US" sz="3400">
                          <a:latin typeface="Cambria Math"/>
                        </a:rPr>
                        <m:t> </m:t>
                      </m:r>
                      <m:r>
                        <m:rPr>
                          <m:nor/>
                        </m:rPr>
                        <a:rPr lang="en-US" sz="3400" dirty="0"/>
                        <m:t> </m:t>
                      </m:r>
                      <m:r>
                        <m:rPr>
                          <m:nor/>
                        </m:rPr>
                        <a:rPr lang="en-US" sz="3400" b="0" i="0" dirty="0" smtClean="0"/>
                        <m:t>DISTRIBUCI</m:t>
                      </m:r>
                      <m:r>
                        <m:rPr>
                          <m:nor/>
                        </m:rPr>
                        <a:rPr lang="es-ES" sz="3400" b="0" i="0" dirty="0" smtClean="0"/>
                        <m:t>Ó</m:t>
                      </m:r>
                      <m:r>
                        <m:rPr>
                          <m:nor/>
                        </m:rPr>
                        <a:rPr lang="en-US" sz="3400" b="0" i="0" dirty="0" smtClean="0"/>
                        <m:t>N</m:t>
                      </m:r>
                      <m:r>
                        <m:rPr>
                          <m:nor/>
                        </m:rPr>
                        <a:rPr lang="es-ES" sz="3400" b="0" i="0" dirty="0" smtClean="0"/>
                        <m:t> </m:t>
                      </m:r>
                      <m:r>
                        <m:rPr>
                          <m:nor/>
                        </m:rPr>
                        <a:rPr lang="en-US" sz="3400" dirty="0" smtClean="0"/>
                        <m:t>POSTERIOR</m:t>
                      </m:r>
                      <m:r>
                        <m:rPr>
                          <m:nor/>
                        </m:rPr>
                        <a:rPr lang="en-US" sz="3400" dirty="0" smtClean="0"/>
                        <m:t> </m:t>
                      </m:r>
                      <m:r>
                        <m:rPr>
                          <m:nor/>
                        </m:rPr>
                        <a:rPr lang="es-ES" sz="3400" b="0" i="0" dirty="0" smtClean="0"/>
                        <m:t>DE</m:t>
                      </m:r>
                      <m:r>
                        <m:rPr>
                          <m:nor/>
                        </m:rPr>
                        <a:rPr lang="en-US" sz="3400" dirty="0" smtClean="0"/>
                        <m:t> </m:t>
                      </m:r>
                      <m:r>
                        <a:rPr lang="el-GR" sz="3400" dirty="0">
                          <a:latin typeface="Cambria Math"/>
                        </a:rPr>
                        <m:t>𝜽</m:t>
                      </m:r>
                      <m:r>
                        <m:rPr>
                          <m:nor/>
                        </m:rPr>
                        <a:rPr lang="en-US" sz="3400" dirty="0"/>
                        <m:t> </m:t>
                      </m:r>
                    </m:oMath>
                  </m:oMathPara>
                </a14:m>
                <a:r>
                  <a:rPr lang="en-US" sz="3400" dirty="0"/>
                  <a:t/>
                </a:r>
                <a:br>
                  <a:rPr lang="en-US" sz="3400" dirty="0"/>
                </a:br>
                <a:endParaRPr lang="en-US" sz="3400" dirty="0"/>
              </a:p>
            </p:txBody>
          </p:sp>
        </mc:Choice>
        <mc:Fallback xmlns="">
          <p:sp>
            <p:nvSpPr>
              <p:cNvPr id="5" name="Title 3"/>
              <p:cNvSpPr txBox="1">
                <a:spLocks noRot="1" noChangeAspect="1" noMove="1" noResize="1" noEditPoints="1" noAdjustHandles="1" noChangeArrowheads="1" noChangeShapeType="1" noTextEdit="1"/>
              </p:cNvSpPr>
              <p:nvPr/>
            </p:nvSpPr>
            <p:spPr>
              <a:xfrm>
                <a:off x="1043608" y="44624"/>
                <a:ext cx="7848872" cy="1159548"/>
              </a:xfrm>
              <a:prstGeom prst="rect">
                <a:avLst/>
              </a:prstGeom>
              <a:blipFill rotWithShape="1">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ontent Placeholder 4"/>
              <p:cNvSpPr txBox="1">
                <a:spLocks/>
              </p:cNvSpPr>
              <p:nvPr/>
            </p:nvSpPr>
            <p:spPr>
              <a:xfrm>
                <a:off x="1187624" y="980728"/>
                <a:ext cx="7864887" cy="537432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casos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sencillos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puede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ser</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encontrada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f</m:t>
                    </m:r>
                    <m:r>
                      <m:rPr>
                        <m:nor/>
                      </m:rPr>
                      <a:rPr lang="es-ES" sz="2600" b="0" i="0" dirty="0" smtClean="0">
                        <a:solidFill>
                          <a:srgbClr val="636382"/>
                        </a:solidFill>
                        <a:latin typeface="Gill Sans MT" panose="020B0502020104020203" pitchFamily="34" charset="0"/>
                      </a:rPr>
                      <m:t>á</m:t>
                    </m:r>
                    <m:r>
                      <m:rPr>
                        <m:nor/>
                      </m:rPr>
                      <a:rPr lang="es-ES" sz="2600" b="0" i="0" dirty="0" smtClean="0">
                        <a:solidFill>
                          <a:srgbClr val="636382"/>
                        </a:solidFill>
                        <a:latin typeface="Gill Sans MT" panose="020B0502020104020203" pitchFamily="34" charset="0"/>
                      </a:rPr>
                      <m:t>cilmente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un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paso</m:t>
                    </m:r>
                  </m:oMath>
                </a14:m>
                <a:endParaRPr lang="es-ES" sz="2600" b="0" i="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La mayoría de los casos puede ser aproximada usando MCMC para </a:t>
                </a:r>
                <a:r>
                  <a:rPr lang="en-US" sz="2600" dirty="0" err="1" smtClean="0">
                    <a:solidFill>
                      <a:srgbClr val="636382"/>
                    </a:solidFill>
                    <a:latin typeface="Gill Sans MT" panose="020B0502020104020203" pitchFamily="34" charset="0"/>
                  </a:rPr>
                  <a:t>generar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converjan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en</a:t>
                </a:r>
                <a:r>
                  <a:rPr lang="en-US" sz="2600" dirty="0" smtClean="0">
                    <a:solidFill>
                      <a:srgbClr val="636382"/>
                    </a:solidFill>
                    <a:latin typeface="Gill Sans MT" panose="020B0502020104020203" pitchFamily="34" charset="0"/>
                  </a:rPr>
                  <a:t>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fontAlgn="auto">
                  <a:spcBef>
                    <a:spcPts val="600"/>
                  </a:spcBef>
                  <a:spcAft>
                    <a:spcPts val="600"/>
                  </a:spcAft>
                </a:pPr>
                <a:endParaRPr lang="en-US" sz="2600" dirty="0" smtClean="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denominador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calcular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analíticamente</a:t>
                </a:r>
                <a:r>
                  <a:rPr lang="en-US" sz="2600" dirty="0" smtClean="0">
                    <a:solidFill>
                      <a:srgbClr val="636382"/>
                    </a:solidFill>
                    <a:latin typeface="Gill Sans MT" panose="020B0502020104020203" pitchFamily="34" charset="0"/>
                  </a:rPr>
                  <a:t>! Pero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numéricos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como</a:t>
                </a:r>
                <a:r>
                  <a:rPr lang="en-US" sz="2600" dirty="0" smtClean="0">
                    <a:solidFill>
                      <a:srgbClr val="636382"/>
                    </a:solidFill>
                    <a:latin typeface="Gill Sans MT" panose="020B0502020104020203" pitchFamily="34" charset="0"/>
                  </a:rPr>
                  <a:t> MCMC </a:t>
                </a:r>
                <a:r>
                  <a:rPr lang="en-US" sz="2600" dirty="0" err="1" smtClean="0">
                    <a:solidFill>
                      <a:srgbClr val="636382"/>
                    </a:solidFill>
                    <a:latin typeface="Gill Sans MT" panose="020B0502020104020203" pitchFamily="34" charset="0"/>
                  </a:rPr>
                  <a:t>hacen</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sean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accesibles</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científicos</a:t>
                </a: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7624" y="980728"/>
                <a:ext cx="7864887" cy="5374320"/>
              </a:xfrm>
              <a:prstGeom prst="rect">
                <a:avLst/>
              </a:prstGeom>
              <a:blipFill rotWithShape="1">
                <a:blip r:embed="rId6"/>
                <a:stretch>
                  <a:fillRect l="-1240" r="-139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64866" y="3429000"/>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C00000"/>
                                </a:solidFill>
                                <a:latin typeface="Cambria Math" panose="02040503050406030204" pitchFamily="18" charset="0"/>
                                <a:ea typeface="Cambria Math"/>
                              </a:rPr>
                            </m:ctrlPr>
                          </m:naryPr>
                          <m:sub>
                            <m:r>
                              <m:rPr>
                                <m:brk m:alnAt="7"/>
                              </m:rPr>
                              <a:rPr lang="en-US" sz="2800" b="1" i="1" smtClean="0">
                                <a:solidFill>
                                  <a:srgbClr val="C00000"/>
                                </a:solidFill>
                                <a:latin typeface="Cambria Math"/>
                                <a:ea typeface="Cambria Math"/>
                              </a:rPr>
                              <m:t>𝒋</m:t>
                            </m:r>
                          </m:sub>
                          <m:sup/>
                          <m:e>
                            <m:r>
                              <a:rPr lang="en-US" sz="2800" b="1" i="1" smtClean="0">
                                <a:solidFill>
                                  <a:srgbClr val="C00000"/>
                                </a:solidFill>
                                <a:latin typeface="Cambria Math"/>
                                <a:ea typeface="Cambria Math"/>
                              </a:rPr>
                              <m:t>𝑷</m:t>
                            </m:r>
                            <m:r>
                              <a:rPr lang="en-US" sz="2800" b="1" i="1" smtClean="0">
                                <a:solidFill>
                                  <a:srgbClr val="C00000"/>
                                </a:solidFill>
                                <a:latin typeface="Cambria Math"/>
                                <a:ea typeface="Cambria Math"/>
                              </a:rPr>
                              <m:t>(</m:t>
                            </m:r>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r>
                              <a:rPr lang="en-US" sz="2800" b="1" i="1" smtClean="0">
                                <a:solidFill>
                                  <a:srgbClr val="C00000"/>
                                </a:solidFill>
                                <a:latin typeface="Cambria Math"/>
                                <a:ea typeface="Cambria Math"/>
                              </a:rPr>
                              <m:t>)×</m:t>
                            </m:r>
                            <m:r>
                              <a:rPr lang="en-US" sz="2800" b="1" i="1" smtClean="0">
                                <a:solidFill>
                                  <a:srgbClr val="C00000"/>
                                </a:solidFill>
                                <a:latin typeface="Cambria Math"/>
                              </a:rPr>
                              <m:t>𝑷</m:t>
                            </m:r>
                            <m:d>
                              <m:dPr>
                                <m:ctrlPr>
                                  <a:rPr lang="en-US" sz="2800" b="1" i="1" smtClean="0">
                                    <a:solidFill>
                                      <a:srgbClr val="C00000"/>
                                    </a:solidFill>
                                    <a:latin typeface="Cambria Math" panose="02040503050406030204" pitchFamily="18" charset="0"/>
                                  </a:rPr>
                                </m:ctrlPr>
                              </m:dPr>
                              <m:e>
                                <m:r>
                                  <a:rPr lang="en-US" sz="2800" b="1" i="1" smtClean="0">
                                    <a:solidFill>
                                      <a:srgbClr val="C00000"/>
                                    </a:solidFill>
                                    <a:latin typeface="Cambria Math"/>
                                  </a:rPr>
                                  <m:t>𝒙</m:t>
                                </m:r>
                              </m:e>
                              <m:e>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e>
                            </m:d>
                          </m:e>
                        </m:nary>
                      </m:den>
                    </m:f>
                  </m:oMath>
                </a14:m>
                <a:r>
                  <a:rPr lang="en-US" sz="2800" b="1" dirty="0" smtClean="0">
                    <a:solidFill>
                      <a:srgbClr val="636382"/>
                    </a:solidFill>
                    <a:latin typeface="Gill Sans MT" panose="020B0502020104020203" pitchFamily="34" charset="0"/>
                  </a:rPr>
                  <a:t> </a:t>
                </a:r>
                <a:endParaRPr lang="en-US" sz="2800" b="1" dirty="0">
                  <a:solidFill>
                    <a:srgbClr val="636382"/>
                  </a:solidFill>
                  <a:latin typeface="Gill Sans MT" panose="020B0502020104020203"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564866" y="3429000"/>
                <a:ext cx="4018792" cy="858761"/>
              </a:xfrm>
              <a:prstGeom prst="rect">
                <a:avLst/>
              </a:prstGeom>
              <a:blipFill rotWithShape="1">
                <a:blip r:embed="rId7"/>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215899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1043608" y="1052736"/>
            <a:ext cx="7820713" cy="547948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‘Monte Carlo’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muestreo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independiente</a:t>
            </a:r>
            <a:r>
              <a:rPr lang="en-US" sz="2600" dirty="0" smtClean="0">
                <a:solidFill>
                  <a:srgbClr val="636382"/>
                </a:solidFill>
                <a:latin typeface="Gill Sans MT" panose="020B0502020104020203" pitchFamily="34" charset="0"/>
              </a:rPr>
              <a:t>). </a:t>
            </a:r>
          </a:p>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‘Cadena de Markov’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u="sng" dirty="0" err="1" smtClean="0">
                <a:solidFill>
                  <a:srgbClr val="636382"/>
                </a:solidFill>
                <a:latin typeface="Gill Sans MT" panose="020B0502020104020203" pitchFamily="34" charset="0"/>
              </a:rPr>
              <a:t>método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generación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aleatorias</a:t>
            </a:r>
            <a:r>
              <a:rPr lang="en-US" sz="2600" dirty="0" smtClean="0">
                <a:solidFill>
                  <a:srgbClr val="636382"/>
                </a:solidFill>
                <a:latin typeface="Gill Sans MT" panose="020B0502020104020203" pitchFamily="34" charset="0"/>
              </a:rPr>
              <a:t>. Series de </a:t>
            </a:r>
            <a:r>
              <a:rPr lang="en-US" sz="2600" dirty="0" err="1" smtClean="0">
                <a:solidFill>
                  <a:srgbClr val="636382"/>
                </a:solidFill>
                <a:latin typeface="Gill Sans MT" panose="020B0502020104020203" pitchFamily="34" charset="0"/>
              </a:rPr>
              <a:t>números</a:t>
            </a:r>
            <a:r>
              <a:rPr lang="en-US" sz="2600" dirty="0" smtClean="0">
                <a:solidFill>
                  <a:srgbClr val="636382"/>
                </a:solidFill>
                <a:latin typeface="Gill Sans MT" panose="020B0502020104020203" pitchFamily="34" charset="0"/>
              </a:rPr>
              <a:t> al azar </a:t>
            </a:r>
            <a:r>
              <a:rPr lang="en-US" sz="2600" dirty="0" err="1" smtClean="0">
                <a:solidFill>
                  <a:srgbClr val="636382"/>
                </a:solidFill>
                <a:latin typeface="Gill Sans MT" panose="020B0502020104020203" pitchFamily="34" charset="0"/>
              </a:rPr>
              <a:t>donde</a:t>
            </a:r>
            <a:r>
              <a:rPr lang="en-US" sz="2600" dirty="0" smtClean="0">
                <a:solidFill>
                  <a:srgbClr val="636382"/>
                </a:solidFill>
                <a:latin typeface="Gill Sans MT" panose="020B0502020104020203" pitchFamily="34" charset="0"/>
              </a:rPr>
              <a:t> el valor de </a:t>
            </a:r>
            <a:r>
              <a:rPr lang="en-US" sz="2600" dirty="0" err="1" smtClean="0">
                <a:solidFill>
                  <a:srgbClr val="636382"/>
                </a:solidFill>
                <a:latin typeface="Gill Sans MT" panose="020B0502020104020203" pitchFamily="34" charset="0"/>
              </a:rPr>
              <a:t>cada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condicional</a:t>
            </a:r>
            <a:r>
              <a:rPr lang="en-US" sz="2600" dirty="0" smtClean="0">
                <a:solidFill>
                  <a:srgbClr val="636382"/>
                </a:solidFill>
                <a:latin typeface="Gill Sans MT" panose="020B0502020104020203" pitchFamily="34" charset="0"/>
              </a:rPr>
              <a:t> al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inmediato</a:t>
            </a:r>
            <a:r>
              <a:rPr lang="en-US" sz="2600" dirty="0" smtClean="0">
                <a:solidFill>
                  <a:srgbClr val="636382"/>
                </a:solidFill>
                <a:latin typeface="Gill Sans MT" panose="020B0502020104020203" pitchFamily="34" charset="0"/>
              </a:rPr>
              <a:t> anterior. </a:t>
            </a:r>
          </a:p>
          <a:p>
            <a:pPr marL="174625" indent="-174625" fontAlgn="auto">
              <a:lnSpc>
                <a:spcPct val="110000"/>
              </a:lnSpc>
              <a:spcBef>
                <a:spcPts val="1200"/>
              </a:spcBef>
              <a:spcAft>
                <a:spcPts val="1200"/>
              </a:spcAft>
            </a:pPr>
            <a:r>
              <a:rPr lang="en-US" sz="2600" dirty="0" err="1" smtClean="0">
                <a:solidFill>
                  <a:srgbClr val="636382"/>
                </a:solidFill>
                <a:latin typeface="Gill Sans MT" panose="020B0502020104020203" pitchFamily="34" charset="0"/>
              </a:rPr>
              <a:t>Algoritmos</a:t>
            </a:r>
            <a:r>
              <a:rPr lang="en-US" sz="2600" dirty="0" smtClean="0">
                <a:solidFill>
                  <a:srgbClr val="636382"/>
                </a:solidFill>
                <a:latin typeface="Gill Sans MT" panose="020B0502020104020203" pitchFamily="34" charset="0"/>
              </a:rPr>
              <a:t> MCMC se </a:t>
            </a:r>
            <a:r>
              <a:rPr lang="en-US" sz="2600" dirty="0" err="1" smtClean="0">
                <a:solidFill>
                  <a:srgbClr val="636382"/>
                </a:solidFill>
                <a:latin typeface="Gill Sans MT" panose="020B0502020104020203" pitchFamily="34" charset="0"/>
              </a:rPr>
              <a:t>construyen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manera</a:t>
            </a:r>
            <a:r>
              <a:rPr lang="en-US" sz="2600" dirty="0" smtClean="0">
                <a:solidFill>
                  <a:srgbClr val="636382"/>
                </a:solidFill>
                <a:latin typeface="Gill Sans MT" panose="020B0502020104020203" pitchFamily="34" charset="0"/>
              </a:rPr>
              <a:t> que las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son </a:t>
            </a:r>
            <a:r>
              <a:rPr lang="en-US" sz="2600" dirty="0" err="1" smtClean="0">
                <a:solidFill>
                  <a:srgbClr val="636382"/>
                </a:solidFill>
                <a:latin typeface="Gill Sans MT" panose="020B0502020104020203" pitchFamily="34" charset="0"/>
              </a:rPr>
              <a:t>equivalentes</a:t>
            </a:r>
            <a:r>
              <a:rPr lang="en-US" sz="2600" dirty="0" smtClean="0">
                <a:solidFill>
                  <a:srgbClr val="636382"/>
                </a:solidFill>
                <a:latin typeface="Gill Sans MT" panose="020B0502020104020203" pitchFamily="34" charset="0"/>
              </a:rPr>
              <a:t> a </a:t>
            </a:r>
            <a:r>
              <a:rPr lang="en-US" sz="2600" b="1" dirty="0" err="1" smtClean="0">
                <a:solidFill>
                  <a:srgbClr val="636382"/>
                </a:solidFill>
                <a:latin typeface="Gill Sans MT" panose="020B0502020104020203" pitchFamily="34" charset="0"/>
              </a:rPr>
              <a:t>muestras</a:t>
            </a:r>
            <a:r>
              <a:rPr lang="en-US" sz="2600" b="1" dirty="0" smtClean="0">
                <a:solidFill>
                  <a:srgbClr val="636382"/>
                </a:solidFill>
                <a:latin typeface="Gill Sans MT" panose="020B0502020104020203" pitchFamily="34" charset="0"/>
              </a:rPr>
              <a:t> de la </a:t>
            </a:r>
            <a:r>
              <a:rPr lang="en-US" sz="2600" b="1" dirty="0" err="1" smtClean="0">
                <a:solidFill>
                  <a:srgbClr val="636382"/>
                </a:solidFill>
                <a:latin typeface="Gill Sans MT" panose="020B0502020104020203" pitchFamily="34" charset="0"/>
              </a:rPr>
              <a:t>distribución</a:t>
            </a:r>
            <a:r>
              <a:rPr lang="en-US" sz="2600" b="1" dirty="0" smtClean="0">
                <a:solidFill>
                  <a:srgbClr val="636382"/>
                </a:solidFill>
                <a:latin typeface="Gill Sans MT" panose="020B0502020104020203" pitchFamily="34" charset="0"/>
              </a:rPr>
              <a:t> posterior</a:t>
            </a:r>
            <a:r>
              <a:rPr lang="en-US" sz="2600" dirty="0" smtClean="0">
                <a:solidFill>
                  <a:srgbClr val="636382"/>
                </a:solidFill>
                <a:latin typeface="Gill Sans MT" panose="020B0502020104020203" pitchFamily="34" charset="0"/>
              </a:rPr>
              <a:t>.</a:t>
            </a:r>
          </a:p>
        </p:txBody>
      </p:sp>
    </p:spTree>
    <p:extLst>
      <p:ext uri="{BB962C8B-B14F-4D97-AF65-F5344CB8AC3E}">
        <p14:creationId xmlns:p14="http://schemas.microsoft.com/office/powerpoint/2010/main" val="1283113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1287791" y="1117865"/>
            <a:ext cx="7820713" cy="3751295"/>
          </a:xfrm>
          <a:prstGeom prst="rect">
            <a:avLst/>
          </a:prstGeom>
        </p:spPr>
        <p:txBody>
          <a:bodyPr>
            <a:noAutofit/>
          </a:bodyPr>
          <a:lstStyle>
            <a:defPPr>
              <a:defRPr lang="es-AR"/>
            </a:defPPr>
            <a:lvl1pPr marL="174625" indent="-174625" defTabSz="914400" eaLnBrk="1" fontAlgn="auto" latinLnBrk="0" hangingPunct="1">
              <a:lnSpc>
                <a:spcPct val="110000"/>
              </a:lnSpc>
              <a:spcBef>
                <a:spcPts val="1200"/>
              </a:spcBef>
              <a:spcAft>
                <a:spcPts val="1200"/>
              </a:spcAft>
              <a:buFont typeface="Arial" panose="020B0604020202020204" pitchFamily="34" charset="0"/>
              <a:buChar char="•"/>
              <a:defRPr sz="2600">
                <a:solidFill>
                  <a:srgbClr val="636382"/>
                </a:solidFill>
                <a:latin typeface="Gill Sans MT" panose="020B0502020104020203" pitchFamily="34" charset="0"/>
                <a:cs typeface="+mn-cs"/>
              </a:defRPr>
            </a:lvl1pPr>
            <a:lvl2pPr marL="742950" indent="-285750" defTabSz="914400" eaLnBrk="1" latinLnBrk="0" hangingPunct="1">
              <a:spcBef>
                <a:spcPct val="20000"/>
              </a:spcBef>
              <a:buFont typeface="Arial" panose="020B0604020202020204" pitchFamily="34" charset="0"/>
              <a:buChar char="–"/>
              <a:defRPr sz="2800">
                <a:latin typeface="+mn-lt"/>
                <a:cs typeface="+mn-cs"/>
              </a:defRPr>
            </a:lvl2pPr>
            <a:lvl3pPr marL="1143000" indent="-228600" defTabSz="914400" eaLnBrk="1" latinLnBrk="0" hangingPunct="1">
              <a:spcBef>
                <a:spcPct val="20000"/>
              </a:spcBef>
              <a:buFont typeface="Arial" panose="020B0604020202020204" pitchFamily="34" charset="0"/>
              <a:buChar char="•"/>
              <a:defRPr sz="2400">
                <a:latin typeface="+mn-lt"/>
                <a:cs typeface="+mn-cs"/>
              </a:defRPr>
            </a:lvl3pPr>
            <a:lvl4pPr marL="1600200" indent="-228600" defTabSz="914400" eaLnBrk="1" latinLnBrk="0" hangingPunct="1">
              <a:spcBef>
                <a:spcPct val="20000"/>
              </a:spcBef>
              <a:buFont typeface="Arial" panose="020B0604020202020204" pitchFamily="34" charset="0"/>
              <a:buChar char="–"/>
              <a:defRPr sz="2000">
                <a:latin typeface="+mn-lt"/>
                <a:cs typeface="+mn-cs"/>
              </a:defRPr>
            </a:lvl4pPr>
            <a:lvl5pPr marL="2057400" indent="-228600" defTabSz="914400" eaLnBrk="1" latinLnBrk="0" hangingPunct="1">
              <a:spcBef>
                <a:spcPct val="20000"/>
              </a:spcBef>
              <a:buFont typeface="Arial" panose="020B0604020202020204" pitchFamily="34" charset="0"/>
              <a:buChar char="»"/>
              <a:defRPr sz="2000">
                <a:latin typeface="+mn-lt"/>
                <a:cs typeface="+mn-cs"/>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marL="174625" lvl="7" indent="-174625">
              <a:lnSpc>
                <a:spcPct val="120000"/>
              </a:lnSpc>
              <a:spcBef>
                <a:spcPts val="1200"/>
              </a:spcBef>
              <a:spcAft>
                <a:spcPts val="1200"/>
              </a:spcAft>
            </a:pPr>
            <a:r>
              <a:rPr lang="en-US" sz="2600" dirty="0">
                <a:solidFill>
                  <a:srgbClr val="636382"/>
                </a:solidFill>
                <a:latin typeface="Gill Sans MT" panose="020B0502020104020203" pitchFamily="34" charset="0"/>
              </a:rPr>
              <a:t>La </a:t>
            </a:r>
            <a:r>
              <a:rPr lang="en-US" sz="2600" dirty="0" err="1">
                <a:solidFill>
                  <a:srgbClr val="636382"/>
                </a:solidFill>
                <a:latin typeface="Gill Sans MT" panose="020B0502020104020203" pitchFamily="34" charset="0"/>
              </a:rPr>
              <a:t>ventaja</a:t>
            </a:r>
            <a:r>
              <a:rPr lang="en-US" sz="2600" dirty="0">
                <a:solidFill>
                  <a:srgbClr val="636382"/>
                </a:solidFill>
                <a:latin typeface="Gill Sans MT" panose="020B0502020104020203" pitchFamily="34" charset="0"/>
              </a:rPr>
              <a:t> de </a:t>
            </a:r>
            <a:r>
              <a:rPr lang="en-US" sz="2600" dirty="0" err="1">
                <a:solidFill>
                  <a:srgbClr val="636382"/>
                </a:solidFill>
                <a:latin typeface="Gill Sans MT" panose="020B0502020104020203" pitchFamily="34" charset="0"/>
              </a:rPr>
              <a:t>utilizar</a:t>
            </a:r>
            <a:r>
              <a:rPr lang="en-US" sz="2600" dirty="0">
                <a:solidFill>
                  <a:srgbClr val="636382"/>
                </a:solidFill>
                <a:latin typeface="Gill Sans MT" panose="020B0502020104020203" pitchFamily="34" charset="0"/>
              </a:rPr>
              <a:t> MCMC para </a:t>
            </a:r>
            <a:r>
              <a:rPr lang="en-US" sz="2600" dirty="0" err="1">
                <a:solidFill>
                  <a:srgbClr val="636382"/>
                </a:solidFill>
                <a:latin typeface="Gill Sans MT" panose="020B0502020104020203" pitchFamily="34" charset="0"/>
              </a:rPr>
              <a:t>muestrear</a:t>
            </a:r>
            <a:r>
              <a:rPr lang="en-US" sz="2600" dirty="0">
                <a:solidFill>
                  <a:srgbClr val="636382"/>
                </a:solidFill>
                <a:latin typeface="Gill Sans MT" panose="020B0502020104020203" pitchFamily="34" charset="0"/>
              </a:rPr>
              <a:t> de la </a:t>
            </a:r>
            <a:r>
              <a:rPr lang="en-US" sz="2600" dirty="0" err="1">
                <a:solidFill>
                  <a:srgbClr val="636382"/>
                </a:solidFill>
                <a:latin typeface="Gill Sans MT" panose="020B0502020104020203" pitchFamily="34" charset="0"/>
              </a:rPr>
              <a:t>distribución</a:t>
            </a:r>
            <a:r>
              <a:rPr lang="en-US" sz="2600" dirty="0">
                <a:solidFill>
                  <a:srgbClr val="636382"/>
                </a:solidFill>
                <a:latin typeface="Gill Sans MT" panose="020B0502020104020203" pitchFamily="34" charset="0"/>
              </a:rPr>
              <a:t> posterior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que no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necesario</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calcular</a:t>
            </a:r>
            <a:r>
              <a:rPr lang="en-US" sz="2600" dirty="0">
                <a:solidFill>
                  <a:srgbClr val="636382"/>
                </a:solidFill>
                <a:latin typeface="Gill Sans MT" panose="020B0502020104020203" pitchFamily="34" charset="0"/>
              </a:rPr>
              <a:t> el valor del </a:t>
            </a:r>
            <a:r>
              <a:rPr lang="en-US" sz="2600" dirty="0" err="1">
                <a:solidFill>
                  <a:srgbClr val="636382"/>
                </a:solidFill>
                <a:latin typeface="Gill Sans MT" panose="020B0502020104020203" pitchFamily="34" charset="0"/>
              </a:rPr>
              <a:t>denominador</a:t>
            </a:r>
            <a:r>
              <a:rPr lang="en-US" sz="2600" dirty="0">
                <a:solidFill>
                  <a:srgbClr val="636382"/>
                </a:solidFill>
                <a:latin typeface="Gill Sans MT" panose="020B0502020104020203" pitchFamily="34" charset="0"/>
              </a:rPr>
              <a:t>: </a:t>
            </a:r>
          </a:p>
          <a:p>
            <a:pPr marL="914400" lvl="8" indent="-457200">
              <a:lnSpc>
                <a:spcPct val="120000"/>
              </a:lnSpc>
              <a:spcBef>
                <a:spcPts val="1200"/>
              </a:spcBef>
              <a:spcAft>
                <a:spcPts val="1200"/>
              </a:spcAft>
              <a:buFont typeface="Gill Sans MT" panose="020B0502020104020203" pitchFamily="34" charset="0"/>
              <a:buChar char="–"/>
            </a:pPr>
            <a:r>
              <a:rPr lang="en-US" sz="2400" dirty="0" smtClean="0">
                <a:solidFill>
                  <a:srgbClr val="636382"/>
                </a:solidFill>
                <a:latin typeface="Gill Sans MT" panose="020B0502020104020203" pitchFamily="34" charset="0"/>
              </a:rPr>
              <a:t>El </a:t>
            </a:r>
            <a:r>
              <a:rPr lang="en-US" sz="2400" dirty="0" err="1" smtClean="0">
                <a:solidFill>
                  <a:srgbClr val="636382"/>
                </a:solidFill>
                <a:latin typeface="Gill Sans MT" panose="020B0502020104020203" pitchFamily="34" charset="0"/>
              </a:rPr>
              <a:t>cálculo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evitado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porque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sucesiva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depende</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proporción</a:t>
            </a:r>
            <a:r>
              <a:rPr lang="en-US" sz="2400" dirty="0" smtClean="0">
                <a:solidFill>
                  <a:srgbClr val="636382"/>
                </a:solidFill>
                <a:latin typeface="Gill Sans MT" panose="020B0502020104020203" pitchFamily="34" charset="0"/>
              </a:rPr>
              <a:t> de dos </a:t>
            </a:r>
            <a:r>
              <a:rPr lang="en-US" sz="2400" dirty="0" err="1" smtClean="0">
                <a:solidFill>
                  <a:srgbClr val="636382"/>
                </a:solidFill>
                <a:latin typeface="Gill Sans MT" panose="020B0502020104020203" pitchFamily="34" charset="0"/>
              </a:rPr>
              <a:t>distribuciones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posteriores</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comparten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mismo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denominador</a:t>
            </a:r>
            <a:r>
              <a:rPr lang="en-US" sz="2400" dirty="0" smtClean="0">
                <a:solidFill>
                  <a:srgbClr val="636382"/>
                </a:solidFill>
                <a:latin typeface="Gill Sans MT" panose="020B0502020104020203" pitchFamily="34" charset="0"/>
              </a:rPr>
              <a:t>, que se </a:t>
            </a:r>
            <a:r>
              <a:rPr lang="en-US" sz="2400" dirty="0" err="1" smtClean="0">
                <a:solidFill>
                  <a:srgbClr val="636382"/>
                </a:solidFill>
                <a:latin typeface="Gill Sans MT" panose="020B0502020104020203" pitchFamily="34" charset="0"/>
              </a:rPr>
              <a:t>cancela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r>
              <a:rPr lang="en-US" sz="2400" dirty="0" smtClean="0">
                <a:solidFill>
                  <a:srgbClr val="636382"/>
                </a:solidFill>
                <a:latin typeface="Gill Sans MT" panose="020B0502020104020203" pitchFamily="34" charset="0"/>
              </a:rPr>
              <a:t>). </a:t>
            </a: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2807676" y="4967590"/>
                <a:ext cx="4320735" cy="523220"/>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ea typeface="Cambria Math"/>
                      </a:rPr>
                      <m:t>∝</m:t>
                    </m:r>
                  </m:oMath>
                </a14:m>
                <a:r>
                  <a:rPr lang="en-US" sz="2800" b="1" dirty="0" smtClean="0">
                    <a:solidFill>
                      <a:srgbClr val="636382"/>
                    </a:solidFill>
                  </a:rPr>
                  <a:t> </a:t>
                </a:r>
                <a14:m>
                  <m:oMath xmlns:m="http://schemas.openxmlformats.org/officeDocument/2006/math">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oMath>
                </a14:m>
                <a:endParaRPr lang="en-US" sz="2800" b="1" dirty="0">
                  <a:solidFill>
                    <a:srgbClr val="636382"/>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807676" y="4967590"/>
                <a:ext cx="4320735" cy="523220"/>
              </a:xfrm>
              <a:prstGeom prst="rect">
                <a:avLst/>
              </a:prstGeom>
              <a:blipFill rotWithShape="1">
                <a:blip r:embed="rId5"/>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544271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7" name="Content Placeholder 4"/>
          <p:cNvSpPr txBox="1">
            <a:spLocks/>
          </p:cNvSpPr>
          <p:nvPr/>
        </p:nvSpPr>
        <p:spPr>
          <a:xfrm>
            <a:off x="1282478" y="1122445"/>
            <a:ext cx="6169842" cy="517812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400" dirty="0" err="1" smtClean="0">
                <a:solidFill>
                  <a:srgbClr val="636382"/>
                </a:solidFill>
                <a:latin typeface="Gill Sans MT" panose="020B0502020104020203" pitchFamily="34" charset="0"/>
              </a:rPr>
              <a:t>Escribí</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tu</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propio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algoritmo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Metropolis-Hastings</a:t>
            </a:r>
          </a:p>
          <a:p>
            <a:pPr lvl="1" fontAlgn="auto">
              <a:lnSpc>
                <a:spcPct val="150000"/>
              </a:lnSpc>
              <a:spcAft>
                <a:spcPts val="0"/>
              </a:spcAft>
            </a:pPr>
            <a:r>
              <a:rPr lang="en-US" sz="2400" dirty="0" smtClean="0">
                <a:solidFill>
                  <a:srgbClr val="636382"/>
                </a:solidFill>
                <a:latin typeface="Gill Sans MT" panose="020B0502020104020203" pitchFamily="34" charset="0"/>
              </a:rPr>
              <a:t>Gibbs sampling (</a:t>
            </a:r>
            <a:r>
              <a:rPr lang="en-US" sz="2400" dirty="0" err="1" smtClean="0">
                <a:solidFill>
                  <a:srgbClr val="636382"/>
                </a:solidFill>
                <a:latin typeface="Gill Sans MT" panose="020B0502020104020203" pitchFamily="34" charset="0"/>
              </a:rPr>
              <a:t>caso</a:t>
            </a:r>
            <a:r>
              <a:rPr lang="en-US" sz="2400" dirty="0" smtClean="0">
                <a:solidFill>
                  <a:srgbClr val="636382"/>
                </a:solidFill>
                <a:latin typeface="Gill Sans MT" panose="020B0502020104020203" pitchFamily="34" charset="0"/>
              </a:rPr>
              <a:t> especial de M-H)</a:t>
            </a:r>
          </a:p>
          <a:p>
            <a:pPr lvl="1" fontAlgn="auto">
              <a:lnSpc>
                <a:spcPct val="150000"/>
              </a:lnSpc>
              <a:spcAft>
                <a:spcPts val="0"/>
              </a:spcAft>
            </a:pPr>
            <a:r>
              <a:rPr lang="en-US" sz="2400" dirty="0" err="1" smtClean="0">
                <a:solidFill>
                  <a:srgbClr val="636382"/>
                </a:solidFill>
                <a:latin typeface="Gill Sans MT" panose="020B0502020104020203" pitchFamily="34" charset="0"/>
              </a:rPr>
              <a:t>Combinación</a:t>
            </a:r>
            <a:endParaRPr lang="en-US" sz="2400" dirty="0" smtClean="0">
              <a:solidFill>
                <a:srgbClr val="636382"/>
              </a:solidFill>
              <a:latin typeface="Gill Sans MT" panose="020B0502020104020203" pitchFamily="34" charset="0"/>
            </a:endParaRPr>
          </a:p>
          <a:p>
            <a:pPr fontAlgn="auto">
              <a:lnSpc>
                <a:spcPct val="150000"/>
              </a:lnSpc>
              <a:spcAft>
                <a:spcPts val="0"/>
              </a:spcAft>
            </a:pPr>
            <a:r>
              <a:rPr lang="en-US" sz="2400" dirty="0" err="1" smtClean="0">
                <a:solidFill>
                  <a:srgbClr val="636382"/>
                </a:solidFill>
                <a:latin typeface="Gill Sans MT" panose="020B0502020104020203" pitchFamily="34" charset="0"/>
              </a:rPr>
              <a:t>Usá</a:t>
            </a:r>
            <a:r>
              <a:rPr lang="en-US" sz="2400" dirty="0" smtClean="0">
                <a:solidFill>
                  <a:srgbClr val="636382"/>
                </a:solidFill>
                <a:latin typeface="Gill Sans MT" panose="020B0502020104020203" pitchFamily="34" charset="0"/>
              </a:rPr>
              <a:t> Software (“</a:t>
            </a:r>
            <a:r>
              <a:rPr lang="en-US" sz="2400" dirty="0" err="1" smtClean="0">
                <a:solidFill>
                  <a:srgbClr val="636382"/>
                </a:solidFill>
                <a:latin typeface="Gill Sans MT" panose="020B0502020104020203" pitchFamily="34" charset="0"/>
              </a:rPr>
              <a:t>enlatado</a:t>
            </a:r>
            <a:r>
              <a:rPr lang="en-US" sz="2400" dirty="0" smtClean="0">
                <a:solidFill>
                  <a:srgbClr val="636382"/>
                </a:solidFill>
                <a:latin typeface="Gill Sans MT" panose="020B0502020104020203" pitchFamily="34" charset="0"/>
              </a:rPr>
              <a:t>”)</a:t>
            </a:r>
          </a:p>
          <a:p>
            <a:pPr lvl="1" fontAlgn="auto">
              <a:lnSpc>
                <a:spcPct val="150000"/>
              </a:lnSpc>
              <a:spcAft>
                <a:spcPts val="0"/>
              </a:spcAft>
            </a:pPr>
            <a:r>
              <a:rPr lang="en-US" sz="2400" dirty="0" err="1" smtClean="0">
                <a:solidFill>
                  <a:srgbClr val="636382"/>
                </a:solidFill>
                <a:latin typeface="Gill Sans MT" panose="020B0502020104020203" pitchFamily="34" charset="0"/>
              </a:rPr>
              <a:t>WinBUGS</a:t>
            </a:r>
            <a:r>
              <a:rPr lang="en-US" sz="2400" dirty="0" smtClean="0">
                <a:solidFill>
                  <a:srgbClr val="636382"/>
                </a:solidFill>
                <a:latin typeface="Gill Sans MT" panose="020B0502020104020203" pitchFamily="34" charset="0"/>
              </a:rPr>
              <a:t>/BUGS </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JAGS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7415" y="2937677"/>
            <a:ext cx="1237488" cy="166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4217024" y="5157192"/>
            <a:ext cx="4675456" cy="1392689"/>
          </a:xfrm>
          <a:prstGeom prst="rect">
            <a:avLst/>
          </a:prstGeom>
        </p:spPr>
      </p:pic>
    </p:spTree>
    <p:extLst>
      <p:ext uri="{BB962C8B-B14F-4D97-AF65-F5344CB8AC3E}">
        <p14:creationId xmlns:p14="http://schemas.microsoft.com/office/powerpoint/2010/main" val="2225822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GIBBS SAMPLER (</a:t>
            </a:r>
            <a:r>
              <a:rPr lang="en-US" sz="3500" dirty="0" err="1" smtClean="0"/>
              <a:t>Muestreo</a:t>
            </a:r>
            <a:r>
              <a:rPr lang="en-US" sz="3500" dirty="0" smtClean="0"/>
              <a:t> de Gibbs)</a:t>
            </a:r>
            <a:endParaRPr lang="en-US" sz="3500" dirty="0"/>
          </a:p>
        </p:txBody>
      </p:sp>
      <mc:AlternateContent xmlns:mc="http://schemas.openxmlformats.org/markup-compatibility/2006" xmlns:a14="http://schemas.microsoft.com/office/drawing/2010/main">
        <mc:Choice Requires="a14">
          <p:sp>
            <p:nvSpPr>
              <p:cNvPr id="6" name="Content Placeholder 4"/>
              <p:cNvSpPr txBox="1">
                <a:spLocks/>
              </p:cNvSpPr>
              <p:nvPr/>
            </p:nvSpPr>
            <p:spPr>
              <a:xfrm>
                <a:off x="1187624" y="1052736"/>
                <a:ext cx="7682009" cy="543261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pPr>
                <a:r>
                  <a:rPr lang="en-US" sz="2600" dirty="0" err="1" smtClean="0">
                    <a:solidFill>
                      <a:srgbClr val="636382"/>
                    </a:solidFill>
                    <a:latin typeface="Gill Sans MT" panose="020B0502020104020203" pitchFamily="34" charset="0"/>
                  </a:rPr>
                  <a:t>Fijá</a:t>
                </a:r>
                <a:r>
                  <a:rPr lang="en-US" sz="2600" dirty="0" smtClean="0">
                    <a:solidFill>
                      <a:srgbClr val="636382"/>
                    </a:solidFill>
                    <a:latin typeface="Gill Sans MT" panose="020B0502020104020203" pitchFamily="34" charset="0"/>
                  </a:rPr>
                  <a:t> un </a:t>
                </a:r>
                <a:r>
                  <a:rPr lang="en-US" sz="2600" dirty="0" err="1" smtClean="0">
                    <a:solidFill>
                      <a:srgbClr val="636382"/>
                    </a:solidFill>
                    <a:latin typeface="Gill Sans MT" panose="020B0502020104020203" pitchFamily="34" charset="0"/>
                  </a:rPr>
                  <a:t>parámetro</a:t>
                </a:r>
                <a:r>
                  <a:rPr lang="en-US" sz="2600" dirty="0" smtClean="0">
                    <a:solidFill>
                      <a:srgbClr val="636382"/>
                    </a:solidFill>
                    <a:latin typeface="Gill Sans MT" panose="020B0502020104020203" pitchFamily="34" charset="0"/>
                  </a:rPr>
                  <a:t> y </a:t>
                </a: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a:t>
                </a:r>
                <a:r>
                  <a:rPr lang="en-US" sz="2600" dirty="0" smtClean="0">
                    <a:solidFill>
                      <a:srgbClr val="636382"/>
                    </a:solidFill>
                    <a:latin typeface="Gill Sans MT" panose="020B0502020104020203" pitchFamily="34" charset="0"/>
                  </a:rPr>
                  <a:t> al azar de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smtClean="0">
                            <a:solidFill>
                              <a:srgbClr val="636382"/>
                            </a:solidFill>
                            <a:latin typeface="Cambria Math" panose="02040503050406030204" pitchFamily="18" charset="0"/>
                          </a:rPr>
                        </m:ctrlPr>
                      </m:sSubSup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rPr>
                          <m:t>1</m:t>
                        </m:r>
                      </m:sub>
                      <m:sup>
                        <m:r>
                          <a:rPr lang="en-US" sz="2600" i="1" dirty="0" smtClean="0">
                            <a:solidFill>
                              <a:srgbClr val="636382"/>
                            </a:solidFill>
                            <a:latin typeface="Cambria Math"/>
                          </a:rPr>
                          <m:t>(1)</m:t>
                        </m:r>
                      </m:sup>
                    </m:sSubSup>
                    <m:r>
                      <a:rPr lang="en-US" sz="2600" i="1" dirty="0" smtClean="0">
                        <a:solidFill>
                          <a:srgbClr val="636382"/>
                        </a:solidFill>
                        <a:latin typeface="Cambria Math"/>
                      </a:rPr>
                      <m:t>~</m:t>
                    </m:r>
                    <m:sSub>
                      <m:sSubPr>
                        <m:ctrlPr>
                          <a:rPr lang="en-US" sz="2600" i="1" dirty="0" smtClean="0">
                            <a:solidFill>
                              <a:srgbClr val="636382"/>
                            </a:solidFill>
                            <a:latin typeface="Cambria Math" panose="02040503050406030204" pitchFamily="18" charset="0"/>
                            <a:ea typeface="Cambria Math"/>
                          </a:rPr>
                        </m:ctrlPr>
                      </m:sSub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Sub>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 </m:t>
                    </m:r>
                    <m:r>
                      <a:rPr lang="en-US" sz="2600" i="1" dirty="0" smtClean="0">
                        <a:solidFill>
                          <a:srgbClr val="636382"/>
                        </a:solidFill>
                        <a:latin typeface="Cambria Math"/>
                      </a:rPr>
                      <m:t>𝑦</m:t>
                    </m:r>
                    <m:r>
                      <a:rPr lang="en-US" sz="2600" i="1" dirty="0" smtClean="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3</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1</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Iterar</a:t>
                </a:r>
                <a:r>
                  <a:rPr lang="en-US" sz="2600" dirty="0" smtClean="0">
                    <a:solidFill>
                      <a:srgbClr val="636382"/>
                    </a:solidFill>
                    <a:latin typeface="Gill Sans MT" panose="020B0502020104020203" pitchFamily="34" charset="0"/>
                  </a:rPr>
                  <a:t>… hasta </a:t>
                </a:r>
                <a:r>
                  <a:rPr lang="en-US" sz="2600" dirty="0" err="1" smtClean="0">
                    <a:solidFill>
                      <a:srgbClr val="636382"/>
                    </a:solidFill>
                    <a:latin typeface="Gill Sans MT" panose="020B0502020104020203" pitchFamily="34" charset="0"/>
                  </a:rPr>
                  <a:t>llegar</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estable</a:t>
                </a:r>
                <a:r>
                  <a:rPr lang="en-US" sz="2600" dirty="0" smtClean="0">
                    <a:solidFill>
                      <a:srgbClr val="636382"/>
                    </a:solidFill>
                    <a:latin typeface="Gill Sans MT" panose="020B0502020104020203" pitchFamily="34" charset="0"/>
                  </a:rPr>
                  <a:t> (*)</a:t>
                </a:r>
              </a:p>
              <a:p>
                <a:pPr marL="457200" indent="-457200" fontAlgn="auto">
                  <a:lnSpc>
                    <a:spcPct val="130000"/>
                  </a:lnSpc>
                  <a:spcAft>
                    <a:spcPts val="0"/>
                  </a:spcAft>
                  <a:buFont typeface="+mj-lt"/>
                  <a:buAutoNum type="arabicPeriod"/>
                </a:pPr>
                <a:endParaRPr lang="en-US" sz="1400" dirty="0">
                  <a:solidFill>
                    <a:srgbClr val="636382"/>
                  </a:solidFill>
                  <a:latin typeface="Gill Sans MT" panose="020B0502020104020203" pitchFamily="34" charset="0"/>
                </a:endParaRPr>
              </a:p>
              <a:p>
                <a:pPr marL="0" indent="0" fontAlgn="auto">
                  <a:lnSpc>
                    <a:spcPct val="130000"/>
                  </a:lnSpc>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variedad</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diagnosticos</a:t>
                </a:r>
                <a:r>
                  <a:rPr lang="en-US" sz="2400" dirty="0" smtClean="0">
                    <a:solidFill>
                      <a:srgbClr val="636382"/>
                    </a:solidFill>
                    <a:latin typeface="Gill Sans MT" panose="020B0502020104020203" pitchFamily="34" charset="0"/>
                  </a:rPr>
                  <a:t>… o </a:t>
                </a:r>
                <a:r>
                  <a:rPr lang="en-US" sz="2400" dirty="0" err="1" smtClean="0">
                    <a:solidFill>
                      <a:srgbClr val="636382"/>
                    </a:solidFill>
                    <a:latin typeface="Gill Sans MT" panose="020B0502020104020203" pitchFamily="34" charset="0"/>
                  </a:rPr>
                  <a:t>correr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larga</a:t>
                </a:r>
                <a:r>
                  <a:rPr lang="en-US" sz="2400" dirty="0" smtClean="0">
                    <a:solidFill>
                      <a:srgbClr val="636382"/>
                    </a:solidFill>
                    <a:latin typeface="Gill Sans MT" panose="020B0502020104020203" pitchFamily="34" charset="0"/>
                  </a:rPr>
                  <a:t>!</a:t>
                </a:r>
              </a:p>
              <a:p>
                <a:pPr marL="457200" indent="-457200" fontAlgn="auto">
                  <a:lnSpc>
                    <a:spcPct val="130000"/>
                  </a:lnSpc>
                  <a:spcAft>
                    <a:spcPts val="0"/>
                  </a:spcAft>
                  <a:buFont typeface="+mj-lt"/>
                  <a:buAutoNum type="arabicPeriod"/>
                </a:pPr>
                <a:endParaRPr lang="en-US" sz="2600" dirty="0" smtClean="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7624" y="1052736"/>
                <a:ext cx="7682009" cy="5432613"/>
              </a:xfrm>
              <a:prstGeom prst="rect">
                <a:avLst/>
              </a:prstGeom>
              <a:blipFill rotWithShape="1">
                <a:blip r:embed="rId5"/>
                <a:stretch>
                  <a:fillRect l="-1349" r="-79"/>
                </a:stretch>
              </a:blipFill>
            </p:spPr>
            <p:txBody>
              <a:bodyPr/>
              <a:lstStyle/>
              <a:p>
                <a:r>
                  <a:rPr lang="es-ES">
                    <a:noFill/>
                  </a:rPr>
                  <a:t> </a:t>
                </a:r>
              </a:p>
            </p:txBody>
          </p:sp>
        </mc:Fallback>
      </mc:AlternateContent>
    </p:spTree>
    <p:extLst>
      <p:ext uri="{BB962C8B-B14F-4D97-AF65-F5344CB8AC3E}">
        <p14:creationId xmlns:p14="http://schemas.microsoft.com/office/powerpoint/2010/main" val="411314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15616" y="908720"/>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u="sng"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p>
          <a:p>
            <a:pPr marL="0" lvl="1" indent="0" algn="ctr">
              <a:lnSpc>
                <a:spcPct val="150000"/>
              </a:lnSpc>
              <a:buNone/>
            </a:pP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cxnSp>
        <p:nvCxnSpPr>
          <p:cNvPr id="10" name="Straight Connector 9"/>
          <p:cNvCxnSpPr/>
          <p:nvPr/>
        </p:nvCxnSpPr>
        <p:spPr>
          <a:xfrm>
            <a:off x="5652120" y="1434490"/>
            <a:ext cx="22322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03648" y="2492896"/>
            <a:ext cx="31683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03648" y="3068960"/>
            <a:ext cx="7128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2532" y="3717032"/>
            <a:ext cx="7911956" cy="2400657"/>
          </a:xfrm>
          <a:prstGeom prst="rect">
            <a:avLst/>
          </a:prstGeom>
          <a:noFill/>
        </p:spPr>
        <p:txBody>
          <a:bodyPr wrap="square" rtlCol="0">
            <a:spAutoFit/>
          </a:bodyPr>
          <a:lstStyle/>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rPr>
              <a:t>X ~ Binomial (</a:t>
            </a:r>
            <a:r>
              <a:rPr lang="en-US" sz="2100" dirty="0" smtClean="0">
                <a:solidFill>
                  <a:srgbClr val="636382"/>
                </a:solidFill>
                <a:latin typeface="Times New Roman" panose="02020603050405020304" pitchFamily="18" charset="0"/>
                <a:cs typeface="Times New Roman" panose="02020603050405020304" pitchFamily="18" charset="0"/>
              </a:rPr>
              <a:t>1</a:t>
            </a:r>
            <a:r>
              <a:rPr lang="en-US" sz="2100" dirty="0" smtClean="0">
                <a:solidFill>
                  <a:srgbClr val="636382"/>
                </a:solidFill>
                <a:latin typeface="Gill Sans MT" panose="020B0502020104020203" pitchFamily="34" charset="0"/>
              </a:rPr>
              <a:t>, p) (i.e.  Bernoulli) </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evento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aleatorio</a:t>
            </a:r>
            <a:r>
              <a:rPr lang="en-US" sz="2100" dirty="0" smtClean="0">
                <a:solidFill>
                  <a:srgbClr val="636382"/>
                </a:solidFill>
                <a:latin typeface="Gill Sans MT" panose="020B0502020104020203" pitchFamily="34" charset="0"/>
                <a:sym typeface="Wingdings"/>
              </a:rPr>
              <a:t> con dos </a:t>
            </a:r>
            <a:r>
              <a:rPr lang="en-US" sz="2100" dirty="0" err="1" smtClean="0">
                <a:solidFill>
                  <a:srgbClr val="636382"/>
                </a:solidFill>
                <a:latin typeface="Gill Sans MT" panose="020B0502020104020203" pitchFamily="34" charset="0"/>
                <a:sym typeface="Wingdings"/>
              </a:rPr>
              <a:t>resultados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posibles</a:t>
            </a:r>
            <a:endParaRPr lang="en-US" sz="2100" dirty="0" smtClean="0">
              <a:solidFill>
                <a:srgbClr val="636382"/>
              </a:solidFill>
              <a:latin typeface="Gill Sans MT" panose="020B0502020104020203" pitchFamily="34" charset="0"/>
              <a:sym typeface="Wingdings"/>
            </a:endParaRPr>
          </a:p>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sym typeface="Wingdings"/>
              </a:rPr>
              <a:t>“</a:t>
            </a:r>
            <a:r>
              <a:rPr lang="en-US" sz="2100" i="1" dirty="0" smtClean="0">
                <a:solidFill>
                  <a:srgbClr val="636382"/>
                </a:solidFill>
                <a:latin typeface="Gill Sans MT" panose="020B0502020104020203" pitchFamily="34" charset="0"/>
                <a:sym typeface="Wingdings"/>
              </a:rPr>
              <a:t>p</a:t>
            </a:r>
            <a:r>
              <a:rPr lang="en-US" sz="2100" dirty="0" smtClean="0">
                <a:solidFill>
                  <a:srgbClr val="636382"/>
                </a:solidFill>
                <a:latin typeface="Gill Sans MT" panose="020B0502020104020203" pitchFamily="34" charset="0"/>
                <a:sym typeface="Wingdings"/>
              </a:rPr>
              <a:t>” = </a:t>
            </a:r>
            <a:r>
              <a:rPr lang="en-US" sz="2100" dirty="0" err="1" smtClean="0">
                <a:solidFill>
                  <a:srgbClr val="636382"/>
                </a:solidFill>
                <a:latin typeface="Gill Sans MT" panose="020B0502020104020203" pitchFamily="34" charset="0"/>
                <a:sym typeface="Wingdings"/>
              </a:rPr>
              <a:t>probabilidad</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éxito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prueba</a:t>
            </a:r>
            <a:r>
              <a:rPr lang="en-US" sz="2100" dirty="0" smtClean="0">
                <a:solidFill>
                  <a:srgbClr val="636382"/>
                </a:solidFill>
                <a:latin typeface="Gill Sans MT" panose="020B0502020104020203" pitchFamily="34" charset="0"/>
                <a:sym typeface="Wingdings"/>
              </a:rPr>
              <a:t> Bernoulli </a:t>
            </a:r>
          </a:p>
          <a:p>
            <a:pPr marL="342900" indent="-342900">
              <a:spcBef>
                <a:spcPts val="600"/>
              </a:spcBef>
              <a:spcAft>
                <a:spcPts val="1200"/>
              </a:spcAft>
              <a:buFont typeface="Arial" panose="020B0604020202020204" pitchFamily="34" charset="0"/>
              <a:buChar char="•"/>
            </a:pPr>
            <a:r>
              <a:rPr lang="en-US" sz="2100" dirty="0" err="1" smtClean="0">
                <a:solidFill>
                  <a:srgbClr val="636382"/>
                </a:solidFill>
                <a:latin typeface="Gill Sans MT" panose="020B0502020104020203" pitchFamily="34" charset="0"/>
                <a:sym typeface="Wingdings"/>
              </a:rPr>
              <a:t>Teniendo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cuenta</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incertidumbre</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acerca</a:t>
            </a:r>
            <a:r>
              <a:rPr lang="en-US" sz="2100" dirty="0" smtClean="0">
                <a:solidFill>
                  <a:srgbClr val="636382"/>
                </a:solidFill>
                <a:latin typeface="Gill Sans MT" panose="020B0502020104020203" pitchFamily="34" charset="0"/>
                <a:sym typeface="Wingdings"/>
              </a:rPr>
              <a:t> de </a:t>
            </a:r>
            <a:r>
              <a:rPr lang="en-US" sz="2100" i="1" dirty="0" smtClean="0">
                <a:solidFill>
                  <a:srgbClr val="636382"/>
                </a:solidFill>
                <a:latin typeface="Gill Sans MT" panose="020B0502020104020203" pitchFamily="34" charset="0"/>
                <a:sym typeface="Wingdings"/>
              </a:rPr>
              <a:t>p </a:t>
            </a:r>
          </a:p>
          <a:p>
            <a:pPr>
              <a:spcBef>
                <a:spcPts val="600"/>
              </a:spcBef>
              <a:spcAft>
                <a:spcPts val="1200"/>
              </a:spcAft>
            </a:pPr>
            <a:r>
              <a:rPr lang="en-US" sz="2100" i="1" dirty="0">
                <a:solidFill>
                  <a:srgbClr val="636382"/>
                </a:solidFill>
                <a:latin typeface="Gill Sans MT" panose="020B0502020104020203" pitchFamily="34" charset="0"/>
                <a:sym typeface="Wingdings"/>
              </a:rPr>
              <a:t> </a:t>
            </a:r>
            <a:r>
              <a:rPr lang="en-US" sz="2100" i="1"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pero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diferente</a:t>
            </a:r>
            <a:r>
              <a:rPr lang="en-US" sz="2100" dirty="0" smtClean="0">
                <a:solidFill>
                  <a:srgbClr val="636382"/>
                </a:solidFill>
                <a:latin typeface="Gill Sans MT" panose="020B0502020104020203" pitchFamily="34" charset="0"/>
                <a:sym typeface="Wingdings"/>
              </a:rPr>
              <a:t> al </a:t>
            </a:r>
            <a:r>
              <a:rPr lang="en-US" sz="2100" dirty="0" err="1" smtClean="0">
                <a:solidFill>
                  <a:srgbClr val="636382"/>
                </a:solidFill>
                <a:latin typeface="Gill Sans MT" panose="020B0502020104020203" pitchFamily="34" charset="0"/>
                <a:sym typeface="Wingdings"/>
              </a:rPr>
              <a:t>intervalo</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confianza</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frecuentista</a:t>
            </a:r>
            <a:r>
              <a:rPr lang="en-US" sz="2100" dirty="0" smtClean="0">
                <a:solidFill>
                  <a:srgbClr val="636382"/>
                </a:solidFill>
                <a:latin typeface="Gill Sans MT" panose="020B0502020104020203" pitchFamily="34" charset="0"/>
                <a:sym typeface="Wingdings"/>
              </a:rPr>
              <a:t>!</a:t>
            </a:r>
            <a:endParaRPr lang="en-US" sz="2100" dirty="0">
              <a:solidFill>
                <a:srgbClr val="636382"/>
              </a:solidFill>
              <a:latin typeface="Gill Sans MT" panose="020B0502020104020203" pitchFamily="34" charset="0"/>
            </a:endParaRPr>
          </a:p>
        </p:txBody>
      </p:sp>
      <p:sp>
        <p:nvSpPr>
          <p:cNvPr id="17" name="Title 3"/>
          <p:cNvSpPr txBox="1">
            <a:spLocks/>
          </p:cNvSpPr>
          <p:nvPr/>
        </p:nvSpPr>
        <p:spPr>
          <a:xfrm>
            <a:off x="395536" y="168692"/>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589968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8" y="620688"/>
            <a:ext cx="9144000" cy="4700132"/>
          </a:xfrm>
          <a:prstGeom prst="rect">
            <a:avLst/>
          </a:prstGeom>
        </p:spPr>
      </p:pic>
    </p:spTree>
    <p:extLst>
      <p:ext uri="{BB962C8B-B14F-4D97-AF65-F5344CB8AC3E}">
        <p14:creationId xmlns:p14="http://schemas.microsoft.com/office/powerpoint/2010/main" val="135942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3499" r="41241"/>
          <a:stretch/>
        </p:blipFill>
        <p:spPr bwMode="auto">
          <a:xfrm>
            <a:off x="0" y="260648"/>
            <a:ext cx="9143950" cy="844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0092" y="685830"/>
            <a:ext cx="1033597" cy="13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621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sp>
        <p:nvSpPr>
          <p:cNvPr id="9" name="Oval 8"/>
          <p:cNvSpPr/>
          <p:nvPr/>
        </p:nvSpPr>
        <p:spPr>
          <a:xfrm>
            <a:off x="5303512" y="3703316"/>
            <a:ext cx="548634" cy="45719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6355052" y="3314700"/>
            <a:ext cx="2194536" cy="77723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7895" b="9885"/>
          <a:stretch/>
        </p:blipFill>
        <p:spPr bwMode="auto">
          <a:xfrm>
            <a:off x="-180528" y="260648"/>
            <a:ext cx="9292725" cy="65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no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233427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7119" r="63069" b="36552"/>
          <a:stretch/>
        </p:blipFill>
        <p:spPr bwMode="auto">
          <a:xfrm>
            <a:off x="527394" y="0"/>
            <a:ext cx="7885043" cy="676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020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4913" r="13363" b="10805"/>
          <a:stretch/>
        </p:blipFill>
        <p:spPr bwMode="auto">
          <a:xfrm>
            <a:off x="107504" y="292311"/>
            <a:ext cx="6768752" cy="656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309707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34" r="61931" b="38574"/>
          <a:stretch/>
        </p:blipFill>
        <p:spPr bwMode="auto">
          <a:xfrm>
            <a:off x="548634" y="49189"/>
            <a:ext cx="8049686" cy="667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463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err="1" smtClean="0"/>
              <a:t>Resultados</a:t>
            </a:r>
            <a:r>
              <a:rPr lang="en-US" dirty="0"/>
              <a:t>: </a:t>
            </a:r>
            <a:r>
              <a:rPr lang="en-US" dirty="0" err="1" smtClean="0"/>
              <a:t>Distribución</a:t>
            </a:r>
            <a:r>
              <a:rPr lang="en-US" dirty="0" smtClean="0"/>
              <a:t> a priori</a:t>
            </a:r>
          </a:p>
          <a:p>
            <a:r>
              <a:rPr lang="en-US" dirty="0"/>
              <a:t> </a:t>
            </a:r>
            <a:r>
              <a:rPr lang="en-US" dirty="0" smtClean="0"/>
              <a:t>                 </a:t>
            </a:r>
            <a:r>
              <a:rPr lang="en-US" dirty="0" err="1" smtClean="0"/>
              <a:t>Informativa</a:t>
            </a:r>
            <a:r>
              <a:rPr lang="en-US" dirty="0" smtClean="0"/>
              <a:t> </a:t>
            </a:r>
            <a:r>
              <a:rPr lang="en-US" dirty="0"/>
              <a:t>vs. </a:t>
            </a:r>
            <a:r>
              <a:rPr lang="en-US" dirty="0" smtClean="0"/>
              <a:t>No-</a:t>
            </a:r>
            <a:r>
              <a:rPr lang="en-US" dirty="0" err="1" smtClean="0"/>
              <a:t>Informativa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8807190"/>
              </p:ext>
            </p:extLst>
          </p:nvPr>
        </p:nvGraphicFramePr>
        <p:xfrm>
          <a:off x="365806" y="1579877"/>
          <a:ext cx="8503831" cy="4592293"/>
        </p:xfrm>
        <a:graphic>
          <a:graphicData uri="http://schemas.openxmlformats.org/drawingml/2006/table">
            <a:tbl>
              <a:tblPr firstRow="1" bandRow="1">
                <a:tableStyleId>{F5AB1C69-6EDB-4FF4-983F-18BD219EF322}</a:tableStyleId>
              </a:tblPr>
              <a:tblGrid>
                <a:gridCol w="2011661">
                  <a:extLst>
                    <a:ext uri="{9D8B030D-6E8A-4147-A177-3AD203B41FA5}">
                      <a16:colId xmlns:a16="http://schemas.microsoft.com/office/drawing/2014/main" xmlns="" val="20000"/>
                    </a:ext>
                  </a:extLst>
                </a:gridCol>
                <a:gridCol w="1298434">
                  <a:extLst>
                    <a:ext uri="{9D8B030D-6E8A-4147-A177-3AD203B41FA5}">
                      <a16:colId xmlns:a16="http://schemas.microsoft.com/office/drawing/2014/main" xmlns="" val="20001"/>
                    </a:ext>
                  </a:extLst>
                </a:gridCol>
                <a:gridCol w="1298434">
                  <a:extLst>
                    <a:ext uri="{9D8B030D-6E8A-4147-A177-3AD203B41FA5}">
                      <a16:colId xmlns:a16="http://schemas.microsoft.com/office/drawing/2014/main" xmlns="" val="20002"/>
                    </a:ext>
                  </a:extLst>
                </a:gridCol>
                <a:gridCol w="1298434">
                  <a:extLst>
                    <a:ext uri="{9D8B030D-6E8A-4147-A177-3AD203B41FA5}">
                      <a16:colId xmlns:a16="http://schemas.microsoft.com/office/drawing/2014/main" xmlns="" val="20003"/>
                    </a:ext>
                  </a:extLst>
                </a:gridCol>
                <a:gridCol w="1298434">
                  <a:extLst>
                    <a:ext uri="{9D8B030D-6E8A-4147-A177-3AD203B41FA5}">
                      <a16:colId xmlns:a16="http://schemas.microsoft.com/office/drawing/2014/main" xmlns="" val="20004"/>
                    </a:ext>
                  </a:extLst>
                </a:gridCol>
                <a:gridCol w="1298434">
                  <a:extLst>
                    <a:ext uri="{9D8B030D-6E8A-4147-A177-3AD203B41FA5}">
                      <a16:colId xmlns:a16="http://schemas.microsoft.com/office/drawing/2014/main" xmlns="" val="20005"/>
                    </a:ext>
                  </a:extLst>
                </a:gridCol>
              </a:tblGrid>
              <a:tr h="840194">
                <a:tc>
                  <a:txBody>
                    <a:bodyPr/>
                    <a:lstStyle/>
                    <a:p>
                      <a:pPr algn="ctr"/>
                      <a:r>
                        <a:rPr lang="en-US" sz="2400" dirty="0" err="1" smtClean="0"/>
                        <a:t>Modelo</a:t>
                      </a:r>
                      <a:endParaRPr lang="en-US" sz="2400" dirty="0"/>
                    </a:p>
                  </a:txBody>
                  <a:tcPr anchor="ctr"/>
                </a:tc>
                <a:tc>
                  <a:txBody>
                    <a:bodyPr/>
                    <a:lstStyle/>
                    <a:p>
                      <a:pPr algn="ctr"/>
                      <a:r>
                        <a:rPr lang="en-US" sz="2400" dirty="0" err="1" smtClean="0"/>
                        <a:t>Nodo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SD</a:t>
                      </a:r>
                      <a:endParaRPr lang="en-US" sz="2400" dirty="0"/>
                    </a:p>
                  </a:txBody>
                  <a:tcPr anchor="ctr"/>
                </a:tc>
                <a:tc>
                  <a:txBody>
                    <a:bodyPr/>
                    <a:lstStyle/>
                    <a:p>
                      <a:pPr algn="ctr"/>
                      <a:r>
                        <a:rPr lang="en-US" sz="2400" dirty="0" smtClean="0"/>
                        <a:t>2.5%</a:t>
                      </a:r>
                      <a:endParaRPr lang="en-US" sz="2400" dirty="0"/>
                    </a:p>
                  </a:txBody>
                  <a:tcPr anchor="ctr"/>
                </a:tc>
                <a:tc>
                  <a:txBody>
                    <a:bodyPr/>
                    <a:lstStyle/>
                    <a:p>
                      <a:pPr algn="ctr"/>
                      <a:r>
                        <a:rPr lang="en-US" sz="2400" dirty="0" smtClean="0"/>
                        <a:t>97.5%</a:t>
                      </a:r>
                      <a:endParaRPr lang="en-US" sz="2400" dirty="0"/>
                    </a:p>
                  </a:txBody>
                  <a:tcPr anchor="ctr"/>
                </a:tc>
                <a:extLst>
                  <a:ext uri="{0D108BD9-81ED-4DB2-BD59-A6C34878D82A}">
                    <a16:rowId xmlns:a16="http://schemas.microsoft.com/office/drawing/2014/main" xmlns="" val="10000"/>
                  </a:ext>
                </a:extLst>
              </a:tr>
              <a:tr h="840194">
                <a:tc rowSpan="2">
                  <a:txBody>
                    <a:bodyPr/>
                    <a:lstStyle/>
                    <a:p>
                      <a:pPr algn="ctr"/>
                      <a:r>
                        <a:rPr lang="en-US" sz="2400" dirty="0" smtClean="0"/>
                        <a:t>No-</a:t>
                      </a: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9.46</a:t>
                      </a:r>
                      <a:endParaRPr lang="en-US" sz="2400" dirty="0"/>
                    </a:p>
                  </a:txBody>
                  <a:tcPr anchor="ctr"/>
                </a:tc>
                <a:tc>
                  <a:txBody>
                    <a:bodyPr/>
                    <a:lstStyle/>
                    <a:p>
                      <a:pPr algn="ctr"/>
                      <a:r>
                        <a:rPr lang="en-US" sz="2400" dirty="0" smtClean="0"/>
                        <a:t>0.4296</a:t>
                      </a:r>
                      <a:endParaRPr lang="en-US" sz="2400" dirty="0"/>
                    </a:p>
                  </a:txBody>
                  <a:tcPr anchor="ctr"/>
                </a:tc>
                <a:tc>
                  <a:txBody>
                    <a:bodyPr/>
                    <a:lstStyle/>
                    <a:p>
                      <a:pPr algn="ctr"/>
                      <a:r>
                        <a:rPr lang="en-US" sz="2400" dirty="0" smtClean="0"/>
                        <a:t>8.601</a:t>
                      </a:r>
                      <a:endParaRPr lang="en-US" sz="2400" dirty="0"/>
                    </a:p>
                  </a:txBody>
                  <a:tcPr anchor="ctr"/>
                </a:tc>
                <a:tc>
                  <a:txBody>
                    <a:bodyPr/>
                    <a:lstStyle/>
                    <a:p>
                      <a:pPr algn="ctr"/>
                      <a:r>
                        <a:rPr lang="en-US" sz="2400" dirty="0" smtClean="0"/>
                        <a:t>10.32</a:t>
                      </a:r>
                      <a:endParaRPr lang="en-US" sz="2400" dirty="0"/>
                    </a:p>
                  </a:txBody>
                  <a:tcPr anchor="ctr"/>
                </a:tc>
                <a:extLst>
                  <a:ext uri="{0D108BD9-81ED-4DB2-BD59-A6C34878D82A}">
                    <a16:rowId xmlns:a16="http://schemas.microsoft.com/office/drawing/2014/main" xmlns="" val="10001"/>
                  </a:ext>
                </a:extLst>
              </a:tr>
              <a:tr h="1231517">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1.845</a:t>
                      </a:r>
                      <a:endParaRPr lang="en-US" sz="2400" dirty="0"/>
                    </a:p>
                  </a:txBody>
                  <a:tcPr anchor="ctr"/>
                </a:tc>
                <a:tc>
                  <a:txBody>
                    <a:bodyPr/>
                    <a:lstStyle/>
                    <a:p>
                      <a:pPr algn="ctr"/>
                      <a:r>
                        <a:rPr lang="en-US" sz="2400" dirty="0" smtClean="0"/>
                        <a:t>1.174</a:t>
                      </a:r>
                      <a:endParaRPr lang="en-US" sz="2400" dirty="0"/>
                    </a:p>
                  </a:txBody>
                  <a:tcPr anchor="ctr"/>
                </a:tc>
                <a:tc>
                  <a:txBody>
                    <a:bodyPr/>
                    <a:lstStyle/>
                    <a:p>
                      <a:pPr algn="ctr"/>
                      <a:r>
                        <a:rPr lang="en-US" sz="2400" dirty="0" smtClean="0"/>
                        <a:t>0.682</a:t>
                      </a:r>
                      <a:endParaRPr lang="en-US" sz="2400" dirty="0"/>
                    </a:p>
                  </a:txBody>
                  <a:tcPr anchor="ctr"/>
                </a:tc>
                <a:tc>
                  <a:txBody>
                    <a:bodyPr/>
                    <a:lstStyle/>
                    <a:p>
                      <a:pPr algn="ctr"/>
                      <a:r>
                        <a:rPr lang="en-US" sz="2400" dirty="0" smtClean="0"/>
                        <a:t>4.788</a:t>
                      </a:r>
                      <a:endParaRPr lang="en-US" sz="2400" dirty="0"/>
                    </a:p>
                  </a:txBody>
                  <a:tcPr anchor="ctr"/>
                </a:tc>
                <a:extLst>
                  <a:ext uri="{0D108BD9-81ED-4DB2-BD59-A6C34878D82A}">
                    <a16:rowId xmlns:a16="http://schemas.microsoft.com/office/drawing/2014/main" xmlns="" val="10002"/>
                  </a:ext>
                </a:extLst>
              </a:tr>
              <a:tr h="840194">
                <a:tc rowSpan="2">
                  <a:txBody>
                    <a:bodyPr/>
                    <a:lstStyle/>
                    <a:p>
                      <a:pPr algn="ct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9.458</a:t>
                      </a:r>
                      <a:endParaRPr lang="en-US" sz="2400" dirty="0"/>
                    </a:p>
                  </a:txBody>
                  <a:tcPr anchor="ctr"/>
                </a:tc>
                <a:tc>
                  <a:txBody>
                    <a:bodyPr/>
                    <a:lstStyle/>
                    <a:p>
                      <a:pPr algn="ctr"/>
                      <a:r>
                        <a:rPr lang="en-US" sz="2400" dirty="0" smtClean="0"/>
                        <a:t>0.3757</a:t>
                      </a:r>
                      <a:endParaRPr lang="en-US" sz="2400" dirty="0"/>
                    </a:p>
                  </a:txBody>
                  <a:tcPr anchor="ctr"/>
                </a:tc>
                <a:tc>
                  <a:txBody>
                    <a:bodyPr/>
                    <a:lstStyle/>
                    <a:p>
                      <a:pPr algn="ctr"/>
                      <a:r>
                        <a:rPr lang="en-US" sz="2400" dirty="0" smtClean="0"/>
                        <a:t>8.711</a:t>
                      </a:r>
                      <a:endParaRPr lang="en-US" sz="2400" dirty="0"/>
                    </a:p>
                  </a:txBody>
                  <a:tcPr anchor="ctr"/>
                </a:tc>
                <a:tc>
                  <a:txBody>
                    <a:bodyPr/>
                    <a:lstStyle/>
                    <a:p>
                      <a:pPr algn="ctr"/>
                      <a:r>
                        <a:rPr lang="en-US" sz="2400" dirty="0" smtClean="0"/>
                        <a:t>10.2</a:t>
                      </a:r>
                      <a:endParaRPr lang="en-US" sz="2400" dirty="0"/>
                    </a:p>
                  </a:txBody>
                  <a:tcPr anchor="ctr"/>
                </a:tc>
                <a:extLst>
                  <a:ext uri="{0D108BD9-81ED-4DB2-BD59-A6C34878D82A}">
                    <a16:rowId xmlns:a16="http://schemas.microsoft.com/office/drawing/2014/main" xmlns="" val="10003"/>
                  </a:ext>
                </a:extLst>
              </a:tr>
              <a:tr h="840194">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1.88</a:t>
                      </a:r>
                      <a:endParaRPr lang="en-US" sz="2400" dirty="0"/>
                    </a:p>
                  </a:txBody>
                  <a:tcPr anchor="ctr"/>
                </a:tc>
                <a:tc>
                  <a:txBody>
                    <a:bodyPr/>
                    <a:lstStyle/>
                    <a:p>
                      <a:pPr algn="ctr"/>
                      <a:r>
                        <a:rPr lang="en-US" sz="2400" dirty="0" smtClean="0"/>
                        <a:t>0.8641</a:t>
                      </a:r>
                      <a:endParaRPr lang="en-US" sz="2400" dirty="0"/>
                    </a:p>
                  </a:txBody>
                  <a:tcPr anchor="ctr"/>
                </a:tc>
                <a:tc>
                  <a:txBody>
                    <a:bodyPr/>
                    <a:lstStyle/>
                    <a:p>
                      <a:pPr algn="ctr"/>
                      <a:r>
                        <a:rPr lang="en-US" sz="2400" dirty="0" smtClean="0"/>
                        <a:t>0.807</a:t>
                      </a:r>
                      <a:endParaRPr lang="en-US" sz="2400" dirty="0"/>
                    </a:p>
                  </a:txBody>
                  <a:tcPr anchor="ctr"/>
                </a:tc>
                <a:tc>
                  <a:txBody>
                    <a:bodyPr/>
                    <a:lstStyle/>
                    <a:p>
                      <a:pPr algn="ctr"/>
                      <a:r>
                        <a:rPr lang="en-US" sz="2400" dirty="0" smtClean="0"/>
                        <a:t>4.068</a:t>
                      </a:r>
                      <a:endParaRPr lang="en-US" sz="2400" dirty="0"/>
                    </a:p>
                  </a:txBody>
                  <a:tcPr anchor="ctr"/>
                </a:tc>
                <a:extLst>
                  <a:ext uri="{0D108BD9-81ED-4DB2-BD59-A6C34878D82A}">
                    <a16:rowId xmlns:a16="http://schemas.microsoft.com/office/drawing/2014/main" xmlns="" val="10004"/>
                  </a:ext>
                </a:extLst>
              </a:tr>
            </a:tbl>
          </a:graphicData>
        </a:graphic>
      </p:graphicFrame>
      <p:sp>
        <p:nvSpPr>
          <p:cNvPr id="7" name="Oval 6"/>
          <p:cNvSpPr/>
          <p:nvPr/>
        </p:nvSpPr>
        <p:spPr>
          <a:xfrm>
            <a:off x="5120634" y="4434829"/>
            <a:ext cx="1097268" cy="1828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964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ALGUNAS CONSIDERACIONES PARA SU IMPLEMENTACIÓN</a:t>
            </a:r>
            <a:endParaRPr lang="en-US" dirty="0"/>
          </a:p>
        </p:txBody>
      </p:sp>
      <p:sp>
        <p:nvSpPr>
          <p:cNvPr id="5" name="Content Placeholder 4"/>
          <p:cNvSpPr txBox="1">
            <a:spLocks/>
          </p:cNvSpPr>
          <p:nvPr/>
        </p:nvSpPr>
        <p:spPr>
          <a:xfrm>
            <a:off x="1070438" y="1340768"/>
            <a:ext cx="8011236" cy="518457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600"/>
              </a:spcAft>
              <a:buNone/>
            </a:pPr>
            <a:r>
              <a:rPr lang="en-US" sz="2400" b="1" dirty="0" err="1" smtClean="0">
                <a:solidFill>
                  <a:srgbClr val="636382"/>
                </a:solidFill>
                <a:latin typeface="Gill Sans MT" panose="020B0502020104020203" pitchFamily="34" charset="0"/>
              </a:rPr>
              <a:t>Monitoreo</a:t>
            </a:r>
            <a:r>
              <a:rPr lang="en-US" sz="2400" b="1" dirty="0" smtClean="0">
                <a:solidFill>
                  <a:srgbClr val="636382"/>
                </a:solidFill>
                <a:latin typeface="Gill Sans MT" panose="020B0502020104020203" pitchFamily="34" charset="0"/>
              </a:rPr>
              <a:t> de </a:t>
            </a:r>
            <a:r>
              <a:rPr lang="en-US" sz="2400" b="1" dirty="0" err="1" smtClean="0">
                <a:solidFill>
                  <a:srgbClr val="636382"/>
                </a:solidFill>
                <a:latin typeface="Gill Sans MT" panose="020B0502020104020203" pitchFamily="34" charset="0"/>
              </a:rPr>
              <a:t>Convergencia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equilibrio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alcanzada</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iniciada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punto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arbitrario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Luego</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tiempo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cadenas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independientes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valores</a:t>
            </a:r>
            <a:r>
              <a:rPr lang="en-US" sz="2400" u="sng"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seleccionados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Los </a:t>
            </a:r>
            <a:r>
              <a:rPr lang="en-US" sz="2400" dirty="0" err="1" smtClean="0">
                <a:solidFill>
                  <a:srgbClr val="636382"/>
                </a:solidFill>
                <a:latin typeface="Gill Sans MT" panose="020B0502020104020203" pitchFamily="34" charset="0"/>
              </a:rPr>
              <a:t>valores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de Markov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influir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hasta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suficiente</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 </a:t>
            </a:r>
            <a:r>
              <a:rPr lang="en-US" sz="2400" dirty="0" err="1" smtClean="0">
                <a:solidFill>
                  <a:srgbClr val="636382"/>
                </a:solidFill>
                <a:latin typeface="Gill Sans MT" panose="020B0502020104020203" pitchFamily="34" charset="0"/>
              </a:rPr>
              <a:t>descartar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algunas</a:t>
            </a:r>
            <a:r>
              <a:rPr lang="en-US" sz="2400" dirty="0" smtClean="0">
                <a:solidFill>
                  <a:srgbClr val="636382"/>
                </a:solidFill>
                <a:latin typeface="Gill Sans MT" panose="020B0502020104020203" pitchFamily="34" charset="0"/>
              </a:rPr>
              <a:t> de las </a:t>
            </a:r>
            <a:r>
              <a:rPr lang="en-US" sz="2400" dirty="0" err="1" smtClean="0">
                <a:solidFill>
                  <a:srgbClr val="636382"/>
                </a:solidFill>
                <a:latin typeface="Gill Sans MT" panose="020B0502020104020203" pitchFamily="34" charset="0"/>
              </a:rPr>
              <a:t>primeras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como</a:t>
            </a:r>
            <a:r>
              <a:rPr lang="en-US" sz="2400" dirty="0" smtClean="0">
                <a:solidFill>
                  <a:srgbClr val="636382"/>
                </a:solidFill>
                <a:latin typeface="Gill Sans MT" panose="020B0502020104020203" pitchFamily="34" charset="0"/>
              </a:rPr>
              <a:t> “</a:t>
            </a:r>
            <a:r>
              <a:rPr lang="en-US" sz="2400" i="1" u="sng" dirty="0" smtClean="0">
                <a:solidFill>
                  <a:srgbClr val="636382"/>
                </a:solidFill>
                <a:latin typeface="Gill Sans MT" panose="020B0502020104020203" pitchFamily="34" charset="0"/>
              </a:rPr>
              <a:t>burn in</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adicional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fracción</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información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acerca</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 → se </a:t>
            </a:r>
            <a:r>
              <a:rPr lang="en-US" sz="2400" dirty="0" err="1" smtClean="0">
                <a:solidFill>
                  <a:srgbClr val="636382"/>
                </a:solidFill>
                <a:latin typeface="Gill Sans MT" panose="020B0502020104020203" pitchFamily="34" charset="0"/>
              </a:rPr>
              <a:t>requiere</a:t>
            </a:r>
            <a:r>
              <a:rPr lang="en-US" sz="2400" dirty="0" smtClean="0">
                <a:solidFill>
                  <a:srgbClr val="636382"/>
                </a:solidFill>
                <a:latin typeface="Gill Sans MT" panose="020B0502020104020203" pitchFamily="34" charset="0"/>
              </a:rPr>
              <a:t> un </a:t>
            </a:r>
            <a:r>
              <a:rPr lang="en-US" sz="2400" u="sng" dirty="0" smtClean="0">
                <a:solidFill>
                  <a:srgbClr val="636382"/>
                </a:solidFill>
                <a:latin typeface="Gill Sans MT" panose="020B0502020104020203" pitchFamily="34" charset="0"/>
              </a:rPr>
              <a:t>gran </a:t>
            </a:r>
            <a:r>
              <a:rPr lang="en-US" sz="2400" u="sng" dirty="0" err="1" smtClean="0">
                <a:solidFill>
                  <a:srgbClr val="636382"/>
                </a:solidFill>
                <a:latin typeface="Gill Sans MT" panose="020B0502020104020203" pitchFamily="34" charset="0"/>
              </a:rPr>
              <a:t>número</a:t>
            </a:r>
            <a:r>
              <a:rPr lang="en-US" sz="2400" u="sng" dirty="0" smtClean="0">
                <a:solidFill>
                  <a:srgbClr val="636382"/>
                </a:solidFill>
                <a:latin typeface="Gill Sans MT" panose="020B0502020104020203" pitchFamily="34" charset="0"/>
              </a:rPr>
              <a:t> de </a:t>
            </a:r>
            <a:r>
              <a:rPr lang="en-US" sz="2400" u="sng"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R-hat</a:t>
            </a: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17358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JERÁRQUICOS</a:t>
            </a:r>
            <a:endParaRPr lang="en-US" dirty="0"/>
          </a:p>
        </p:txBody>
      </p:sp>
      <p:sp>
        <p:nvSpPr>
          <p:cNvPr id="7" name="Content Placeholder 4"/>
          <p:cNvSpPr txBox="1">
            <a:spLocks/>
          </p:cNvSpPr>
          <p:nvPr/>
        </p:nvSpPr>
        <p:spPr>
          <a:xfrm>
            <a:off x="1070438" y="1124744"/>
            <a:ext cx="7890634" cy="52912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lambda ~ </a:t>
            </a:r>
            <a:r>
              <a:rPr lang="en-US" sz="2000" dirty="0" err="1" smtClean="0">
                <a:latin typeface="Arial" pitchFamily="34" charset="0"/>
                <a:cs typeface="Arial" pitchFamily="34" charset="0"/>
              </a:rPr>
              <a:t>dlnorm</a:t>
            </a:r>
            <a:r>
              <a:rPr lang="en-US" sz="2000"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(y=c(6,3,1,2,1,7,1,5,2,8,2,3,5,9,11))</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list(lambda=5)</a:t>
            </a:r>
            <a:endParaRPr lang="en-US" sz="2000" dirty="0">
              <a:latin typeface="Arial" pitchFamily="34" charset="0"/>
              <a:cs typeface="Arial" pitchFamily="34" charset="0"/>
            </a:endParaRPr>
          </a:p>
        </p:txBody>
      </p:sp>
      <p:cxnSp>
        <p:nvCxnSpPr>
          <p:cNvPr id="8" name="Straight Arrow Connector 7"/>
          <p:cNvCxnSpPr/>
          <p:nvPr/>
        </p:nvCxnSpPr>
        <p:spPr>
          <a:xfrm>
            <a:off x="4411982" y="1932458"/>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00782" y="1568986"/>
            <a:ext cx="4160290" cy="707886"/>
          </a:xfrm>
          <a:prstGeom prst="rect">
            <a:avLst/>
          </a:prstGeom>
          <a:noFill/>
        </p:spPr>
        <p:txBody>
          <a:bodyPr wrap="square" rtlCol="0">
            <a:spAutoFit/>
          </a:bodyPr>
          <a:lstStyle/>
          <a:p>
            <a:r>
              <a:rPr lang="en-US" sz="2000" dirty="0" smtClean="0"/>
              <a:t>Distr. a priori no </a:t>
            </a:r>
            <a:r>
              <a:rPr lang="en-US" sz="2000" dirty="0" err="1" smtClean="0"/>
              <a:t>informativa</a:t>
            </a:r>
            <a:r>
              <a:rPr lang="en-US" sz="2000" dirty="0" smtClean="0"/>
              <a:t> para el </a:t>
            </a:r>
            <a:r>
              <a:rPr lang="en-US" sz="2000" dirty="0" err="1" smtClean="0"/>
              <a:t>número</a:t>
            </a:r>
            <a:r>
              <a:rPr lang="en-US" sz="2000" dirty="0" smtClean="0"/>
              <a:t> </a:t>
            </a:r>
            <a:r>
              <a:rPr lang="en-US" sz="2000" dirty="0" err="1" smtClean="0"/>
              <a:t>medio</a:t>
            </a:r>
            <a:r>
              <a:rPr lang="en-US" sz="2000" dirty="0" smtClean="0"/>
              <a:t> de ranas </a:t>
            </a:r>
            <a:r>
              <a:rPr lang="en-US" sz="2000" dirty="0" err="1" smtClean="0"/>
              <a:t>en</a:t>
            </a:r>
            <a:r>
              <a:rPr lang="en-US" sz="2000" dirty="0" smtClean="0"/>
              <a:t> un </a:t>
            </a:r>
            <a:r>
              <a:rPr lang="en-US" sz="2000" dirty="0" err="1" smtClean="0"/>
              <a:t>charco</a:t>
            </a:r>
            <a:endParaRPr lang="en-US" sz="2000" dirty="0"/>
          </a:p>
        </p:txBody>
      </p:sp>
      <p:sp>
        <p:nvSpPr>
          <p:cNvPr id="10" name="TextBox 9"/>
          <p:cNvSpPr txBox="1"/>
          <p:nvPr/>
        </p:nvSpPr>
        <p:spPr>
          <a:xfrm>
            <a:off x="3203848" y="2636912"/>
            <a:ext cx="3474682" cy="400110"/>
          </a:xfrm>
          <a:prstGeom prst="rect">
            <a:avLst/>
          </a:prstGeom>
          <a:noFill/>
        </p:spPr>
        <p:txBody>
          <a:bodyPr wrap="square" rtlCol="0">
            <a:spAutoFit/>
          </a:bodyPr>
          <a:lstStyle/>
          <a:p>
            <a:r>
              <a:rPr lang="en-US" sz="2000" dirty="0" smtClean="0"/>
              <a:t>Cara </a:t>
            </a:r>
            <a:r>
              <a:rPr lang="en-US" sz="2000" dirty="0" err="1" smtClean="0"/>
              <a:t>cada</a:t>
            </a:r>
            <a:r>
              <a:rPr lang="en-US" sz="2000" dirty="0" smtClean="0"/>
              <a:t> </a:t>
            </a:r>
            <a:r>
              <a:rPr lang="en-US" sz="2000" dirty="0" err="1" smtClean="0"/>
              <a:t>uno</a:t>
            </a:r>
            <a:r>
              <a:rPr lang="en-US" sz="2000" dirty="0" smtClean="0"/>
              <a:t> de </a:t>
            </a:r>
            <a:r>
              <a:rPr lang="en-US" sz="2000" dirty="0" err="1" smtClean="0"/>
              <a:t>los</a:t>
            </a:r>
            <a:r>
              <a:rPr lang="en-US" sz="2000" dirty="0" smtClean="0"/>
              <a:t> 15 </a:t>
            </a:r>
            <a:r>
              <a:rPr lang="en-US" sz="2000" dirty="0" err="1" smtClean="0"/>
              <a:t>charcos</a:t>
            </a:r>
            <a:endParaRPr lang="en-US" sz="2000" dirty="0"/>
          </a:p>
        </p:txBody>
      </p:sp>
      <p:sp>
        <p:nvSpPr>
          <p:cNvPr id="11" name="TextBox 10"/>
          <p:cNvSpPr txBox="1"/>
          <p:nvPr/>
        </p:nvSpPr>
        <p:spPr>
          <a:xfrm>
            <a:off x="3941130" y="3441194"/>
            <a:ext cx="4231270"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12" name="TextBox 11"/>
          <p:cNvSpPr txBox="1"/>
          <p:nvPr/>
        </p:nvSpPr>
        <p:spPr>
          <a:xfrm>
            <a:off x="5940152" y="4725144"/>
            <a:ext cx="3116586" cy="1938992"/>
          </a:xfrm>
          <a:prstGeom prst="rect">
            <a:avLst/>
          </a:prstGeom>
          <a:noFill/>
          <a:ln>
            <a:solidFill>
              <a:srgbClr val="C00000"/>
            </a:solidFill>
          </a:ln>
        </p:spPr>
        <p:txBody>
          <a:bodyPr wrap="square" rtlCol="0">
            <a:spAutoFit/>
          </a:bodyPr>
          <a:lstStyle/>
          <a:p>
            <a:r>
              <a:rPr lang="en-US" sz="2400" dirty="0" smtClean="0"/>
              <a:t>PERO </a:t>
            </a:r>
            <a:r>
              <a:rPr lang="en-US" sz="2400" dirty="0" err="1" smtClean="0"/>
              <a:t>sabemos</a:t>
            </a:r>
            <a:r>
              <a:rPr lang="en-US" sz="2400" dirty="0" smtClean="0"/>
              <a:t> q el n </a:t>
            </a:r>
            <a:r>
              <a:rPr lang="en-US" sz="2400" dirty="0" err="1" smtClean="0"/>
              <a:t>medio</a:t>
            </a:r>
            <a:r>
              <a:rPr lang="en-US" sz="2400" dirty="0" smtClean="0"/>
              <a:t> de ranas </a:t>
            </a:r>
            <a:r>
              <a:rPr lang="en-US" sz="2400" dirty="0" err="1" smtClean="0"/>
              <a:t>en</a:t>
            </a:r>
            <a:r>
              <a:rPr lang="en-US" sz="2400" dirty="0" smtClean="0"/>
              <a:t> un </a:t>
            </a:r>
            <a:r>
              <a:rPr lang="en-US" sz="2400" dirty="0" err="1" smtClean="0"/>
              <a:t>charco</a:t>
            </a:r>
            <a:r>
              <a:rPr lang="en-US" sz="2400" dirty="0" smtClean="0"/>
              <a:t>, </a:t>
            </a:r>
            <a:r>
              <a:rPr lang="en-US" sz="2400" dirty="0" err="1" smtClean="0"/>
              <a:t>puede</a:t>
            </a:r>
            <a:r>
              <a:rPr lang="en-US" sz="2400" dirty="0" smtClean="0"/>
              <a:t> </a:t>
            </a:r>
            <a:r>
              <a:rPr lang="en-US" sz="2400" dirty="0" err="1" smtClean="0"/>
              <a:t>ser</a:t>
            </a:r>
            <a:r>
              <a:rPr lang="en-US" sz="2400" dirty="0" smtClean="0"/>
              <a:t> </a:t>
            </a:r>
            <a:r>
              <a:rPr lang="en-US" sz="2400" dirty="0" err="1" smtClean="0"/>
              <a:t>diferente</a:t>
            </a:r>
            <a:r>
              <a:rPr lang="en-US" sz="2400" dirty="0" smtClean="0"/>
              <a:t>, y </a:t>
            </a:r>
            <a:r>
              <a:rPr lang="en-US" sz="2400" dirty="0" err="1" smtClean="0"/>
              <a:t>queremos</a:t>
            </a:r>
            <a:r>
              <a:rPr lang="en-US" sz="2400" dirty="0" smtClean="0"/>
              <a:t> </a:t>
            </a:r>
            <a:r>
              <a:rPr lang="en-US" sz="2400" dirty="0" err="1" smtClean="0"/>
              <a:t>agregar</a:t>
            </a:r>
            <a:r>
              <a:rPr lang="en-US" sz="2400" dirty="0" smtClean="0"/>
              <a:t> </a:t>
            </a:r>
            <a:r>
              <a:rPr lang="en-US" sz="2400" dirty="0" err="1" smtClean="0"/>
              <a:t>variación</a:t>
            </a:r>
            <a:r>
              <a:rPr lang="en-US" sz="2400" dirty="0" smtClean="0"/>
              <a:t> extra</a:t>
            </a:r>
            <a:endParaRPr lang="en-US" sz="2400" dirty="0"/>
          </a:p>
        </p:txBody>
      </p:sp>
      <p:cxnSp>
        <p:nvCxnSpPr>
          <p:cNvPr id="13" name="Straight Arrow Connector 12"/>
          <p:cNvCxnSpPr/>
          <p:nvPr/>
        </p:nvCxnSpPr>
        <p:spPr>
          <a:xfrm>
            <a:off x="2771800" y="2852936"/>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31884" y="3789040"/>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5293" t="16307" r="14833" b="15200"/>
          <a:stretch/>
        </p:blipFill>
        <p:spPr>
          <a:xfrm>
            <a:off x="7960289" y="331322"/>
            <a:ext cx="1096449" cy="1074772"/>
          </a:xfrm>
          <a:prstGeom prst="rect">
            <a:avLst/>
          </a:prstGeom>
        </p:spPr>
      </p:pic>
    </p:spTree>
    <p:extLst>
      <p:ext uri="{BB962C8B-B14F-4D97-AF65-F5344CB8AC3E}">
        <p14:creationId xmlns:p14="http://schemas.microsoft.com/office/powerpoint/2010/main" val="994615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a:t>
            </a:r>
            <a:endParaRPr lang="en-US" dirty="0"/>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5293" t="16307" r="14833" b="15200"/>
          <a:stretch/>
        </p:blipFill>
        <p:spPr>
          <a:xfrm>
            <a:off x="7960289" y="331322"/>
            <a:ext cx="1096449" cy="1074772"/>
          </a:xfrm>
          <a:prstGeom prst="rect">
            <a:avLst/>
          </a:prstGeom>
        </p:spPr>
      </p:pic>
      <p:sp>
        <p:nvSpPr>
          <p:cNvPr id="16" name="Content Placeholder 4"/>
          <p:cNvSpPr txBox="1">
            <a:spLocks/>
          </p:cNvSpPr>
          <p:nvPr/>
        </p:nvSpPr>
        <p:spPr>
          <a:xfrm>
            <a:off x="1070437" y="868708"/>
            <a:ext cx="7799195" cy="598929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strike="dblStrike" dirty="0" smtClean="0">
                <a:latin typeface="Arial" pitchFamily="34" charset="0"/>
                <a:cs typeface="Arial" pitchFamily="34" charset="0"/>
              </a:rPr>
              <a:t>lambda ~ </a:t>
            </a:r>
            <a:r>
              <a:rPr lang="en-US" sz="2000" strike="dblStrike" dirty="0" err="1" smtClean="0">
                <a:latin typeface="Arial" pitchFamily="34" charset="0"/>
                <a:cs typeface="Arial" pitchFamily="34" charset="0"/>
              </a:rPr>
              <a:t>dlnorm</a:t>
            </a:r>
            <a:r>
              <a:rPr lang="en-US" sz="2000" strike="dblStrike"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mu ~ </a:t>
            </a:r>
            <a:r>
              <a:rPr lang="en-US" sz="2000" dirty="0" err="1" smtClean="0">
                <a:solidFill>
                  <a:srgbClr val="C00000"/>
                </a:solidFill>
                <a:latin typeface="Arial" pitchFamily="34" charset="0"/>
                <a:cs typeface="Arial" pitchFamily="34" charset="0"/>
              </a:rPr>
              <a:t>dnorm</a:t>
            </a:r>
            <a:r>
              <a:rPr lang="en-US" sz="2000" dirty="0" smtClean="0">
                <a:solidFill>
                  <a:srgbClr val="C00000"/>
                </a:solidFill>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 </a:t>
            </a:r>
            <a:r>
              <a:rPr lang="en-US" sz="2000" dirty="0" err="1" smtClean="0">
                <a:solidFill>
                  <a:srgbClr val="C00000"/>
                </a:solidFill>
                <a:latin typeface="Arial" pitchFamily="34" charset="0"/>
                <a:cs typeface="Arial" pitchFamily="34" charset="0"/>
              </a:rPr>
              <a:t>dunif</a:t>
            </a:r>
            <a:r>
              <a:rPr lang="en-US" sz="2000" dirty="0" smtClean="0">
                <a:solidFill>
                  <a:srgbClr val="C00000"/>
                </a:solidFill>
                <a:latin typeface="Arial" pitchFamily="34" charset="0"/>
                <a:cs typeface="Arial" pitchFamily="34" charset="0"/>
              </a:rPr>
              <a:t> (0,10)</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tau&lt;-1/(</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lambda[</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 ~ </a:t>
            </a:r>
            <a:r>
              <a:rPr lang="en-US" sz="2000" dirty="0" err="1" smtClean="0">
                <a:solidFill>
                  <a:srgbClr val="C00000"/>
                </a:solidFill>
                <a:latin typeface="Arial" pitchFamily="34" charset="0"/>
                <a:cs typeface="Arial" pitchFamily="34" charset="0"/>
              </a:rPr>
              <a:t>dlnorm</a:t>
            </a:r>
            <a:r>
              <a:rPr lang="en-US" sz="2000" dirty="0" smtClean="0">
                <a:solidFill>
                  <a:srgbClr val="C00000"/>
                </a:solidFill>
                <a:latin typeface="Arial" pitchFamily="34" charset="0"/>
                <a:cs typeface="Arial" pitchFamily="34" charset="0"/>
              </a:rPr>
              <a:t>(mu, tau)</a:t>
            </a: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a:t>
            </a: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12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9,11))</a:t>
            </a:r>
          </a:p>
          <a:p>
            <a:pPr marL="0" indent="0" fontAlgn="auto">
              <a:spcBef>
                <a:spcPts val="0"/>
              </a:spcBef>
              <a:spcAft>
                <a:spcPts val="0"/>
              </a:spcAft>
              <a:buFont typeface="Arial" panose="020B0604020202020204" pitchFamily="34" charset="0"/>
              <a:buNone/>
            </a:pPr>
            <a:endParaRPr lang="en-US" sz="16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list(lambda=c(5,2,1,3,4,2,5,2,1,3,4,2</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,5,2,1),</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mu=2,sd=5</a:t>
            </a:r>
            <a:r>
              <a:rPr lang="en-US" sz="2000" dirty="0" smtClean="0"/>
              <a:t>)</a:t>
            </a:r>
            <a:endParaRPr lang="en-US" sz="2000" dirty="0">
              <a:latin typeface="Arial" pitchFamily="34" charset="0"/>
              <a:cs typeface="Arial" pitchFamily="34" charset="0"/>
            </a:endParaRPr>
          </a:p>
        </p:txBody>
      </p:sp>
      <p:cxnSp>
        <p:nvCxnSpPr>
          <p:cNvPr id="17" name="Straight Arrow Connector 16"/>
          <p:cNvCxnSpPr/>
          <p:nvPr/>
        </p:nvCxnSpPr>
        <p:spPr>
          <a:xfrm>
            <a:off x="3855607" y="1844824"/>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07904" y="357301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55607" y="2181010"/>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55607" y="2455327"/>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283968" y="321297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524" y="4221088"/>
            <a:ext cx="37496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4139952" y="1628800"/>
            <a:ext cx="4916786" cy="369332"/>
          </a:xfrm>
          <a:prstGeom prst="rect">
            <a:avLst/>
          </a:prstGeom>
          <a:noFill/>
        </p:spPr>
        <p:txBody>
          <a:bodyPr wrap="square" rtlCol="0">
            <a:spAutoFit/>
          </a:bodyPr>
          <a:lstStyle/>
          <a:p>
            <a:r>
              <a:rPr lang="en-US" dirty="0" smtClean="0"/>
              <a:t>Prior no </a:t>
            </a:r>
            <a:r>
              <a:rPr lang="en-US" dirty="0" err="1" smtClean="0"/>
              <a:t>Informativa</a:t>
            </a:r>
            <a:r>
              <a:rPr lang="en-US" dirty="0" smtClean="0"/>
              <a:t> para media de log # de ranas</a:t>
            </a:r>
            <a:endParaRPr lang="en-US" dirty="0"/>
          </a:p>
        </p:txBody>
      </p:sp>
      <p:sp>
        <p:nvSpPr>
          <p:cNvPr id="46" name="TextBox 45"/>
          <p:cNvSpPr txBox="1"/>
          <p:nvPr/>
        </p:nvSpPr>
        <p:spPr>
          <a:xfrm>
            <a:off x="4151024" y="1988840"/>
            <a:ext cx="5714938" cy="369332"/>
          </a:xfrm>
          <a:prstGeom prst="rect">
            <a:avLst/>
          </a:prstGeom>
          <a:noFill/>
        </p:spPr>
        <p:txBody>
          <a:bodyPr wrap="square" rtlCol="0">
            <a:spAutoFit/>
          </a:bodyPr>
          <a:lstStyle/>
          <a:p>
            <a:r>
              <a:rPr lang="en-US" dirty="0"/>
              <a:t>Prior no </a:t>
            </a:r>
            <a:r>
              <a:rPr lang="en-US" dirty="0" err="1"/>
              <a:t>Informativa</a:t>
            </a:r>
            <a:r>
              <a:rPr lang="en-US" dirty="0"/>
              <a:t> para </a:t>
            </a:r>
            <a:r>
              <a:rPr lang="en-US" dirty="0" err="1"/>
              <a:t>sd</a:t>
            </a:r>
            <a:r>
              <a:rPr lang="en-US" dirty="0"/>
              <a:t> </a:t>
            </a:r>
            <a:r>
              <a:rPr lang="en-US" dirty="0" smtClean="0"/>
              <a:t>of </a:t>
            </a:r>
            <a:r>
              <a:rPr lang="en-US" dirty="0"/>
              <a:t>de log # de </a:t>
            </a:r>
            <a:r>
              <a:rPr lang="en-US" dirty="0" smtClean="0"/>
              <a:t>ranas</a:t>
            </a:r>
            <a:endParaRPr lang="en-US" dirty="0"/>
          </a:p>
        </p:txBody>
      </p:sp>
      <p:sp>
        <p:nvSpPr>
          <p:cNvPr id="47" name="TextBox 46"/>
          <p:cNvSpPr txBox="1"/>
          <p:nvPr/>
        </p:nvSpPr>
        <p:spPr>
          <a:xfrm>
            <a:off x="4139952" y="2276872"/>
            <a:ext cx="4023316" cy="369332"/>
          </a:xfrm>
          <a:prstGeom prst="rect">
            <a:avLst/>
          </a:prstGeom>
          <a:noFill/>
        </p:spPr>
        <p:txBody>
          <a:bodyPr wrap="square" rtlCol="0">
            <a:spAutoFit/>
          </a:bodyPr>
          <a:lstStyle/>
          <a:p>
            <a:r>
              <a:rPr lang="en-US" dirty="0" err="1" smtClean="0"/>
              <a:t>Presición</a:t>
            </a:r>
            <a:endParaRPr lang="en-US" dirty="0"/>
          </a:p>
        </p:txBody>
      </p:sp>
      <p:sp>
        <p:nvSpPr>
          <p:cNvPr id="48" name="TextBox 47"/>
          <p:cNvSpPr txBox="1"/>
          <p:nvPr/>
        </p:nvSpPr>
        <p:spPr>
          <a:xfrm>
            <a:off x="4058774" y="3356992"/>
            <a:ext cx="4905714"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49" name="TextBox 48"/>
          <p:cNvSpPr txBox="1"/>
          <p:nvPr/>
        </p:nvSpPr>
        <p:spPr>
          <a:xfrm>
            <a:off x="4572000" y="2956882"/>
            <a:ext cx="4752528" cy="400110"/>
          </a:xfrm>
          <a:prstGeom prst="rect">
            <a:avLst/>
          </a:prstGeom>
          <a:noFill/>
        </p:spPr>
        <p:txBody>
          <a:bodyPr wrap="square" rtlCol="0">
            <a:spAutoFit/>
          </a:bodyPr>
          <a:lstStyle/>
          <a:p>
            <a:r>
              <a:rPr lang="en-US" sz="2000" dirty="0" smtClean="0"/>
              <a:t>Media de ranas con </a:t>
            </a:r>
            <a:r>
              <a:rPr lang="en-US" sz="2000" dirty="0" err="1" smtClean="0"/>
              <a:t>distribución</a:t>
            </a:r>
            <a:r>
              <a:rPr lang="en-US" sz="2000" dirty="0" smtClean="0"/>
              <a:t> log normal</a:t>
            </a:r>
            <a:endParaRPr lang="en-US" sz="2000" u="sng" dirty="0"/>
          </a:p>
        </p:txBody>
      </p:sp>
    </p:spTree>
    <p:extLst>
      <p:ext uri="{BB962C8B-B14F-4D97-AF65-F5344CB8AC3E}">
        <p14:creationId xmlns:p14="http://schemas.microsoft.com/office/powerpoint/2010/main" val="847378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71060" y="108748"/>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3" name="Content Placeholder 4"/>
          <p:cNvSpPr txBox="1">
            <a:spLocks/>
          </p:cNvSpPr>
          <p:nvPr/>
        </p:nvSpPr>
        <p:spPr>
          <a:xfrm>
            <a:off x="467544" y="836712"/>
            <a:ext cx="7864887" cy="590465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uso</a:t>
            </a:r>
            <a:r>
              <a:rPr lang="en-US" sz="2600" dirty="0" smtClean="0">
                <a:solidFill>
                  <a:srgbClr val="636382"/>
                </a:solidFill>
                <a:latin typeface="Gill Sans MT" panose="020B0502020104020203" pitchFamily="34" charset="0"/>
              </a:rPr>
              <a:t> del t</a:t>
            </a:r>
            <a:r>
              <a:rPr lang="es-ES" sz="2600" dirty="0" err="1" smtClean="0">
                <a:solidFill>
                  <a:srgbClr val="636382"/>
                </a:solidFill>
                <a:latin typeface="Gill Sans MT" panose="020B0502020104020203" pitchFamily="34" charset="0"/>
              </a:rPr>
              <a:t>érmino</a:t>
            </a:r>
            <a:r>
              <a:rPr lang="es-ES" sz="2600" dirty="0" smtClean="0">
                <a:solidFill>
                  <a:srgbClr val="636382"/>
                </a:solidFill>
                <a:latin typeface="Gill Sans MT" panose="020B0502020104020203" pitchFamily="34" charset="0"/>
              </a:rPr>
              <a:t> “probabilidad”</a:t>
            </a:r>
            <a:endParaRPr lang="en-US" sz="260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a:t>
            </a:r>
            <a:r>
              <a:rPr lang="en-US" sz="2600" dirty="0" err="1" smtClean="0">
                <a:solidFill>
                  <a:srgbClr val="636382"/>
                </a:solidFill>
                <a:latin typeface="Gill Sans MT" panose="020B0502020104020203" pitchFamily="34" charset="0"/>
              </a:rPr>
              <a:t>Qué</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preguntan</a:t>
            </a:r>
            <a:r>
              <a:rPr lang="en-US" sz="2600" dirty="0" smtClean="0">
                <a:solidFill>
                  <a:srgbClr val="636382"/>
                </a:solidFill>
                <a:latin typeface="Gill Sans MT" panose="020B0502020104020203" pitchFamily="34" charset="0"/>
              </a:rPr>
              <a:t>?</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observar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éstos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dado que </a:t>
            </a:r>
            <a:r>
              <a:rPr lang="en-US" sz="2400" i="1" dirty="0" err="1" smtClean="0">
                <a:solidFill>
                  <a:srgbClr val="636382"/>
                </a:solidFill>
                <a:latin typeface="Gill Sans MT" panose="020B0502020104020203" pitchFamily="34" charset="0"/>
              </a:rPr>
              <a:t>dichas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son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(F)</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las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sean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dados </a:t>
            </a:r>
            <a:r>
              <a:rPr lang="en-US" sz="2400" i="1" dirty="0" err="1" smtClean="0">
                <a:solidFill>
                  <a:srgbClr val="636382"/>
                </a:solidFill>
                <a:latin typeface="Gill Sans MT" panose="020B0502020104020203" pitchFamily="34" charset="0"/>
              </a:rPr>
              <a:t>los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observados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(B)</a:t>
            </a:r>
          </a:p>
          <a:p>
            <a:pPr fontAlgn="auto">
              <a:spcBef>
                <a:spcPts val="600"/>
              </a:spcBef>
              <a:spcAft>
                <a:spcPts val="600"/>
              </a:spcAft>
            </a:pP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Confianza</a:t>
            </a:r>
            <a:r>
              <a:rPr lang="en-US" sz="2600" dirty="0" smtClean="0">
                <a:solidFill>
                  <a:srgbClr val="636382"/>
                </a:solidFill>
                <a:latin typeface="Gill Sans MT" panose="020B0502020104020203" pitchFamily="34" charset="0"/>
              </a:rPr>
              <a:t> vs. </a:t>
            </a: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Credibilidad</a:t>
            </a:r>
            <a:endParaRPr lang="en-US" sz="2600" dirty="0" smtClean="0">
              <a:solidFill>
                <a:srgbClr val="636382"/>
              </a:solidFill>
              <a:latin typeface="Gill Sans MT" panose="020B0502020104020203" pitchFamily="34" charset="0"/>
            </a:endParaRP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Confianza</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del 95%, </a:t>
            </a:r>
            <a:r>
              <a:rPr lang="en-US" sz="2400" dirty="0" err="1" smtClean="0">
                <a:solidFill>
                  <a:srgbClr val="636382"/>
                </a:solidFill>
                <a:latin typeface="Gill Sans MT" panose="020B0502020104020203" pitchFamily="34" charset="0"/>
              </a:rPr>
              <a:t>sino</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está</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hipotético</a:t>
            </a:r>
            <a:r>
              <a:rPr lang="en-US" sz="2400" dirty="0" smtClean="0">
                <a:solidFill>
                  <a:srgbClr val="636382"/>
                </a:solidFill>
                <a:latin typeface="Gill Sans MT" panose="020B0502020104020203" pitchFamily="34" charset="0"/>
              </a:rPr>
              <a:t> (F)</a:t>
            </a: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Credibilidad</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el valor </a:t>
            </a:r>
            <a:r>
              <a:rPr lang="en-US" sz="2400" dirty="0" err="1" smtClean="0">
                <a:solidFill>
                  <a:srgbClr val="636382"/>
                </a:solidFill>
                <a:latin typeface="Gill Sans MT" panose="020B0502020104020203" pitchFamily="34" charset="0"/>
              </a:rPr>
              <a:t>verdadero</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encuentre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dentro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cierto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rango</a:t>
            </a:r>
            <a:r>
              <a:rPr lang="en-US" sz="2400" dirty="0" smtClean="0">
                <a:solidFill>
                  <a:srgbClr val="636382"/>
                </a:solidFill>
                <a:latin typeface="Gill Sans MT" panose="020B0502020104020203" pitchFamily="34" charset="0"/>
              </a:rPr>
              <a:t> (B)</a:t>
            </a:r>
          </a:p>
          <a:p>
            <a:pPr marL="0" indent="0" fontAlgn="auto">
              <a:spcBef>
                <a:spcPts val="600"/>
              </a:spcBef>
              <a:spcAft>
                <a:spcPts val="600"/>
              </a:spcAft>
              <a:buFont typeface="Arial" panose="020B0604020202020204" pitchFamily="34" charset="0"/>
              <a:buNone/>
            </a:pPr>
            <a:endParaRPr lang="en-US" sz="2600" dirty="0">
              <a:solidFill>
                <a:srgbClr val="636382"/>
              </a:solidFill>
              <a:latin typeface="Gill Sans MT" panose="020B0502020104020203" pitchFamily="34" charset="0"/>
            </a:endParaRPr>
          </a:p>
        </p:txBody>
      </p:sp>
      <p:grpSp>
        <p:nvGrpSpPr>
          <p:cNvPr id="14" name="Group 13"/>
          <p:cNvGrpSpPr/>
          <p:nvPr/>
        </p:nvGrpSpPr>
        <p:grpSpPr>
          <a:xfrm>
            <a:off x="5508104" y="743125"/>
            <a:ext cx="3080653" cy="957683"/>
            <a:chOff x="4754878" y="1413766"/>
            <a:chExt cx="5533342" cy="957683"/>
          </a:xfrm>
        </p:grpSpPr>
        <p:sp>
          <p:nvSpPr>
            <p:cNvPr id="15" name="TextBox 14"/>
            <p:cNvSpPr txBox="1"/>
            <p:nvPr/>
          </p:nvSpPr>
          <p:spPr>
            <a:xfrm>
              <a:off x="5034217" y="1413766"/>
              <a:ext cx="2565126" cy="338554"/>
            </a:xfrm>
            <a:prstGeom prst="rect">
              <a:avLst/>
            </a:prstGeom>
            <a:noFill/>
          </p:spPr>
          <p:txBody>
            <a:bodyPr wrap="none" rtlCol="0">
              <a:spAutoFit/>
            </a:bodyPr>
            <a:lstStyle/>
            <a:p>
              <a:r>
                <a:rPr lang="en-US" sz="1600" dirty="0" smtClean="0">
                  <a:solidFill>
                    <a:srgbClr val="636382"/>
                  </a:solidFill>
                  <a:latin typeface="Gill Sans MT" panose="020B0502020104020203" pitchFamily="34" charset="0"/>
                </a:rPr>
                <a:t>Sets de </a:t>
              </a:r>
              <a:r>
                <a:rPr lang="en-US" sz="1600" dirty="0" err="1" smtClean="0">
                  <a:solidFill>
                    <a:srgbClr val="636382"/>
                  </a:solidFill>
                  <a:latin typeface="Gill Sans MT" panose="020B0502020104020203" pitchFamily="34" charset="0"/>
                </a:rPr>
                <a:t>datos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hipotéticos</a:t>
              </a:r>
              <a:r>
                <a:rPr lang="en-US" sz="1600" dirty="0" smtClean="0">
                  <a:solidFill>
                    <a:srgbClr val="636382"/>
                  </a:solidFill>
                  <a:latin typeface="Gill Sans MT" panose="020B0502020104020203" pitchFamily="34" charset="0"/>
                </a:rPr>
                <a:t> (F)</a:t>
              </a:r>
              <a:endParaRPr lang="en-US" sz="1600" dirty="0">
                <a:solidFill>
                  <a:srgbClr val="636382"/>
                </a:solidFill>
                <a:latin typeface="Gill Sans MT" panose="020B0502020104020203" pitchFamily="34" charset="0"/>
              </a:endParaRPr>
            </a:p>
          </p:txBody>
        </p:sp>
        <p:grpSp>
          <p:nvGrpSpPr>
            <p:cNvPr id="18" name="Group 17"/>
            <p:cNvGrpSpPr/>
            <p:nvPr/>
          </p:nvGrpSpPr>
          <p:grpSpPr>
            <a:xfrm>
              <a:off x="4754878" y="1598432"/>
              <a:ext cx="5533342" cy="773017"/>
              <a:chOff x="4754878" y="1598432"/>
              <a:chExt cx="5533342" cy="773017"/>
            </a:xfrm>
          </p:grpSpPr>
          <p:grpSp>
            <p:nvGrpSpPr>
              <p:cNvPr id="19" name="Group 18"/>
              <p:cNvGrpSpPr/>
              <p:nvPr/>
            </p:nvGrpSpPr>
            <p:grpSpPr>
              <a:xfrm>
                <a:off x="4754878" y="1598432"/>
                <a:ext cx="228600" cy="321825"/>
                <a:chOff x="4754878" y="1598432"/>
                <a:chExt cx="228600" cy="321825"/>
              </a:xfrm>
            </p:grpSpPr>
            <p:cxnSp>
              <p:nvCxnSpPr>
                <p:cNvPr id="21" name="Straight Arrow Connector 20"/>
                <p:cNvCxnSpPr/>
                <p:nvPr/>
              </p:nvCxnSpPr>
              <p:spPr>
                <a:xfrm flipV="1">
                  <a:off x="4754878" y="1598432"/>
                  <a:ext cx="228600" cy="184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54878" y="1783099"/>
                  <a:ext cx="228600" cy="13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983493" y="1786674"/>
                <a:ext cx="5304727" cy="584775"/>
              </a:xfrm>
              <a:prstGeom prst="rect">
                <a:avLst/>
              </a:prstGeom>
              <a:noFill/>
            </p:spPr>
            <p:txBody>
              <a:bodyPr wrap="none" rtlCol="0">
                <a:spAutoFit/>
              </a:bodyPr>
              <a:lstStyle/>
              <a:p>
                <a:r>
                  <a:rPr lang="en-US" sz="1600" dirty="0" err="1" smtClean="0">
                    <a:solidFill>
                      <a:srgbClr val="636382"/>
                    </a:solidFill>
                    <a:latin typeface="Gill Sans MT" panose="020B0502020104020203" pitchFamily="34" charset="0"/>
                  </a:rPr>
                  <a:t>Cantidades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desconocidas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medida</a:t>
                </a:r>
                <a:endParaRPr lang="en-US" sz="1600" dirty="0" smtClean="0">
                  <a:solidFill>
                    <a:srgbClr val="636382"/>
                  </a:solidFill>
                  <a:latin typeface="Gill Sans MT" panose="020B0502020104020203" pitchFamily="34" charset="0"/>
                </a:endParaRPr>
              </a:p>
              <a:p>
                <a:r>
                  <a:rPr lang="en-US" sz="1600" dirty="0" smtClean="0">
                    <a:solidFill>
                      <a:srgbClr val="636382"/>
                    </a:solidFill>
                    <a:latin typeface="Gill Sans MT" panose="020B0502020104020203" pitchFamily="34" charset="0"/>
                  </a:rPr>
                  <a:t> de la </a:t>
                </a:r>
                <a:r>
                  <a:rPr lang="en-US" sz="1600" dirty="0" err="1" smtClean="0">
                    <a:solidFill>
                      <a:srgbClr val="636382"/>
                    </a:solidFill>
                    <a:latin typeface="Gill Sans MT" panose="020B0502020104020203" pitchFamily="34" charset="0"/>
                  </a:rPr>
                  <a:t>incertidumbre</a:t>
                </a:r>
                <a:r>
                  <a:rPr lang="en-US" sz="1600" dirty="0" smtClean="0">
                    <a:solidFill>
                      <a:srgbClr val="636382"/>
                    </a:solidFill>
                    <a:latin typeface="Gill Sans MT" panose="020B0502020104020203" pitchFamily="34" charset="0"/>
                  </a:rPr>
                  <a:t> (B)</a:t>
                </a:r>
                <a:endParaRPr lang="en-US" sz="1600" dirty="0">
                  <a:solidFill>
                    <a:srgbClr val="636382"/>
                  </a:solidFill>
                  <a:latin typeface="Gill Sans MT" panose="020B0502020104020203" pitchFamily="34" charset="0"/>
                </a:endParaRPr>
              </a:p>
            </p:txBody>
          </p:sp>
        </p:grpSp>
      </p:grpSp>
    </p:spTree>
    <p:extLst>
      <p:ext uri="{BB962C8B-B14F-4D97-AF65-F5344CB8AC3E}">
        <p14:creationId xmlns:p14="http://schemas.microsoft.com/office/powerpoint/2010/main" val="32815664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SELECCIÓN DE MODELOS</a:t>
            </a:r>
            <a:endParaRPr lang="en-US" dirty="0"/>
          </a:p>
        </p:txBody>
      </p:sp>
      <p:sp>
        <p:nvSpPr>
          <p:cNvPr id="6" name="Content Placeholder 4"/>
          <p:cNvSpPr txBox="1">
            <a:spLocks/>
          </p:cNvSpPr>
          <p:nvPr/>
        </p:nvSpPr>
        <p:spPr>
          <a:xfrm>
            <a:off x="975016" y="908720"/>
            <a:ext cx="8061480" cy="53438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más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aceptable</a:t>
            </a:r>
            <a:endParaRPr lang="en-US" sz="2600" dirty="0" smtClean="0">
              <a:solidFill>
                <a:srgbClr val="636382"/>
              </a:solidFill>
              <a:latin typeface="Gill Sans MT" panose="020B0502020104020203" pitchFamily="34" charset="0"/>
            </a:endParaRPr>
          </a:p>
          <a:p>
            <a:pPr fontAlgn="auto">
              <a:spcBef>
                <a:spcPts val="600"/>
              </a:spcBef>
              <a:spcAft>
                <a:spcPts val="1200"/>
              </a:spcAft>
            </a:pPr>
            <a:r>
              <a:rPr lang="en-US" sz="2600" dirty="0" err="1" smtClean="0">
                <a:solidFill>
                  <a:srgbClr val="636382"/>
                </a:solidFill>
                <a:latin typeface="Gill Sans MT" panose="020B0502020104020203" pitchFamily="34" charset="0"/>
              </a:rPr>
              <a:t>Muy</a:t>
            </a:r>
            <a:r>
              <a:rPr lang="en-US" sz="2600" dirty="0" smtClean="0">
                <a:solidFill>
                  <a:srgbClr val="636382"/>
                </a:solidFill>
                <a:latin typeface="Gill Sans MT" panose="020B0502020104020203" pitchFamily="34" charset="0"/>
              </a:rPr>
              <a:t> sensible a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priors</a:t>
            </a:r>
          </a:p>
          <a:p>
            <a:pPr fontAlgn="auto">
              <a:spcBef>
                <a:spcPts val="600"/>
              </a:spcBef>
              <a:spcAft>
                <a:spcPts val="1200"/>
              </a:spcAft>
            </a:pPr>
            <a:r>
              <a:rPr lang="en-US" sz="2600" dirty="0" err="1" smtClean="0">
                <a:solidFill>
                  <a:srgbClr val="636382"/>
                </a:solidFill>
                <a:latin typeface="Gill Sans MT" panose="020B0502020104020203" pitchFamily="34" charset="0"/>
              </a:rPr>
              <a:t>Dificultad</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definir</a:t>
            </a:r>
            <a:r>
              <a:rPr lang="en-US" sz="2600" dirty="0" smtClean="0">
                <a:solidFill>
                  <a:srgbClr val="636382"/>
                </a:solidFill>
                <a:latin typeface="Gill Sans MT" panose="020B0502020104020203" pitchFamily="34" charset="0"/>
              </a:rPr>
              <a:t> el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efectivo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parámetros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pD</a:t>
            </a:r>
            <a:r>
              <a:rPr lang="en-US" sz="2600" dirty="0" smtClean="0">
                <a:solidFill>
                  <a:srgbClr val="636382"/>
                </a:solidFill>
                <a:latin typeface="Gill Sans MT" panose="020B0502020104020203" pitchFamily="34" charset="0"/>
              </a:rPr>
              <a:t>)</a:t>
            </a:r>
          </a:p>
          <a:p>
            <a:pPr fontAlgn="auto">
              <a:spcBef>
                <a:spcPts val="600"/>
              </a:spcBef>
              <a:spcAft>
                <a:spcPts val="600"/>
              </a:spcAft>
            </a:pPr>
            <a:r>
              <a:rPr lang="en-US" sz="2600" dirty="0" smtClean="0">
                <a:solidFill>
                  <a:srgbClr val="636382"/>
                </a:solidFill>
                <a:latin typeface="Gill Sans MT" panose="020B0502020104020203" pitchFamily="34" charset="0"/>
              </a:rPr>
              <a:t>No hay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solución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clara</a:t>
            </a:r>
            <a:r>
              <a:rPr lang="en-US" sz="2600" dirty="0" smtClean="0">
                <a:solidFill>
                  <a:srgbClr val="636382"/>
                </a:solidFill>
                <a:latin typeface="Gill Sans MT" panose="020B0502020104020203" pitchFamily="34" charset="0"/>
              </a:rPr>
              <a:t> o </a:t>
            </a:r>
            <a:r>
              <a:rPr lang="en-US" sz="2600" dirty="0" err="1" smtClean="0">
                <a:solidFill>
                  <a:srgbClr val="636382"/>
                </a:solidFill>
                <a:latin typeface="Gill Sans MT" panose="020B0502020104020203" pitchFamily="34" charset="0"/>
              </a:rPr>
              <a:t>consenso</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enfoques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endParaRPr lang="en-US" sz="26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Mientras</a:t>
            </a:r>
            <a:r>
              <a:rPr lang="en-US" sz="2400" dirty="0" smtClean="0">
                <a:solidFill>
                  <a:srgbClr val="636382"/>
                </a:solidFill>
                <a:latin typeface="Gill Sans MT" panose="020B0502020104020203" pitchFamily="34" charset="0"/>
              </a:rPr>
              <a:t> que la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predicción</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llevados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manera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enfoques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endParaRPr lang="en-US" sz="2400" dirty="0" smtClean="0">
              <a:solidFill>
                <a:srgbClr val="636382"/>
              </a:solidFill>
              <a:latin typeface="Gill Sans MT" panose="020B0502020104020203" pitchFamily="34" charset="0"/>
            </a:endParaRPr>
          </a:p>
          <a:p>
            <a:pPr lvl="1" fontAlgn="auto">
              <a:spcBef>
                <a:spcPts val="0"/>
              </a:spcBef>
              <a:spcAft>
                <a:spcPts val="1200"/>
              </a:spcAft>
            </a:pPr>
            <a:r>
              <a:rPr lang="en-US" sz="2400" dirty="0" smtClean="0">
                <a:solidFill>
                  <a:srgbClr val="636382"/>
                </a:solidFill>
                <a:latin typeface="Gill Sans MT" panose="020B0502020104020203" pitchFamily="34" charset="0"/>
              </a:rPr>
              <a:t>La </a:t>
            </a:r>
            <a:r>
              <a:rPr lang="en-US" sz="2400" dirty="0" err="1" smtClean="0">
                <a:solidFill>
                  <a:srgbClr val="636382"/>
                </a:solidFill>
                <a:latin typeface="Gill Sans MT" panose="020B0502020104020203" pitchFamily="34" charset="0"/>
              </a:rPr>
              <a:t>selección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llevada</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desde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perspectiva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frecuentista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ej</a:t>
            </a:r>
            <a:r>
              <a:rPr lang="en-US" sz="2400" dirty="0" smtClean="0">
                <a:solidFill>
                  <a:srgbClr val="636382"/>
                </a:solidFill>
                <a:latin typeface="Gill Sans MT" panose="020B0502020104020203" pitchFamily="34" charset="0"/>
              </a:rPr>
              <a:t>. AIC)</a:t>
            </a:r>
          </a:p>
          <a:p>
            <a:pPr fontAlgn="auto">
              <a:spcBef>
                <a:spcPts val="600"/>
              </a:spcBef>
              <a:spcAft>
                <a:spcPts val="1200"/>
              </a:spcAft>
            </a:pPr>
            <a:r>
              <a:rPr lang="en-US" sz="2600" dirty="0" err="1" smtClean="0">
                <a:solidFill>
                  <a:srgbClr val="636382"/>
                </a:solidFill>
                <a:latin typeface="Gill Sans MT" panose="020B0502020104020203" pitchFamily="34" charset="0"/>
              </a:rPr>
              <a:t>Inferencia</a:t>
            </a:r>
            <a:r>
              <a:rPr lang="en-US" sz="2600" dirty="0" smtClean="0">
                <a:solidFill>
                  <a:srgbClr val="636382"/>
                </a:solidFill>
                <a:latin typeface="Gill Sans MT" panose="020B0502020104020203" pitchFamily="34" charset="0"/>
              </a:rPr>
              <a:t> multi-</a:t>
            </a: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a:t>
            </a:r>
          </a:p>
          <a:p>
            <a:pPr fontAlgn="auto">
              <a:spcBef>
                <a:spcPts val="600"/>
              </a:spcBef>
              <a:spcAft>
                <a:spcPts val="1200"/>
              </a:spcAft>
            </a:pPr>
            <a:endParaRPr lang="en-US" sz="26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543479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584775"/>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sz="3200" dirty="0" smtClean="0"/>
              <a:t>MÉTODOS DE SELECCIÓN DE MODELOS</a:t>
            </a:r>
            <a:endParaRPr lang="en-US" sz="3200" dirty="0"/>
          </a:p>
        </p:txBody>
      </p:sp>
      <p:sp>
        <p:nvSpPr>
          <p:cNvPr id="5" name="Content Placeholder 4"/>
          <p:cNvSpPr txBox="1">
            <a:spLocks/>
          </p:cNvSpPr>
          <p:nvPr/>
        </p:nvSpPr>
        <p:spPr>
          <a:xfrm>
            <a:off x="971600" y="792088"/>
            <a:ext cx="8064896" cy="61653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0"/>
              </a:spcBef>
              <a:spcAft>
                <a:spcPts val="600"/>
              </a:spcAft>
            </a:pPr>
            <a:r>
              <a:rPr lang="en-US" sz="2400" dirty="0" smtClean="0">
                <a:solidFill>
                  <a:srgbClr val="636382"/>
                </a:solidFill>
                <a:latin typeface="Gill Sans MT" panose="020B0502020104020203" pitchFamily="34" charset="0"/>
              </a:rPr>
              <a:t>Bayes factors</a:t>
            </a: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Compara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 pares (“likelihood ratio”)</a:t>
            </a:r>
          </a:p>
          <a:p>
            <a:pPr marL="569913" lvl="1" indent="-396875" fontAlgn="auto">
              <a:spcBef>
                <a:spcPts val="0"/>
              </a:spcBef>
              <a:spcAft>
                <a:spcPts val="600"/>
              </a:spcAft>
            </a:pPr>
            <a:r>
              <a:rPr lang="en-US" sz="2000" dirty="0" smtClean="0">
                <a:solidFill>
                  <a:srgbClr val="636382"/>
                </a:solidFill>
                <a:latin typeface="Gill Sans MT" panose="020B0502020104020203" pitchFamily="34" charset="0"/>
              </a:rPr>
              <a:t>No </a:t>
            </a:r>
            <a:r>
              <a:rPr lang="en-US" sz="2000" dirty="0" err="1" smtClean="0">
                <a:solidFill>
                  <a:srgbClr val="636382"/>
                </a:solidFill>
                <a:latin typeface="Gill Sans MT" panose="020B0502020104020203" pitchFamily="34" charset="0"/>
              </a:rPr>
              <a:t>afectado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priors</a:t>
            </a:r>
          </a:p>
          <a:p>
            <a:pPr fontAlgn="auto">
              <a:spcBef>
                <a:spcPts val="0"/>
              </a:spcBef>
              <a:spcAft>
                <a:spcPts val="600"/>
              </a:spcAft>
            </a:pPr>
            <a:r>
              <a:rPr lang="en-US" sz="2400" dirty="0">
                <a:solidFill>
                  <a:srgbClr val="636382"/>
                </a:solidFill>
                <a:latin typeface="Gill Sans MT" panose="020B0502020104020203" pitchFamily="34" charset="0"/>
              </a:rPr>
              <a:t>BIC (Bayesian information criteria)</a:t>
            </a:r>
          </a:p>
          <a:p>
            <a:pPr marL="569913" lvl="1" indent="-396875" fontAlgn="auto">
              <a:spcBef>
                <a:spcPts val="0"/>
              </a:spcBef>
              <a:spcAft>
                <a:spcPts val="600"/>
              </a:spcAft>
            </a:pPr>
            <a:r>
              <a:rPr lang="en-US" sz="2000" dirty="0">
                <a:solidFill>
                  <a:srgbClr val="636382"/>
                </a:solidFill>
                <a:latin typeface="Gill Sans MT" panose="020B0502020104020203" pitchFamily="34" charset="0"/>
              </a:rPr>
              <a:t>No </a:t>
            </a:r>
            <a:r>
              <a:rPr lang="en-US" sz="2000" dirty="0" err="1">
                <a:solidFill>
                  <a:srgbClr val="636382"/>
                </a:solidFill>
                <a:latin typeface="Gill Sans MT" panose="020B0502020104020203" pitchFamily="34" charset="0"/>
              </a:rPr>
              <a:t>afectado</a:t>
            </a:r>
            <a:r>
              <a:rPr lang="en-US" sz="2000" dirty="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por</a:t>
            </a:r>
            <a:r>
              <a:rPr lang="en-US" sz="2000" dirty="0">
                <a:solidFill>
                  <a:srgbClr val="636382"/>
                </a:solidFill>
                <a:latin typeface="Gill Sans MT" panose="020B0502020104020203" pitchFamily="34" charset="0"/>
              </a:rPr>
              <a:t> priors </a:t>
            </a:r>
            <a:endParaRPr lang="en-US" sz="2000" dirty="0" smtClean="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Intenta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identificar</a:t>
            </a:r>
            <a:r>
              <a:rPr lang="en-US" sz="2000" dirty="0" smtClean="0">
                <a:solidFill>
                  <a:srgbClr val="636382"/>
                </a:solidFill>
                <a:latin typeface="Gill Sans MT" panose="020B0502020104020203" pitchFamily="34" charset="0"/>
              </a:rPr>
              <a:t> un </a:t>
            </a:r>
            <a:r>
              <a:rPr lang="en-US" sz="2000" dirty="0" err="1" smtClean="0">
                <a:solidFill>
                  <a:srgbClr val="636382"/>
                </a:solidFill>
                <a:latin typeface="Gill Sans MT" panose="020B0502020104020203" pitchFamily="34" charset="0"/>
              </a:rPr>
              <a:t>modelo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verdadero</a:t>
            </a:r>
            <a:r>
              <a:rPr lang="en-US" sz="2000" dirty="0" smtClean="0">
                <a:solidFill>
                  <a:srgbClr val="636382"/>
                </a:solidFill>
                <a:latin typeface="Gill Sans MT" panose="020B0502020104020203" pitchFamily="34" charset="0"/>
              </a:rPr>
              <a:t>”</a:t>
            </a: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Requiere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especificación</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spcBef>
                <a:spcPts val="0"/>
              </a:spcBef>
              <a:spcAft>
                <a:spcPts val="600"/>
              </a:spcAft>
            </a:pPr>
            <a:r>
              <a:rPr lang="en-US" sz="2400" dirty="0">
                <a:solidFill>
                  <a:srgbClr val="636382"/>
                </a:solidFill>
                <a:latin typeface="Gill Sans MT" panose="020B0502020104020203" pitchFamily="34" charset="0"/>
              </a:rPr>
              <a:t>AIC (</a:t>
            </a:r>
            <a:r>
              <a:rPr lang="en-US" sz="2400" dirty="0" err="1">
                <a:solidFill>
                  <a:srgbClr val="636382"/>
                </a:solidFill>
                <a:latin typeface="Gill Sans MT" panose="020B0502020104020203" pitchFamily="34" charset="0"/>
              </a:rPr>
              <a:t>Akaike</a:t>
            </a:r>
            <a:r>
              <a:rPr lang="en-US" sz="2400" dirty="0">
                <a:solidFill>
                  <a:srgbClr val="636382"/>
                </a:solidFill>
                <a:latin typeface="Gill Sans MT" panose="020B0502020104020203" pitchFamily="34" charset="0"/>
              </a:rPr>
              <a:t> information criteria)</a:t>
            </a: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Dificultad</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err="1">
                <a:solidFill>
                  <a:srgbClr val="636382"/>
                </a:solidFill>
                <a:latin typeface="Gill Sans MT" panose="020B0502020104020203" pitchFamily="34" charset="0"/>
              </a:rPr>
              <a:t>Promediado</a:t>
            </a:r>
            <a:r>
              <a:rPr lang="en-US" sz="2000" dirty="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spcBef>
                <a:spcPts val="0"/>
              </a:spcBef>
              <a:spcAft>
                <a:spcPts val="600"/>
              </a:spcAft>
            </a:pPr>
            <a:r>
              <a:rPr lang="en-US" sz="2400" dirty="0">
                <a:solidFill>
                  <a:srgbClr val="636382"/>
                </a:solidFill>
                <a:latin typeface="Gill Sans MT" panose="020B0502020104020203" pitchFamily="34" charset="0"/>
              </a:rPr>
              <a:t>DIC (Deviance information criteria)</a:t>
            </a:r>
          </a:p>
          <a:p>
            <a:pPr marL="569913" lvl="1" indent="-396875" fontAlgn="auto">
              <a:spcBef>
                <a:spcPts val="0"/>
              </a:spcBef>
              <a:spcAft>
                <a:spcPts val="600"/>
              </a:spcAft>
            </a:pPr>
            <a:r>
              <a:rPr lang="en-US" sz="2000" dirty="0" smtClean="0">
                <a:solidFill>
                  <a:srgbClr val="636382"/>
                </a:solidFill>
                <a:latin typeface="Gill Sans MT" panose="020B0502020104020203" pitchFamily="34" charset="0"/>
              </a:rPr>
              <a:t>Una </a:t>
            </a:r>
            <a:r>
              <a:rPr lang="en-US" sz="2000" dirty="0" err="1" smtClean="0">
                <a:solidFill>
                  <a:srgbClr val="636382"/>
                </a:solidFill>
                <a:latin typeface="Gill Sans MT" panose="020B0502020104020203" pitchFamily="34" charset="0"/>
              </a:rPr>
              <a:t>generalización</a:t>
            </a:r>
            <a:r>
              <a:rPr lang="en-US" sz="2000" dirty="0" smtClean="0">
                <a:solidFill>
                  <a:srgbClr val="636382"/>
                </a:solidFill>
                <a:latin typeface="Gill Sans MT" panose="020B0502020104020203" pitchFamily="34" charset="0"/>
              </a:rPr>
              <a:t> del AIC </a:t>
            </a:r>
            <a:r>
              <a:rPr lang="en-US" sz="2000" dirty="0" err="1" smtClean="0">
                <a:solidFill>
                  <a:srgbClr val="636382"/>
                </a:solidFill>
                <a:latin typeface="Gill Sans MT" panose="020B0502020104020203" pitchFamily="34" charset="0"/>
              </a:rPr>
              <a:t>teniendo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cuenta</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r>
              <a:rPr lang="en-US" sz="2000" dirty="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estima</a:t>
            </a:r>
            <a:r>
              <a:rPr lang="en-US" sz="2000" dirty="0" smtClean="0">
                <a:solidFill>
                  <a:srgbClr val="636382"/>
                </a:solidFill>
                <a:latin typeface="Gill Sans MT" panose="020B0502020104020203" pitchFamily="34" charset="0"/>
              </a:rPr>
              <a:t>)</a:t>
            </a:r>
            <a:endParaRPr lang="en-US" sz="2000" dirty="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a:solidFill>
                  <a:srgbClr val="636382"/>
                </a:solidFill>
                <a:latin typeface="Gill Sans MT" panose="020B0502020104020203" pitchFamily="34" charset="0"/>
              </a:rPr>
              <a:t>No </a:t>
            </a:r>
            <a:r>
              <a:rPr lang="en-US" sz="2000" dirty="0" smtClean="0">
                <a:solidFill>
                  <a:srgbClr val="636382"/>
                </a:solidFill>
                <a:latin typeface="Gill Sans MT" panose="020B0502020104020203" pitchFamily="34" charset="0"/>
              </a:rPr>
              <a:t>hay </a:t>
            </a: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7" y="1772816"/>
            <a:ext cx="3024335" cy="1512168"/>
          </a:xfrm>
          <a:prstGeom prst="rect">
            <a:avLst/>
          </a:prstGeom>
        </p:spPr>
      </p:pic>
    </p:spTree>
    <p:extLst>
      <p:ext uri="{BB962C8B-B14F-4D97-AF65-F5344CB8AC3E}">
        <p14:creationId xmlns:p14="http://schemas.microsoft.com/office/powerpoint/2010/main" val="10066500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107921"/>
            <a:ext cx="8136904" cy="646331"/>
          </a:xfrm>
          <a:prstGeom prst="rect">
            <a:avLst/>
          </a:prstGeom>
          <a:noFill/>
        </p:spPr>
        <p:txBody>
          <a:bodyPr wrap="square" rtlCol="0">
            <a:spAutoFit/>
          </a:bodyPr>
          <a:lstStyle/>
          <a:p>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REFERENCIAS</a:t>
            </a:r>
            <a:endParaRPr lang="es-ES" sz="38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971600" y="1033717"/>
            <a:ext cx="7866218" cy="448351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5" name="Rectangle 4"/>
          <p:cNvSpPr/>
          <p:nvPr/>
        </p:nvSpPr>
        <p:spPr>
          <a:xfrm>
            <a:off x="895445" y="5805264"/>
            <a:ext cx="8285067" cy="400110"/>
          </a:xfrm>
          <a:prstGeom prst="rect">
            <a:avLst/>
          </a:prstGeom>
        </p:spPr>
        <p:txBody>
          <a:bodyPr wrap="square">
            <a:spAutoFit/>
          </a:bodyPr>
          <a:lstStyle/>
          <a:p>
            <a:r>
              <a:rPr lang="es-ES" sz="2000" dirty="0"/>
              <a:t>https://www.countbayesie.com/blog/2016/5/1/a-guide-to-bayesian-statistics</a:t>
            </a:r>
          </a:p>
        </p:txBody>
      </p:sp>
      <p:sp>
        <p:nvSpPr>
          <p:cNvPr id="6" name="Content Placeholder 4"/>
          <p:cNvSpPr txBox="1">
            <a:spLocks/>
          </p:cNvSpPr>
          <p:nvPr/>
        </p:nvSpPr>
        <p:spPr>
          <a:xfrm>
            <a:off x="899592" y="836712"/>
            <a:ext cx="8064896" cy="531075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0"/>
              </a:spcAft>
            </a:pPr>
            <a:r>
              <a:rPr lang="en-US" sz="2000" dirty="0" smtClean="0">
                <a:solidFill>
                  <a:srgbClr val="636382"/>
                </a:solidFill>
                <a:latin typeface="Gill Sans MT" panose="020B0502020104020203" pitchFamily="34" charset="0"/>
              </a:rPr>
              <a:t>Andrew </a:t>
            </a:r>
            <a:r>
              <a:rPr lang="en-US" sz="2000" dirty="0" err="1" smtClean="0">
                <a:solidFill>
                  <a:srgbClr val="636382"/>
                </a:solidFill>
                <a:latin typeface="Gill Sans MT" panose="020B0502020104020203" pitchFamily="34" charset="0"/>
              </a:rPr>
              <a:t>Gelman</a:t>
            </a:r>
            <a:r>
              <a:rPr lang="en-US" sz="2000" dirty="0" smtClean="0">
                <a:solidFill>
                  <a:srgbClr val="636382"/>
                </a:solidFill>
                <a:latin typeface="Gill Sans MT" panose="020B0502020104020203" pitchFamily="34" charset="0"/>
              </a:rPr>
              <a:t>, John B. Carlin, Hal S. Stern and Donald B. Rubin. 2004. Bayesian Data Analysis. Chapman &amp; Hall.</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2009. Introduction to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for Ecologists. Academic Press.</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and Michael Schaub. 2012. Bayesian population analysis using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A hierarchical perspective. Academic Press.</a:t>
            </a:r>
          </a:p>
          <a:p>
            <a:pPr fontAlgn="auto">
              <a:spcBef>
                <a:spcPts val="600"/>
              </a:spcBef>
              <a:spcAft>
                <a:spcPts val="0"/>
              </a:spcAft>
            </a:pPr>
            <a:r>
              <a:rPr lang="en-US" sz="2000" dirty="0" smtClean="0">
                <a:solidFill>
                  <a:srgbClr val="636382"/>
                </a:solidFill>
                <a:latin typeface="Gill Sans MT" panose="020B0502020104020203" pitchFamily="34" charset="0"/>
              </a:rPr>
              <a:t>William A. Link and Richard J. Barker.2010. Bayesian Inference with Ecological Applications. Academic Press. </a:t>
            </a:r>
          </a:p>
          <a:p>
            <a:pPr fontAlgn="auto">
              <a:spcBef>
                <a:spcPts val="600"/>
              </a:spcBef>
              <a:spcAft>
                <a:spcPts val="0"/>
              </a:spcAft>
            </a:pPr>
            <a:r>
              <a:rPr lang="en-US" sz="2000" dirty="0" smtClean="0">
                <a:solidFill>
                  <a:srgbClr val="636382"/>
                </a:solidFill>
                <a:latin typeface="Gill Sans MT" panose="020B0502020104020203" pitchFamily="34" charset="0"/>
              </a:rPr>
              <a:t>Michael A. McCarthy. 2007. Bayesian Methods for Ecology. Cambridge University Press. </a:t>
            </a:r>
          </a:p>
          <a:p>
            <a:pPr fontAlgn="auto">
              <a:spcBef>
                <a:spcPts val="600"/>
              </a:spcBef>
              <a:spcAft>
                <a:spcPts val="0"/>
              </a:spcAft>
            </a:pPr>
            <a:r>
              <a:rPr lang="en-US" sz="2000" dirty="0" smtClean="0">
                <a:solidFill>
                  <a:srgbClr val="636382"/>
                </a:solidFill>
                <a:latin typeface="Gill Sans MT" panose="020B0502020104020203" pitchFamily="34" charset="0"/>
              </a:rPr>
              <a:t>J. Andrew </a:t>
            </a:r>
            <a:r>
              <a:rPr lang="en-US" sz="2000" dirty="0" err="1" smtClean="0">
                <a:solidFill>
                  <a:srgbClr val="636382"/>
                </a:solidFill>
                <a:latin typeface="Gill Sans MT" panose="020B0502020104020203" pitchFamily="34" charset="0"/>
              </a:rPr>
              <a:t>Royle</a:t>
            </a:r>
            <a:r>
              <a:rPr lang="en-US" sz="2000" dirty="0" smtClean="0">
                <a:solidFill>
                  <a:srgbClr val="636382"/>
                </a:solidFill>
                <a:latin typeface="Gill Sans MT" panose="020B0502020104020203" pitchFamily="34" charset="0"/>
              </a:rPr>
              <a:t> and Robert M. </a:t>
            </a:r>
            <a:r>
              <a:rPr lang="en-US" sz="2000" dirty="0" err="1" smtClean="0">
                <a:solidFill>
                  <a:srgbClr val="636382"/>
                </a:solidFill>
                <a:latin typeface="Gill Sans MT" panose="020B0502020104020203" pitchFamily="34" charset="0"/>
              </a:rPr>
              <a:t>Dorazio</a:t>
            </a:r>
            <a:r>
              <a:rPr lang="en-US" sz="2000" dirty="0" smtClean="0">
                <a:solidFill>
                  <a:srgbClr val="636382"/>
                </a:solidFill>
                <a:latin typeface="Gill Sans MT" panose="020B0502020104020203" pitchFamily="34" charset="0"/>
              </a:rPr>
              <a:t>. 2008. Hierarchical modeling and inference in ecology. The analysis of data from populations, </a:t>
            </a:r>
            <a:r>
              <a:rPr lang="en-US" sz="2000" dirty="0" err="1" smtClean="0">
                <a:solidFill>
                  <a:srgbClr val="636382"/>
                </a:solidFill>
                <a:latin typeface="Gill Sans MT" panose="020B0502020104020203" pitchFamily="34" charset="0"/>
              </a:rPr>
              <a:t>metapopulations</a:t>
            </a:r>
            <a:r>
              <a:rPr lang="en-US" sz="2000" dirty="0" smtClean="0">
                <a:solidFill>
                  <a:srgbClr val="636382"/>
                </a:solidFill>
                <a:latin typeface="Gill Sans MT" panose="020B0502020104020203" pitchFamily="34" charset="0"/>
              </a:rPr>
              <a:t>, and communities. Academic Press.</a:t>
            </a:r>
          </a:p>
          <a:p>
            <a:pPr fontAlgn="auto">
              <a:spcBef>
                <a:spcPts val="600"/>
              </a:spcBef>
              <a:spcAft>
                <a:spcPts val="0"/>
              </a:spcAft>
            </a:pPr>
            <a:endParaRPr lang="en-US" sz="6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000" b="1" dirty="0" smtClean="0">
                <a:solidFill>
                  <a:srgbClr val="636382"/>
                </a:solidFill>
                <a:latin typeface="Gill Sans MT" panose="020B0502020104020203" pitchFamily="34" charset="0"/>
              </a:rPr>
              <a:t>FUENTE INTERESANTE:</a:t>
            </a:r>
            <a:endParaRPr lang="en-US" sz="2000" b="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428514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116632"/>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 name="Rectangle 1"/>
          <p:cNvSpPr/>
          <p:nvPr/>
        </p:nvSpPr>
        <p:spPr>
          <a:xfrm>
            <a:off x="620688" y="1340768"/>
            <a:ext cx="7902624" cy="3293209"/>
          </a:xfrm>
          <a:prstGeom prst="rect">
            <a:avLst/>
          </a:prstGeom>
        </p:spPr>
        <p:txBody>
          <a:bodyPr wrap="square">
            <a:spAutoFit/>
          </a:bodyPr>
          <a:lstStyle/>
          <a:p>
            <a:pPr marL="47625" lvl="1">
              <a:spcBef>
                <a:spcPts val="1200"/>
              </a:spcBef>
              <a:spcAft>
                <a:spcPts val="1200"/>
              </a:spcAft>
              <a:buSzPct val="80000"/>
            </a:pPr>
            <a:r>
              <a:rPr lang="es-ES" sz="2400" dirty="0" smtClean="0">
                <a:solidFill>
                  <a:srgbClr val="636382"/>
                </a:solidFill>
                <a:latin typeface="Gill Sans MT" panose="020B0502020104020203" pitchFamily="34" charset="0"/>
              </a:rPr>
              <a:t>Resumiendo podríamos decir que la </a:t>
            </a:r>
            <a:r>
              <a:rPr lang="es-ES" sz="2400" dirty="0">
                <a:solidFill>
                  <a:srgbClr val="636382"/>
                </a:solidFill>
                <a:latin typeface="Gill Sans MT" panose="020B0502020104020203" pitchFamily="34" charset="0"/>
              </a:rPr>
              <a:t>gran diferencia es que con </a:t>
            </a:r>
            <a:r>
              <a:rPr lang="es-ES" sz="2400" dirty="0" smtClean="0">
                <a:solidFill>
                  <a:srgbClr val="636382"/>
                </a:solidFill>
                <a:latin typeface="Gill Sans MT" panose="020B0502020104020203" pitchFamily="34" charset="0"/>
              </a:rPr>
              <a:t>la inferencia Bayesiana, podemos obtener </a:t>
            </a:r>
            <a:r>
              <a:rPr lang="es-ES" sz="2400" dirty="0">
                <a:solidFill>
                  <a:srgbClr val="636382"/>
                </a:solidFill>
                <a:latin typeface="Gill Sans MT" panose="020B0502020104020203" pitchFamily="34" charset="0"/>
              </a:rPr>
              <a:t>distribuciones de probabilidades para </a:t>
            </a:r>
            <a:r>
              <a:rPr lang="es-ES" sz="2400" dirty="0" smtClean="0">
                <a:solidFill>
                  <a:srgbClr val="636382"/>
                </a:solidFill>
                <a:latin typeface="Gill Sans MT" panose="020B0502020104020203" pitchFamily="34" charset="0"/>
              </a:rPr>
              <a:t>cantidades</a:t>
            </a:r>
            <a:r>
              <a:rPr lang="es-ES" sz="2400" dirty="0">
                <a:solidFill>
                  <a:srgbClr val="636382"/>
                </a:solidFill>
                <a:latin typeface="Gill Sans MT" panose="020B0502020104020203" pitchFamily="34" charset="0"/>
              </a:rPr>
              <a:t> no </a:t>
            </a:r>
            <a:r>
              <a:rPr lang="es-ES" sz="2400" dirty="0" smtClean="0">
                <a:solidFill>
                  <a:srgbClr val="636382"/>
                </a:solidFill>
                <a:latin typeface="Gill Sans MT" panose="020B0502020104020203" pitchFamily="34" charset="0"/>
              </a:rPr>
              <a:t>observadas: </a:t>
            </a:r>
          </a:p>
          <a:p>
            <a:pPr marL="47625" lvl="1">
              <a:spcBef>
                <a:spcPts val="1200"/>
              </a:spcBef>
              <a:spcAft>
                <a:spcPts val="1200"/>
              </a:spcAft>
              <a:buSzPct val="80000"/>
            </a:pPr>
            <a:r>
              <a:rPr lang="es-ES" sz="2400" dirty="0" smtClean="0">
                <a:solidFill>
                  <a:srgbClr val="636382"/>
                </a:solidFill>
                <a:latin typeface="Gill Sans MT" panose="020B0502020104020203" pitchFamily="34" charset="0"/>
              </a:rPr>
              <a:t>parámetros</a:t>
            </a:r>
            <a:r>
              <a:rPr lang="es-ES" sz="2400" dirty="0">
                <a:solidFill>
                  <a:srgbClr val="636382"/>
                </a:solidFill>
                <a:latin typeface="Gill Sans MT" panose="020B0502020104020203" pitchFamily="34" charset="0"/>
              </a:rPr>
              <a:t>, valores perdidos, o datos nuevos que todavía no hemos colectado. </a:t>
            </a:r>
            <a:endParaRPr lang="es-ES" sz="2400" dirty="0" smtClean="0">
              <a:solidFill>
                <a:srgbClr val="636382"/>
              </a:solidFill>
              <a:latin typeface="Gill Sans MT" panose="020B0502020104020203" pitchFamily="34" charset="0"/>
            </a:endParaRPr>
          </a:p>
          <a:p>
            <a:pPr marL="47625" lvl="1">
              <a:spcBef>
                <a:spcPts val="1200"/>
              </a:spcBef>
              <a:spcAft>
                <a:spcPts val="1200"/>
              </a:spcAft>
              <a:buSzPct val="80000"/>
            </a:pPr>
            <a:r>
              <a:rPr lang="es-ES" sz="2400" dirty="0" smtClean="0">
                <a:solidFill>
                  <a:srgbClr val="636382"/>
                </a:solidFill>
                <a:latin typeface="Gill Sans MT" panose="020B0502020104020203" pitchFamily="34" charset="0"/>
              </a:rPr>
              <a:t>Podemos cuantificar </a:t>
            </a:r>
            <a:r>
              <a:rPr lang="es-ES" sz="2400" dirty="0">
                <a:solidFill>
                  <a:srgbClr val="636382"/>
                </a:solidFill>
                <a:latin typeface="Gill Sans MT" panose="020B0502020104020203" pitchFamily="34" charset="0"/>
              </a:rPr>
              <a:t>incertidumbre y armar modelos</a:t>
            </a:r>
            <a:r>
              <a:rPr lang="es-ES" dirty="0">
                <a:solidFill>
                  <a:srgbClr val="636382"/>
                </a:solidFill>
                <a:latin typeface="Gill Sans MT" panose="020B0502020104020203" pitchFamily="34" charset="0"/>
              </a:rPr>
              <a:t> </a:t>
            </a:r>
            <a:r>
              <a:rPr lang="es-ES" dirty="0" smtClean="0"/>
              <a:t> </a:t>
            </a:r>
            <a:r>
              <a:rPr lang="es-ES" sz="2400" dirty="0">
                <a:solidFill>
                  <a:srgbClr val="636382"/>
                </a:solidFill>
                <a:latin typeface="Gill Sans MT" panose="020B0502020104020203" pitchFamily="34" charset="0"/>
              </a:rPr>
              <a:t>realistas </a:t>
            </a:r>
            <a:r>
              <a:rPr lang="es-ES" sz="2400" dirty="0">
                <a:solidFill>
                  <a:srgbClr val="636382"/>
                </a:solidFill>
                <a:latin typeface="Gill Sans MT" panose="020B0502020104020203" pitchFamily="34" charset="0"/>
              </a:rPr>
              <a:t>que tienen en cuenta </a:t>
            </a:r>
            <a:r>
              <a:rPr lang="es-ES" sz="2400" dirty="0" smtClean="0">
                <a:solidFill>
                  <a:srgbClr val="636382"/>
                </a:solidFill>
                <a:latin typeface="Gill Sans MT" panose="020B0502020104020203" pitchFamily="34" charset="0"/>
              </a:rPr>
              <a:t>observaciones </a:t>
            </a:r>
            <a:r>
              <a:rPr lang="es-ES" sz="2400" dirty="0">
                <a:solidFill>
                  <a:srgbClr val="636382"/>
                </a:solidFill>
                <a:latin typeface="Gill Sans MT" panose="020B0502020104020203" pitchFamily="34" charset="0"/>
              </a:rPr>
              <a:t>imperfectas.</a:t>
            </a:r>
          </a:p>
        </p:txBody>
      </p:sp>
    </p:spTree>
    <p:extLst>
      <p:ext uri="{BB962C8B-B14F-4D97-AF65-F5344CB8AC3E}">
        <p14:creationId xmlns:p14="http://schemas.microsoft.com/office/powerpoint/2010/main" val="1576718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467544" y="189197"/>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6" name="Rectangle 15"/>
          <p:cNvSpPr/>
          <p:nvPr/>
        </p:nvSpPr>
        <p:spPr>
          <a:xfrm>
            <a:off x="251520" y="1026889"/>
            <a:ext cx="3522676" cy="3770263"/>
          </a:xfrm>
          <a:prstGeom prst="rect">
            <a:avLst/>
          </a:prstGeom>
        </p:spPr>
        <p:txBody>
          <a:bodyPr wrap="square">
            <a:spAutoFit/>
          </a:bodyPr>
          <a:lstStyle/>
          <a:p>
            <a:pPr marL="0" lvl="1" algn="ctr">
              <a:spcAft>
                <a:spcPts val="600"/>
              </a:spcAft>
              <a:buSzPct val="80000"/>
            </a:pPr>
            <a:r>
              <a:rPr lang="en-US" sz="3200" i="1" dirty="0" err="1" smtClean="0">
                <a:solidFill>
                  <a:srgbClr val="636382"/>
                </a:solidFill>
                <a:effectLst>
                  <a:outerShdw blurRad="38100" dist="38100" dir="2700000" algn="tl">
                    <a:srgbClr val="000000">
                      <a:alpha val="43137"/>
                    </a:srgbClr>
                  </a:outerShdw>
                </a:effectLst>
                <a:latin typeface="Gill Sans MT" panose="020B0502020104020203" pitchFamily="34" charset="0"/>
              </a:rPr>
              <a:t>Frecuentista</a:t>
            </a:r>
            <a:endParaRPr lang="en-US" sz="3200" i="1" dirty="0" smtClean="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Parametrós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desconocidos</a:t>
            </a:r>
            <a:endParaRPr lang="en-US" sz="2400" dirty="0" smtClean="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evaluada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sobre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réplicas</a:t>
            </a:r>
            <a:r>
              <a:rPr lang="en-US" sz="2400" dirty="0" smtClean="0">
                <a:solidFill>
                  <a:srgbClr val="636382"/>
                </a:solidFill>
                <a:latin typeface="Gill Sans MT" panose="020B0502020104020203" pitchFamily="34" charset="0"/>
              </a:rPr>
              <a:t> de set de </a:t>
            </a:r>
            <a:r>
              <a:rPr lang="en-US" sz="2400" dirty="0" err="1" smtClean="0">
                <a:solidFill>
                  <a:srgbClr val="636382"/>
                </a:solidFill>
                <a:latin typeface="Gill Sans MT" panose="020B0502020104020203" pitchFamily="34" charset="0"/>
              </a:rPr>
              <a:t>datos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hipotéticas</a:t>
            </a:r>
            <a:r>
              <a:rPr lang="en-US" sz="2400" dirty="0" smtClean="0">
                <a:solidFill>
                  <a:srgbClr val="636382"/>
                </a:solidFill>
                <a:latin typeface="Gill Sans MT" panose="020B0502020104020203" pitchFamily="34" charset="0"/>
              </a:rPr>
              <a:t> (IC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en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infinita</a:t>
            </a:r>
            <a:r>
              <a:rPr lang="en-US" sz="2400" dirty="0" smtClean="0">
                <a:solidFill>
                  <a:srgbClr val="636382"/>
                </a:solidFill>
                <a:latin typeface="Gill Sans MT" panose="020B0502020104020203" pitchFamily="34" charset="0"/>
              </a:rPr>
              <a:t>) </a:t>
            </a:r>
          </a:p>
          <a:p>
            <a:pPr marL="285750" lvl="1" indent="-238125">
              <a:spcAft>
                <a:spcPts val="600"/>
              </a:spcAft>
              <a:buSzPct val="80000"/>
              <a:buFont typeface="Arial" panose="020B0604020202020204" pitchFamily="34" charset="0"/>
              <a:buChar char="•"/>
            </a:pPr>
            <a:r>
              <a:rPr lang="en-US" sz="2400" dirty="0" smtClean="0">
                <a:solidFill>
                  <a:srgbClr val="636382"/>
                </a:solidFill>
                <a:latin typeface="Gill Sans MT" panose="020B0502020104020203" pitchFamily="34" charset="0"/>
              </a:rPr>
              <a:t>IMM</a:t>
            </a:r>
            <a:endParaRPr lang="en-US" sz="2800" dirty="0">
              <a:solidFill>
                <a:srgbClr val="636382"/>
              </a:solidFill>
              <a:latin typeface="Gill Sans MT" panose="020B0502020104020203" pitchFamily="34" charset="0"/>
            </a:endParaRPr>
          </a:p>
        </p:txBody>
      </p:sp>
      <p:sp>
        <p:nvSpPr>
          <p:cNvPr id="24" name="Rectangle 23"/>
          <p:cNvSpPr/>
          <p:nvPr/>
        </p:nvSpPr>
        <p:spPr>
          <a:xfrm>
            <a:off x="4067944" y="979269"/>
            <a:ext cx="4896544" cy="5186035"/>
          </a:xfrm>
          <a:prstGeom prst="rect">
            <a:avLst/>
          </a:prstGeom>
        </p:spPr>
        <p:txBody>
          <a:bodyPr wrap="square">
            <a:spAutoFit/>
          </a:bodyPr>
          <a:lstStyle/>
          <a:p>
            <a:pPr marL="0" lvl="1" algn="ctr">
              <a:spcAft>
                <a:spcPts val="600"/>
              </a:spcAft>
              <a:buSzPct val="80000"/>
            </a:pPr>
            <a:r>
              <a:rPr lang="en-US" sz="3200" i="1" dirty="0" err="1">
                <a:solidFill>
                  <a:srgbClr val="636382"/>
                </a:solidFill>
                <a:effectLst>
                  <a:outerShdw blurRad="38100" dist="38100" dir="2700000" algn="tl">
                    <a:srgbClr val="000000">
                      <a:alpha val="43137"/>
                    </a:srgbClr>
                  </a:outerShdw>
                </a:effectLst>
                <a:latin typeface="Gill Sans MT" panose="020B0502020104020203" pitchFamily="34" charset="0"/>
              </a:rPr>
              <a:t>Bayesiano</a:t>
            </a:r>
            <a:endParaRPr lang="en-US" sz="3200" i="1" dirty="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a:t>
            </a:r>
            <a:r>
              <a:rPr lang="en-US" sz="2400" dirty="0">
                <a:solidFill>
                  <a:srgbClr val="636382"/>
                </a:solidFill>
                <a:latin typeface="Gill Sans MT" panose="020B0502020104020203" pitchFamily="34" charset="0"/>
              </a:rPr>
              <a:t>de </a:t>
            </a: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son variables </a:t>
            </a:r>
            <a:r>
              <a:rPr lang="en-US" sz="2400" dirty="0" err="1">
                <a:solidFill>
                  <a:srgbClr val="636382"/>
                </a:solidFill>
                <a:latin typeface="Gill Sans MT" panose="020B0502020104020203" pitchFamily="34" charset="0"/>
              </a:rPr>
              <a:t>aleatorias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La </a:t>
            </a:r>
            <a:r>
              <a:rPr lang="en-US" sz="2400" dirty="0" err="1">
                <a:solidFill>
                  <a:srgbClr val="636382"/>
                </a:solidFill>
                <a:latin typeface="Gill Sans MT" panose="020B0502020104020203" pitchFamily="34" charset="0"/>
              </a:rPr>
              <a:t>probabilidad</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una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medida</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incertidumbre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sobre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cantidades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desconocidas</a:t>
            </a:r>
            <a:r>
              <a:rPr lang="en-US" sz="2400" dirty="0">
                <a:solidFill>
                  <a:srgbClr val="636382"/>
                </a:solidFill>
                <a:latin typeface="Gill Sans MT" panose="020B0502020104020203" pitchFamily="34" charset="0"/>
              </a:rPr>
              <a:t> (IC </a:t>
            </a:r>
            <a:r>
              <a:rPr lang="en-US" sz="2400" dirty="0" err="1">
                <a:solidFill>
                  <a:srgbClr val="636382"/>
                </a:solidFill>
                <a:latin typeface="Gill Sans MT" panose="020B0502020104020203" pitchFamily="34" charset="0"/>
              </a:rPr>
              <a:t>verdadero</a:t>
            </a:r>
            <a:r>
              <a:rPr lang="en-US" sz="2400" dirty="0">
                <a:solidFill>
                  <a:srgbClr val="636382"/>
                </a:solidFill>
                <a:latin typeface="Gill Sans MT" panose="020B0502020104020203" pitchFamily="34" charset="0"/>
              </a:rPr>
              <a:t>)</a:t>
            </a: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Conocimiento</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previo</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Set de </a:t>
            </a:r>
            <a:r>
              <a:rPr lang="en-US" sz="2400" dirty="0" err="1">
                <a:solidFill>
                  <a:srgbClr val="636382"/>
                </a:solidFill>
                <a:latin typeface="Gill Sans MT" panose="020B0502020104020203" pitchFamily="34" charset="0"/>
              </a:rPr>
              <a:t>datos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pequeños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jerárquicos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IMM </a:t>
            </a:r>
            <a:r>
              <a:rPr lang="en-US" sz="2400" dirty="0" err="1">
                <a:solidFill>
                  <a:srgbClr val="636382"/>
                </a:solidFill>
                <a:latin typeface="Gill Sans MT" panose="020B0502020104020203" pitchFamily="34" charset="0"/>
              </a:rPr>
              <a:t>dificil</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Computacionalmente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dificil</a:t>
            </a:r>
            <a:r>
              <a:rPr lang="en-US" sz="2400" dirty="0">
                <a:solidFill>
                  <a:srgbClr val="636382"/>
                </a:solidFill>
                <a:latin typeface="Gill Sans MT" panose="020B0502020104020203" pitchFamily="34" charset="0"/>
              </a:rPr>
              <a:t> (MCMC)</a:t>
            </a:r>
          </a:p>
        </p:txBody>
      </p:sp>
    </p:spTree>
    <p:extLst>
      <p:ext uri="{BB962C8B-B14F-4D97-AF65-F5344CB8AC3E}">
        <p14:creationId xmlns:p14="http://schemas.microsoft.com/office/powerpoint/2010/main" val="3689166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5536"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4" name="Content Placeholder 4"/>
          <p:cNvSpPr txBox="1">
            <a:spLocks/>
          </p:cNvSpPr>
          <p:nvPr/>
        </p:nvSpPr>
        <p:spPr>
          <a:xfrm>
            <a:off x="899591" y="908720"/>
            <a:ext cx="8201869" cy="556281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400" dirty="0" err="1" smtClean="0">
                <a:solidFill>
                  <a:srgbClr val="636382"/>
                </a:solidFill>
                <a:latin typeface="Gill Sans MT" panose="020B0502020104020203" pitchFamily="34" charset="0"/>
              </a:rPr>
              <a:t>Reconoce</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combina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cuatro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componentes</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p>
          <a:p>
            <a:pPr marL="0" indent="0" fontAlgn="auto">
              <a:lnSpc>
                <a:spcPct val="80000"/>
              </a:lnSpc>
              <a:spcBef>
                <a:spcPts val="0"/>
              </a:spcBef>
              <a:spcAft>
                <a:spcPts val="0"/>
              </a:spcAft>
              <a:buFont typeface="Arial" panose="020B0604020202020204" pitchFamily="34" charset="0"/>
              <a:buNone/>
            </a:pP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conocimiento</a:t>
            </a:r>
            <a:r>
              <a:rPr lang="en-US" sz="2400" dirty="0" smtClean="0">
                <a:solidFill>
                  <a:schemeClr val="accent2"/>
                </a:solidFill>
                <a:latin typeface="Gill Sans MT" panose="020B0502020104020203" pitchFamily="34" charset="0"/>
              </a:rPr>
              <a:t> +   </a:t>
            </a:r>
            <a:r>
              <a:rPr lang="en-US" sz="2400" dirty="0" err="1" smtClean="0">
                <a:solidFill>
                  <a:schemeClr val="accent2"/>
                </a:solidFill>
                <a:latin typeface="Gill Sans MT" panose="020B0502020104020203" pitchFamily="34" charset="0"/>
              </a:rPr>
              <a:t>datos</a:t>
            </a:r>
            <a:r>
              <a:rPr lang="en-US" sz="2400" dirty="0" smtClean="0">
                <a:solidFill>
                  <a:schemeClr val="accent2"/>
                </a:solidFill>
                <a:latin typeface="Gill Sans MT" panose="020B0502020104020203" pitchFamily="34" charset="0"/>
              </a:rPr>
              <a:t>      </a:t>
            </a:r>
            <a:r>
              <a:rPr lang="en-US" sz="2800" baseline="30000" dirty="0" err="1" smtClean="0">
                <a:solidFill>
                  <a:schemeClr val="accent2"/>
                </a:solidFill>
                <a:latin typeface="Gill Sans MT" panose="020B0502020104020203" pitchFamily="34" charset="0"/>
              </a:rPr>
              <a:t>modelo</a:t>
            </a:r>
            <a:r>
              <a:rPr lang="en-US" sz="2400" baseline="300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concocimiento</a:t>
            </a:r>
            <a:endParaRPr lang="en-US" sz="2400" dirty="0" smtClean="0">
              <a:solidFill>
                <a:schemeClr val="accent2"/>
              </a:solidFill>
              <a:latin typeface="Gill Sans MT" panose="020B0502020104020203" pitchFamily="34" charset="0"/>
            </a:endParaRPr>
          </a:p>
          <a:p>
            <a:pPr marL="0" indent="0" fontAlgn="auto">
              <a:lnSpc>
                <a:spcPct val="80000"/>
              </a:lnSpc>
              <a:spcBef>
                <a:spcPts val="0"/>
              </a:spcBef>
              <a:spcAft>
                <a:spcPts val="600"/>
              </a:spcAft>
              <a:buFont typeface="Arial" panose="020B0604020202020204" pitchFamily="34" charset="0"/>
              <a:buNone/>
            </a:pPr>
            <a:r>
              <a:rPr lang="en-US" sz="2400" dirty="0">
                <a:solidFill>
                  <a:schemeClr val="accent2"/>
                </a:solidFill>
                <a:latin typeface="Gill Sans MT" panose="020B0502020104020203" pitchFamily="34" charset="0"/>
              </a:rPr>
              <a:t> </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previo</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nuevos</a:t>
            </a:r>
            <a:r>
              <a:rPr lang="en-US" sz="2400" dirty="0" smtClean="0">
                <a:solidFill>
                  <a:schemeClr val="accent2"/>
                </a:solidFill>
                <a:latin typeface="Gill Sans MT" panose="020B0502020104020203" pitchFamily="34" charset="0"/>
              </a:rPr>
              <a:t>                     posterior </a:t>
            </a:r>
          </a:p>
          <a:p>
            <a:pPr fontAlgn="auto">
              <a:spcBef>
                <a:spcPts val="1200"/>
              </a:spcBef>
              <a:spcAft>
                <a:spcPts val="600"/>
              </a:spcAft>
            </a:pPr>
            <a:r>
              <a:rPr lang="en-US" sz="2400" dirty="0" err="1" smtClean="0">
                <a:solidFill>
                  <a:srgbClr val="636382"/>
                </a:solidFill>
                <a:latin typeface="Gill Sans MT" panose="020B0502020104020203" pitchFamily="34" charset="0"/>
              </a:rPr>
              <a:t>Incorpora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informaci</a:t>
            </a:r>
            <a:r>
              <a:rPr lang="es-ES" sz="2400" dirty="0" err="1" smtClean="0">
                <a:solidFill>
                  <a:srgbClr val="636382"/>
                </a:solidFill>
                <a:latin typeface="Gill Sans MT" panose="020B0502020104020203" pitchFamily="34" charset="0"/>
              </a:rPr>
              <a:t>ón</a:t>
            </a:r>
            <a:r>
              <a:rPr lang="es-E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previa</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Subjetivo</a:t>
            </a:r>
            <a:r>
              <a:rPr lang="en-US" sz="2400" dirty="0" smtClean="0">
                <a:solidFill>
                  <a:srgbClr val="636382"/>
                </a:solidFill>
                <a:latin typeface="Gill Sans MT" panose="020B0502020104020203" pitchFamily="34" charset="0"/>
              </a:rPr>
              <a:t> </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“prior”;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priors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(B)</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(F)</a:t>
            </a:r>
          </a:p>
          <a:p>
            <a:pPr fontAlgn="auto">
              <a:spcBef>
                <a:spcPts val="600"/>
              </a:spcBef>
              <a:spcAft>
                <a:spcPts val="600"/>
              </a:spcAft>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no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Representan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variación</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smtClean="0">
                <a:solidFill>
                  <a:srgbClr val="636382"/>
                </a:solidFill>
                <a:latin typeface="Gill Sans MT" panose="020B0502020104020203" pitchFamily="34" charset="0"/>
              </a:rPr>
              <a:t>O la </a:t>
            </a: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valor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p:txBody>
      </p:sp>
      <p:cxnSp>
        <p:nvCxnSpPr>
          <p:cNvPr id="25" name="Straight Arrow Connector 24"/>
          <p:cNvCxnSpPr/>
          <p:nvPr/>
        </p:nvCxnSpPr>
        <p:spPr>
          <a:xfrm>
            <a:off x="5000525" y="1772816"/>
            <a:ext cx="11887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824" y="1361328"/>
            <a:ext cx="1131568" cy="1131568"/>
          </a:xfrm>
          <a:prstGeom prst="rect">
            <a:avLst/>
          </a:prstGeom>
        </p:spPr>
      </p:pic>
    </p:spTree>
    <p:extLst>
      <p:ext uri="{BB962C8B-B14F-4D97-AF65-F5344CB8AC3E}">
        <p14:creationId xmlns:p14="http://schemas.microsoft.com/office/powerpoint/2010/main" val="787137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5536" y="188640"/>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¿POR QUÉ USAR INFERENCIA BAYESIANA?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9" name="Content Placeholder 4"/>
          <p:cNvSpPr txBox="1">
            <a:spLocks/>
          </p:cNvSpPr>
          <p:nvPr/>
        </p:nvSpPr>
        <p:spPr>
          <a:xfrm>
            <a:off x="486908" y="908720"/>
            <a:ext cx="7966481" cy="553232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400" dirty="0" smtClean="0">
                <a:solidFill>
                  <a:srgbClr val="636382"/>
                </a:solidFill>
                <a:latin typeface="Gill Sans MT" panose="020B0502020104020203" pitchFamily="34" charset="0"/>
              </a:rPr>
              <a:t>Toda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basa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b="1" dirty="0" err="1" smtClean="0">
                <a:solidFill>
                  <a:srgbClr val="636382"/>
                </a:solidFill>
                <a:latin typeface="Gill Sans MT" panose="020B0502020104020203" pitchFamily="34" charset="0"/>
              </a:rPr>
              <a:t>Teorema</a:t>
            </a:r>
            <a:r>
              <a:rPr lang="en-US" sz="2400" b="1" dirty="0" smtClean="0">
                <a:solidFill>
                  <a:srgbClr val="636382"/>
                </a:solidFill>
                <a:latin typeface="Gill Sans MT" panose="020B0502020104020203" pitchFamily="34" charset="0"/>
              </a:rPr>
              <a:t> de Bayes</a:t>
            </a:r>
          </a:p>
          <a:p>
            <a:pPr lvl="1" fontAlgn="auto">
              <a:spcBef>
                <a:spcPts val="0"/>
              </a:spcBef>
              <a:spcAft>
                <a:spcPts val="600"/>
              </a:spcAft>
            </a:pPr>
            <a:r>
              <a:rPr lang="en-US" sz="2000" dirty="0" smtClean="0">
                <a:solidFill>
                  <a:srgbClr val="636382"/>
                </a:solidFill>
                <a:latin typeface="Gill Sans MT" panose="020B0502020104020203" pitchFamily="34" charset="0"/>
              </a:rPr>
              <a:t>No hay que </a:t>
            </a:r>
            <a:r>
              <a:rPr lang="en-US" sz="2000" dirty="0" err="1" smtClean="0">
                <a:solidFill>
                  <a:srgbClr val="636382"/>
                </a:solidFill>
                <a:latin typeface="Gill Sans MT" panose="020B0502020104020203" pitchFamily="34" charset="0"/>
              </a:rPr>
              <a:t>preocuparse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la </a:t>
            </a:r>
            <a:r>
              <a:rPr lang="en-US" sz="2000" dirty="0" err="1" smtClean="0">
                <a:solidFill>
                  <a:srgbClr val="636382"/>
                </a:solidFill>
                <a:latin typeface="Gill Sans MT" panose="020B0502020104020203" pitchFamily="34" charset="0"/>
              </a:rPr>
              <a:t>elección</a:t>
            </a:r>
            <a:r>
              <a:rPr lang="en-US" sz="2000" dirty="0" smtClean="0">
                <a:solidFill>
                  <a:srgbClr val="636382"/>
                </a:solidFill>
                <a:latin typeface="Gill Sans MT" panose="020B0502020104020203" pitchFamily="34" charset="0"/>
              </a:rPr>
              <a:t> del </a:t>
            </a:r>
            <a:r>
              <a:rPr lang="en-US" sz="2000" dirty="0" err="1" smtClean="0">
                <a:solidFill>
                  <a:srgbClr val="636382"/>
                </a:solidFill>
                <a:latin typeface="Gill Sans MT" panose="020B0502020104020203" pitchFamily="34" charset="0"/>
              </a:rPr>
              <a:t>estimador</a:t>
            </a:r>
            <a:endParaRPr lang="en-US" sz="2000" dirty="0" smtClean="0">
              <a:solidFill>
                <a:srgbClr val="636382"/>
              </a:solidFill>
              <a:latin typeface="Gill Sans MT" panose="020B0502020104020203" pitchFamily="34" charset="0"/>
            </a:endParaRPr>
          </a:p>
          <a:p>
            <a:pPr marL="342900" lvl="1" indent="-342900" fontAlgn="auto">
              <a:spcBef>
                <a:spcPts val="600"/>
              </a:spcBef>
              <a:spcAft>
                <a:spcPts val="600"/>
              </a:spcAft>
              <a:buFont typeface="Arial" panose="020B0604020202020204" pitchFamily="34" charset="0"/>
              <a:buChar char="•"/>
            </a:pPr>
            <a:r>
              <a:rPr lang="en-US" sz="2400" dirty="0" err="1">
                <a:solidFill>
                  <a:srgbClr val="636382"/>
                </a:solidFill>
                <a:latin typeface="Gill Sans MT" panose="020B0502020104020203" pitchFamily="34" charset="0"/>
              </a:rPr>
              <a:t>Estructura</a:t>
            </a:r>
            <a:r>
              <a:rPr lang="en-US" sz="2400" dirty="0">
                <a:solidFill>
                  <a:srgbClr val="636382"/>
                </a:solidFill>
                <a:latin typeface="Gill Sans MT" panose="020B0502020104020203" pitchFamily="34" charset="0"/>
              </a:rPr>
              <a:t> del </a:t>
            </a:r>
            <a:r>
              <a:rPr lang="en-US" sz="2400" dirty="0" err="1">
                <a:solidFill>
                  <a:srgbClr val="636382"/>
                </a:solidFill>
                <a:latin typeface="Gill Sans MT" panose="020B0502020104020203" pitchFamily="34" charset="0"/>
              </a:rPr>
              <a:t>modelo</a:t>
            </a:r>
            <a:r>
              <a:rPr lang="en-US" sz="2400" dirty="0">
                <a:solidFill>
                  <a:srgbClr val="636382"/>
                </a:solidFill>
                <a:latin typeface="Gill Sans MT" panose="020B0502020104020203" pitchFamily="34" charset="0"/>
              </a:rPr>
              <a:t> mas </a:t>
            </a:r>
            <a:r>
              <a:rPr lang="en-US" sz="2400" dirty="0" err="1">
                <a:solidFill>
                  <a:srgbClr val="636382"/>
                </a:solidFill>
                <a:latin typeface="Gill Sans MT" panose="020B0502020104020203" pitchFamily="34" charset="0"/>
              </a:rPr>
              <a:t>rica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relativamente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fácil</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implementar</a:t>
            </a:r>
            <a:endParaRPr lang="en-US" sz="2400" dirty="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Focaliza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método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objetivo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basada</a:t>
            </a:r>
            <a:r>
              <a:rPr lang="en-US" sz="2400" dirty="0" smtClean="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a:t>
            </a:r>
            <a:r>
              <a:rPr lang="en-US" sz="2400" dirty="0" err="1" smtClean="0">
                <a:solidFill>
                  <a:srgbClr val="636382"/>
                </a:solidFill>
                <a:latin typeface="Gill Sans MT" panose="020B0502020104020203" pitchFamily="34" charset="0"/>
              </a:rPr>
              <a:t>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a:t>
            </a:r>
          </a:p>
          <a:p>
            <a:pPr fontAlgn="auto">
              <a:spcBef>
                <a:spcPts val="600"/>
              </a:spcBef>
              <a:spcAft>
                <a:spcPts val="600"/>
              </a:spcAft>
            </a:pPr>
            <a:r>
              <a:rPr lang="en-US" sz="2400" dirty="0" err="1" smtClean="0">
                <a:solidFill>
                  <a:srgbClr val="636382"/>
                </a:solidFill>
                <a:latin typeface="Gill Sans MT" panose="020B0502020104020203" pitchFamily="34" charset="0"/>
              </a:rPr>
              <a:t>Relevante</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situaciones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pequeñas</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muchos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casos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MLE son </a:t>
            </a:r>
            <a:r>
              <a:rPr lang="en-US" sz="2400" dirty="0" err="1" smtClean="0">
                <a:solidFill>
                  <a:srgbClr val="636382"/>
                </a:solidFill>
                <a:latin typeface="Gill Sans MT" panose="020B0502020104020203" pitchFamily="34" charset="0"/>
              </a:rPr>
              <a:t>suficientes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métodos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muy</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útiles</a:t>
            </a:r>
            <a:r>
              <a:rPr lang="en-US" sz="2400" dirty="0" smtClean="0">
                <a:solidFill>
                  <a:srgbClr val="636382"/>
                </a:solidFill>
                <a:latin typeface="Gill Sans MT" panose="020B0502020104020203" pitchFamily="34" charset="0"/>
              </a:rPr>
              <a:t> (o la </a:t>
            </a:r>
            <a:r>
              <a:rPr lang="en-US" sz="2400" dirty="0" err="1" smtClean="0">
                <a:solidFill>
                  <a:srgbClr val="636382"/>
                </a:solidFill>
                <a:latin typeface="Gill Sans MT" panose="020B0502020104020203" pitchFamily="34" charset="0"/>
              </a:rPr>
              <a:t>única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opción</a:t>
            </a:r>
            <a:r>
              <a:rPr lang="en-US" sz="2400" dirty="0" smtClean="0">
                <a:solidFill>
                  <a:srgbClr val="636382"/>
                </a:solidFill>
                <a:latin typeface="Gill Sans MT" panose="020B0502020104020203" pitchFamily="34" charset="0"/>
              </a:rPr>
              <a:t>)</a:t>
            </a:r>
          </a:p>
          <a:p>
            <a:pPr lvl="1" fontAlgn="auto">
              <a:spcBef>
                <a:spcPts val="0"/>
              </a:spcBef>
              <a:spcAft>
                <a:spcPts val="600"/>
              </a:spcAft>
            </a:pP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jerárquicos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aleatorios</a:t>
            </a:r>
            <a:endParaRPr lang="en-US" sz="2000" dirty="0">
              <a:solidFill>
                <a:srgbClr val="636382"/>
              </a:solidFill>
              <a:latin typeface="Gill Sans MT" panose="020B0502020104020203" pitchFamily="34" charset="0"/>
            </a:endParaRPr>
          </a:p>
          <a:p>
            <a:pPr lvl="1" fontAlgn="auto">
              <a:spcBef>
                <a:spcPts val="0"/>
              </a:spcBef>
              <a:spcAft>
                <a:spcPts val="600"/>
              </a:spcAft>
            </a:pPr>
            <a:r>
              <a:rPr lang="en-US" sz="2000" dirty="0" err="1" smtClean="0">
                <a:solidFill>
                  <a:srgbClr val="636382"/>
                </a:solidFill>
                <a:latin typeface="Gill Sans MT" panose="020B0502020104020203" pitchFamily="34" charset="0"/>
              </a:rPr>
              <a:t>Interacciones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complejas</a:t>
            </a:r>
            <a:r>
              <a:rPr lang="en-US" sz="2000" dirty="0" smtClean="0">
                <a:solidFill>
                  <a:srgbClr val="636382"/>
                </a:solidFill>
                <a:latin typeface="Gill Sans MT" panose="020B0502020104020203" pitchFamily="34" charset="0"/>
              </a:rPr>
              <a:t> entre </a:t>
            </a:r>
            <a:r>
              <a:rPr lang="en-US" sz="2000" dirty="0" err="1" smtClean="0">
                <a:solidFill>
                  <a:srgbClr val="636382"/>
                </a:solidFill>
                <a:latin typeface="Gill Sans MT" panose="020B0502020104020203" pitchFamily="34" charset="0"/>
              </a:rPr>
              <a:t>parámetros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estructuras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datos</a:t>
            </a:r>
            <a:endParaRPr lang="en-US" sz="2000" dirty="0" smtClean="0">
              <a:solidFill>
                <a:srgbClr val="636382"/>
              </a:solidFill>
              <a:latin typeface="Gill Sans MT" panose="020B0502020104020203" pitchFamily="34" charset="0"/>
            </a:endParaRP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93511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533921" y="836712"/>
            <a:ext cx="7773448"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400" dirty="0" err="1" smtClean="0">
                <a:solidFill>
                  <a:srgbClr val="636382"/>
                </a:solidFill>
                <a:latin typeface="Gill Sans MT" panose="020B0502020104020203" pitchFamily="34" charset="0"/>
              </a:rPr>
              <a:t>Probabilidades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Condicionales</a:t>
            </a: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p:txBody>
      </p:sp>
      <mc:AlternateContent xmlns:mc="http://schemas.openxmlformats.org/markup-compatibility/2006">
        <mc:Choice xmlns:a14="http://schemas.microsoft.com/office/drawing/2010/main" Requires="a14">
          <p:sp>
            <p:nvSpPr>
              <p:cNvPr id="10" name="TextBox 9"/>
              <p:cNvSpPr txBox="1"/>
              <p:nvPr/>
            </p:nvSpPr>
            <p:spPr>
              <a:xfrm>
                <a:off x="2555776" y="1700808"/>
                <a:ext cx="1864869"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2555776" y="1700808"/>
                <a:ext cx="1864869" cy="533544"/>
              </a:xfrm>
              <a:prstGeom prst="rect">
                <a:avLst/>
              </a:prstGeom>
              <a:blipFill rotWithShape="0">
                <a:blip r:embed="rId3"/>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686833" y="1700808"/>
                <a:ext cx="1928348"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𝐴</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4686833" y="1700808"/>
                <a:ext cx="1928348" cy="533544"/>
              </a:xfrm>
              <a:prstGeom prst="rect">
                <a:avLst/>
              </a:prstGeom>
              <a:blipFill rotWithShape="0">
                <a:blip r:embed="rId4"/>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774743" y="2612612"/>
                <a:ext cx="2936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2774743" y="2612612"/>
                <a:ext cx="2936381" cy="369332"/>
              </a:xfrm>
              <a:prstGeom prst="rect">
                <a:avLst/>
              </a:prstGeom>
              <a:blipFill rotWithShape="0">
                <a:blip r:embed="rId5"/>
                <a:stretch>
                  <a:fillRect b="-1500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711319" y="2978368"/>
                <a:ext cx="29894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2711319" y="2978368"/>
                <a:ext cx="2989472" cy="369332"/>
              </a:xfrm>
              <a:prstGeom prst="rect">
                <a:avLst/>
              </a:prstGeom>
              <a:blipFill rotWithShape="0">
                <a:blip r:embed="rId6"/>
                <a:stretch>
                  <a:fillRect b="-1500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711319" y="3347700"/>
                <a:ext cx="3600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oMath>
                  </m:oMathPara>
                </a14:m>
                <a:endParaRPr lang="en-US" dirty="0">
                  <a:solidFill>
                    <a:srgbClr val="636382"/>
                  </a:solidFill>
                  <a:latin typeface="Gill Sans MT" panose="020B0502020104020203" pitchFamily="34"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2711319" y="3347700"/>
                <a:ext cx="3600858" cy="369332"/>
              </a:xfrm>
              <a:prstGeom prst="rect">
                <a:avLst/>
              </a:prstGeom>
              <a:blipFill rotWithShape="0">
                <a:blip r:embed="rId7"/>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231938" y="3990389"/>
                <a:ext cx="2559034" cy="590739"/>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𝐵</m:t>
                        </m:r>
                      </m:e>
                      <m:e>
                        <m:r>
                          <a:rPr lang="en-US" sz="2000" b="0" i="1" smtClean="0">
                            <a:solidFill>
                              <a:srgbClr val="636382"/>
                            </a:solidFill>
                            <a:latin typeface="Cambria Math"/>
                          </a:rPr>
                          <m:t>𝐴</m:t>
                        </m:r>
                      </m:e>
                    </m:d>
                    <m:r>
                      <a:rPr lang="en-US" sz="2000" b="0" i="1" smtClean="0">
                        <a:solidFill>
                          <a:srgbClr val="636382"/>
                        </a:solidFill>
                        <a:latin typeface="Cambria Math"/>
                      </a:rPr>
                      <m:t>=</m:t>
                    </m:r>
                    <m:f>
                      <m:fPr>
                        <m:ctrlPr>
                          <a:rPr lang="en-US" sz="2000" i="1" smtClean="0">
                            <a:solidFill>
                              <a:srgbClr val="636382"/>
                            </a:solidFill>
                            <a:latin typeface="Cambria Math" panose="02040503050406030204" pitchFamily="18" charset="0"/>
                            <a:ea typeface="Cambria Math"/>
                          </a:rPr>
                        </m:ctrlPr>
                      </m:fPr>
                      <m:num>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𝐴</m:t>
                            </m:r>
                          </m:e>
                          <m:e>
                            <m:r>
                              <a:rPr lang="en-US" sz="2000" b="0" i="1" smtClean="0">
                                <a:solidFill>
                                  <a:srgbClr val="636382"/>
                                </a:solidFill>
                                <a:latin typeface="Cambria Math"/>
                              </a:rPr>
                              <m:t>𝐵</m:t>
                            </m:r>
                          </m:e>
                        </m:d>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𝑃</m:t>
                        </m:r>
                        <m:d>
                          <m:dPr>
                            <m:ctrlPr>
                              <a:rPr lang="en-US" sz="2000" i="1" smtClean="0">
                                <a:solidFill>
                                  <a:srgbClr val="636382"/>
                                </a:solidFill>
                                <a:latin typeface="Cambria Math" panose="02040503050406030204" pitchFamily="18" charset="0"/>
                                <a:ea typeface="Cambria Math"/>
                              </a:rPr>
                            </m:ctrlPr>
                          </m:dPr>
                          <m:e>
                            <m:r>
                              <a:rPr lang="en-US" sz="2000" b="0" i="1" smtClean="0">
                                <a:solidFill>
                                  <a:srgbClr val="636382"/>
                                </a:solidFill>
                                <a:latin typeface="Cambria Math"/>
                                <a:ea typeface="Cambria Math"/>
                              </a:rPr>
                              <m:t>𝐵</m:t>
                            </m:r>
                          </m:e>
                        </m:d>
                      </m:num>
                      <m:den>
                        <m:r>
                          <a:rPr lang="en-US" sz="2000" b="0" i="1" smtClean="0">
                            <a:solidFill>
                              <a:srgbClr val="636382"/>
                            </a:solidFill>
                            <a:latin typeface="Cambria Math"/>
                            <a:ea typeface="Cambria Math"/>
                          </a:rPr>
                          <m:t>𝑃</m:t>
                        </m:r>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𝐴</m:t>
                        </m:r>
                        <m:r>
                          <a:rPr lang="en-US" sz="2000" b="0" i="1" smtClean="0">
                            <a:solidFill>
                              <a:srgbClr val="636382"/>
                            </a:solidFill>
                            <a:latin typeface="Cambria Math"/>
                            <a:ea typeface="Cambria Math"/>
                          </a:rPr>
                          <m:t>)</m:t>
                        </m:r>
                      </m:den>
                    </m:f>
                  </m:oMath>
                </a14:m>
                <a:r>
                  <a:rPr lang="en-US" sz="2000" dirty="0" smtClean="0">
                    <a:solidFill>
                      <a:srgbClr val="636382"/>
                    </a:solidFill>
                    <a:latin typeface="Gill Sans MT" panose="020B0502020104020203" pitchFamily="34" charset="0"/>
                  </a:rPr>
                  <a:t> </a:t>
                </a:r>
                <a:endParaRPr lang="en-US" sz="2000" dirty="0">
                  <a:solidFill>
                    <a:srgbClr val="636382"/>
                  </a:solidFill>
                  <a:latin typeface="Gill Sans MT" panose="020B0502020104020203" pitchFamily="34"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3231938" y="3990389"/>
                <a:ext cx="2559034" cy="590739"/>
              </a:xfrm>
              <a:prstGeom prst="rect">
                <a:avLst/>
              </a:prstGeom>
              <a:blipFill rotWithShape="0">
                <a:blip r:embed="rId8"/>
                <a:stretch>
                  <a:fillRect/>
                </a:stretch>
              </a:blipFill>
              <a:ln w="25400">
                <a:solidFill>
                  <a:schemeClr val="accent1">
                    <a:shade val="50000"/>
                    <a:satMod val="103000"/>
                  </a:schemeClr>
                </a:solidFill>
              </a:ln>
            </p:spPr>
            <p:txBody>
              <a:bodyPr/>
              <a:lstStyle/>
              <a:p>
                <a:r>
                  <a:rPr lang="es-ES">
                    <a:noFill/>
                  </a:rPr>
                  <a:t> </a:t>
                </a:r>
              </a:p>
            </p:txBody>
          </p:sp>
        </mc:Fallback>
      </mc:AlternateContent>
    </p:spTree>
    <p:extLst>
      <p:ext uri="{BB962C8B-B14F-4D97-AF65-F5344CB8AC3E}">
        <p14:creationId xmlns:p14="http://schemas.microsoft.com/office/powerpoint/2010/main" val="3097910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13157</TotalTime>
  <Words>2485</Words>
  <Application>Microsoft Office PowerPoint</Application>
  <PresentationFormat>On-screen Show (4:3)</PresentationFormat>
  <Paragraphs>417</Paragraphs>
  <Slides>42</Slides>
  <Notes>39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42</vt:i4>
      </vt:variant>
    </vt:vector>
  </HeadingPairs>
  <TitlesOfParts>
    <vt:vector size="54" baseType="lpstr">
      <vt:lpstr>SimSun</vt:lpstr>
      <vt:lpstr>Arial</vt:lpstr>
      <vt:lpstr>Calibri</vt:lpstr>
      <vt:lpstr>Calibri Light</vt:lpstr>
      <vt:lpstr>Cambria Math</vt:lpstr>
      <vt:lpstr>Gill Sans MT</vt:lpstr>
      <vt:lpstr>Times New Roman</vt:lpstr>
      <vt:lpstr>Verdana</vt:lpstr>
      <vt:lpstr>Wingdings</vt:lpstr>
      <vt:lpstr>Theme3</vt:lpstr>
      <vt:lpstr>2_Office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Ottaviani</dc:creator>
  <cp:lastModifiedBy>andrea</cp:lastModifiedBy>
  <cp:revision>517</cp:revision>
  <cp:lastPrinted>2016-06-27T23:35:40Z</cp:lastPrinted>
  <dcterms:created xsi:type="dcterms:W3CDTF">2014-07-21T14:52:50Z</dcterms:created>
  <dcterms:modified xsi:type="dcterms:W3CDTF">2023-03-13T17:11:07Z</dcterms:modified>
</cp:coreProperties>
</file>