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  <p:sldMasterId id="2147484452" r:id="rId2"/>
    <p:sldMasterId id="2147484548" r:id="rId3"/>
  </p:sldMasterIdLst>
  <p:notesMasterIdLst>
    <p:notesMasterId r:id="rId27"/>
  </p:notesMasterIdLst>
  <p:sldIdLst>
    <p:sldId id="281" r:id="rId4"/>
    <p:sldId id="284" r:id="rId5"/>
    <p:sldId id="286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4" r:id="rId14"/>
    <p:sldId id="296" r:id="rId15"/>
    <p:sldId id="298" r:id="rId16"/>
    <p:sldId id="297" r:id="rId17"/>
    <p:sldId id="285" r:id="rId18"/>
    <p:sldId id="301" r:id="rId19"/>
    <p:sldId id="300" r:id="rId20"/>
    <p:sldId id="302" r:id="rId21"/>
    <p:sldId id="303" r:id="rId22"/>
    <p:sldId id="304" r:id="rId23"/>
    <p:sldId id="305" r:id="rId24"/>
    <p:sldId id="306" r:id="rId25"/>
    <p:sldId id="287" r:id="rId26"/>
  </p:sldIdLst>
  <p:sldSz cx="9144000" cy="6858000" type="screen4x3"/>
  <p:notesSz cx="7315200" cy="9601200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Paula Goijman" initials="AP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D3F5F6"/>
    <a:srgbClr val="636382"/>
    <a:srgbClr val="484860"/>
    <a:srgbClr val="333333"/>
    <a:srgbClr val="3D3D49"/>
    <a:srgbClr val="565672"/>
    <a:srgbClr val="4F4F65"/>
    <a:srgbClr val="BDBE00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3357" autoAdjust="0"/>
  </p:normalViewPr>
  <p:slideViewPr>
    <p:cSldViewPr>
      <p:cViewPr varScale="1">
        <p:scale>
          <a:sx n="80" d="100"/>
          <a:sy n="80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2776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27/03/2023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180" y="4561109"/>
            <a:ext cx="5852843" cy="4320080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119144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2776" y="9119144"/>
            <a:ext cx="3170717" cy="480521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8876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89681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3760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Terminar de mirar los ejemplos en R de </a:t>
            </a:r>
            <a:r>
              <a:rPr lang="es-ES" dirty="0" err="1" smtClean="0"/>
              <a:t>poisson</a:t>
            </a:r>
            <a:endParaRPr lang="es-ES" dirty="0" smtClean="0"/>
          </a:p>
          <a:p>
            <a:r>
              <a:rPr lang="es-ES" dirty="0" smtClean="0"/>
              <a:t>Hacer ejemplos de binomial</a:t>
            </a:r>
          </a:p>
          <a:p>
            <a:r>
              <a:rPr lang="es-ES" dirty="0" smtClean="0"/>
              <a:t>Pasar</a:t>
            </a:r>
            <a:r>
              <a:rPr lang="es-ES" baseline="0" dirty="0" smtClean="0"/>
              <a:t> a GLMM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99365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5432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78620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82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24164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153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568988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74344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23959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sp>
        <p:nvSpPr>
          <p:cNvPr id="2" name="TextBox 1"/>
          <p:cNvSpPr txBox="1"/>
          <p:nvPr userDrawn="1"/>
        </p:nvSpPr>
        <p:spPr>
          <a:xfrm rot="20049298">
            <a:off x="1551754" y="3085722"/>
            <a:ext cx="5848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GOIJMAN, SERAFINI,</a:t>
            </a:r>
            <a:r>
              <a:rPr lang="es-AR" sz="2800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CONTRERAS 2023</a:t>
            </a:r>
            <a:endParaRPr lang="es-ES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63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097735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486664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9866490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70096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2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325198"/>
            <a:ext cx="4752528" cy="3384376"/>
          </a:xfrm>
          <a:prstGeom prst="rect">
            <a:avLst/>
          </a:prstGeom>
          <a:solidFill>
            <a:srgbClr val="58B6C0">
              <a:alpha val="20000"/>
            </a:srgbClr>
          </a:solidFill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lnSpc>
                <a:spcPct val="120000"/>
              </a:lnSpc>
              <a:defRPr/>
            </a:pPr>
            <a:r>
              <a:rPr lang="es-ES" sz="32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3</a:t>
            </a:r>
          </a:p>
          <a:p>
            <a:pPr algn="l">
              <a:lnSpc>
                <a:spcPct val="120000"/>
              </a:lnSpc>
              <a:defRPr/>
            </a:pPr>
            <a: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4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INTRODUCCIÓN A GLM y GLMM</a:t>
            </a:r>
            <a:endParaRPr lang="en-US" sz="4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536" y="3789040"/>
            <a:ext cx="4304284" cy="11521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Modelado y estimación de ocupación para poblaciones y comunidades de especies bajo enfoque </a:t>
            </a: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Bayesiano”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41774"/>
            <a:ext cx="3246010" cy="854977"/>
          </a:xfrm>
          <a:prstGeom prst="rect">
            <a:avLst/>
          </a:prstGeom>
        </p:spPr>
      </p:pic>
      <p:pic>
        <p:nvPicPr>
          <p:cNvPr id="13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88624"/>
            <a:ext cx="3380106" cy="1236320"/>
          </a:xfrm>
          <a:prstGeom prst="rect">
            <a:avLst/>
          </a:prstGeom>
        </p:spPr>
      </p:pic>
      <p:sp>
        <p:nvSpPr>
          <p:cNvPr id="14" name="Rectangle 6"/>
          <p:cNvSpPr/>
          <p:nvPr/>
        </p:nvSpPr>
        <p:spPr>
          <a:xfrm>
            <a:off x="395536" y="5373216"/>
            <a:ext cx="3108926" cy="8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CCT CONICET Mendoza</a:t>
            </a:r>
          </a:p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24 - 28 Abril 2023</a:t>
            </a:r>
            <a:endParaRPr lang="en-US" sz="20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5445224"/>
            <a:ext cx="896788" cy="796489"/>
          </a:xfrm>
          <a:prstGeom prst="rect">
            <a:avLst/>
          </a:prstGeom>
        </p:spPr>
      </p:pic>
      <p:pic>
        <p:nvPicPr>
          <p:cNvPr id="16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297679"/>
            <a:ext cx="3288975" cy="923409"/>
          </a:xfrm>
          <a:prstGeom prst="rect">
            <a:avLst/>
          </a:prstGeom>
        </p:spPr>
      </p:pic>
      <p:pic>
        <p:nvPicPr>
          <p:cNvPr id="17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58714"/>
            <a:ext cx="2516009" cy="15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230508" y="18864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GLM </a:t>
            </a:r>
            <a:r>
              <a:rPr lang="es-ES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Poisson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107504" y="1472153"/>
                <a:ext cx="8928992" cy="1431161"/>
              </a:xfrm>
              <a:prstGeom prst="rect">
                <a:avLst/>
              </a:prstGeom>
              <a:solidFill>
                <a:srgbClr val="D3F5F6">
                  <a:alpha val="52941"/>
                </a:srgbClr>
              </a:solidFill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s-ES" sz="240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40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</a:rPr>
                                <m:t>λ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 smtClean="0">
                  <a:solidFill>
                    <a:srgbClr val="63638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4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</a:rPr>
                                <m:t>λ</m:t>
                              </m:r>
                            </m:e>
                            <m:sub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E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72153"/>
                <a:ext cx="8928992" cy="1431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107504" y="1917970"/>
            <a:ext cx="178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Función log-link</a:t>
            </a:r>
            <a:endParaRPr lang="es-ES" b="1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07504" y="1556792"/>
            <a:ext cx="222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Poisson</a:t>
            </a:r>
            <a:r>
              <a:rPr lang="es-ES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(ej. conteos)</a:t>
            </a:r>
            <a:endParaRPr lang="es-ES" b="1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6521171" y="2256983"/>
                <a:ext cx="25442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>
                            <a:solidFill>
                              <a:srgbClr val="636382"/>
                            </a:solidFill>
                            <a:latin typeface="Gill Sans MT" panose="020B0502020104020203" pitchFamily="34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es el conteo esperado </a:t>
                </a:r>
                <a:endParaRPr lang="es-ES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r>
                  <a:rPr lang="es-ES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</a:t>
                </a:r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respuesta media)</a:t>
                </a: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171" y="2256983"/>
                <a:ext cx="2544223" cy="646331"/>
              </a:xfrm>
              <a:prstGeom prst="rect">
                <a:avLst/>
              </a:prstGeom>
              <a:blipFill>
                <a:blip r:embed="rId4"/>
                <a:stretch>
                  <a:fillRect l="-2158" t="-4717" r="-1199" b="-141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3212976"/>
            <a:ext cx="3920749" cy="35405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3164663"/>
            <a:ext cx="4046350" cy="35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230508" y="18864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GLM Binomial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/>
              <p:cNvSpPr/>
              <p:nvPr/>
            </p:nvSpPr>
            <p:spPr>
              <a:xfrm>
                <a:off x="136402" y="980728"/>
                <a:ext cx="8928992" cy="2861168"/>
              </a:xfrm>
              <a:prstGeom prst="rect">
                <a:avLst/>
              </a:prstGeom>
              <a:solidFill>
                <a:srgbClr val="FFCCCC">
                  <a:alpha val="27843"/>
                </a:srgbClr>
              </a:solidFill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s-ES" sz="240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 smtClean="0">
                  <a:solidFill>
                    <a:srgbClr val="63638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d>
                        <m:d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E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ES" sz="2400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2400" b="0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40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240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sz="240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ES" sz="2400" b="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endParaRPr lang="en-US" sz="24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:endParaRPr lang="en-US" sz="24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2" y="980728"/>
                <a:ext cx="8928992" cy="28611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/>
          <p:cNvSpPr txBox="1"/>
          <p:nvPr/>
        </p:nvSpPr>
        <p:spPr>
          <a:xfrm>
            <a:off x="179512" y="1775944"/>
            <a:ext cx="14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Función </a:t>
            </a:r>
            <a:r>
              <a:rPr lang="es-ES" b="1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logit</a:t>
            </a:r>
            <a:endParaRPr lang="es-ES" b="1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36402" y="1021311"/>
            <a:ext cx="285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Binomial (ej. detecciones)</a:t>
            </a:r>
            <a:endParaRPr lang="es-ES" b="1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/>
              <p:cNvSpPr/>
              <p:nvPr/>
            </p:nvSpPr>
            <p:spPr>
              <a:xfrm>
                <a:off x="6228184" y="2865710"/>
                <a:ext cx="282218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solidFill>
                              <a:srgbClr val="636382"/>
                            </a:solidFill>
                            <a:latin typeface="Gill Sans MT" panose="020B0502020104020203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es el </a:t>
                </a:r>
                <a:r>
                  <a:rPr lang="es-ES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número de intentos</a:t>
                </a:r>
              </a:p>
              <a:p>
                <a:r>
                  <a:rPr lang="es-ES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pi</a:t>
                </a:r>
                <a:r>
                  <a:rPr lang="es-ES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 </a:t>
                </a:r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probabilidad de </a:t>
                </a:r>
                <a:r>
                  <a:rPr lang="es-ES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éxito (sólo dos eventos)</a:t>
                </a:r>
                <a:endParaRPr lang="es-ES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865710"/>
                <a:ext cx="2822183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944" t="-3289" r="-1728" b="-92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8" y="3095952"/>
            <a:ext cx="4845548" cy="36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</a:t>
            </a:r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GLMM – Efectos Aleatorios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79512" y="980728"/>
            <a:ext cx="882510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Es un GLM con efectos fijos y aleatorios</a:t>
            </a:r>
          </a:p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Ejemplo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se ve una relación lineal pero la base varía para  poblaciones diferentes (poblaciones </a:t>
            </a:r>
            <a:r>
              <a:rPr lang="es-ES" sz="24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j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individuos </a:t>
            </a:r>
            <a:r>
              <a:rPr lang="es-ES" sz="24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i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558" r="2973"/>
          <a:stretch/>
        </p:blipFill>
        <p:spPr>
          <a:xfrm>
            <a:off x="2175781" y="3250910"/>
            <a:ext cx="4844491" cy="35684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979712" y="2566772"/>
                <a:ext cx="5148461" cy="5741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𝒎𝒂𝒔𝒂</m:t>
                          </m:r>
                        </m:e>
                        <m:sub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𝒍𝒐𝒏𝒈𝒊𝒕𝒖𝒅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ES" sz="2400" b="1" dirty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566772"/>
                <a:ext cx="5148461" cy="5741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4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¿Qué son los e</a:t>
            </a:r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fectos aleatorios?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267458" y="980728"/>
                <a:ext cx="8609084" cy="2840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fontAlgn="auto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s-E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 efectos poblacionales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AR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son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completamente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independientes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(y hay solo 3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poblaciones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que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nos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interesan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)</a:t>
                </a:r>
              </a:p>
              <a:p>
                <a:pPr marL="457200" indent="-457200" fontAlgn="auto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rgbClr val="636382"/>
                    </a:solidFill>
                    <a:ea typeface="Cambria Math" panose="02040503050406030204" pitchFamily="18" charset="0"/>
                  </a:rPr>
                  <a:t>Los 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AR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no son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independientes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y son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una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muestra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una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población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mayor</a:t>
                </a:r>
              </a:p>
              <a:p>
                <a:pPr marL="2286000" lvl="4" indent="-457200" fontAlgn="auto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Nos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lleva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efectos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fijos</a:t>
                </a:r>
                <a:endParaRPr lang="en-US" sz="24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 marL="2286000" lvl="4" indent="-457200" fontAlgn="auto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Nos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lleva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efectos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aleatorios</a:t>
                </a:r>
                <a:endParaRPr lang="en-US" sz="2400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58" y="980728"/>
                <a:ext cx="8609084" cy="2840008"/>
              </a:xfrm>
              <a:prstGeom prst="rect">
                <a:avLst/>
              </a:prstGeom>
              <a:blipFill rotWithShape="0">
                <a:blip r:embed="rId2"/>
                <a:stretch>
                  <a:fillRect l="-1133" t="-1717" b="-38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969661" y="4869160"/>
                <a:ext cx="5266635" cy="1101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𝒎𝒂𝒔𝒂</m:t>
                          </m:r>
                        </m:e>
                        <m:sub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𝒍𝒐𝒏𝒈𝒊𝒕𝒖𝒅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E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AR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4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S" sz="24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r>
                      <a:rPr lang="es-ES" sz="24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s-ES" sz="24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s-ES" sz="24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s-ES" sz="24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4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s-ES" sz="24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sz="24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  </a:t>
                </a:r>
                <a:endParaRPr lang="es-ES" sz="2400" b="1" dirty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661" y="4869160"/>
                <a:ext cx="5266635" cy="1101392"/>
              </a:xfrm>
              <a:prstGeom prst="rect">
                <a:avLst/>
              </a:prstGeom>
              <a:blipFill rotWithShape="0"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6084168" y="5733256"/>
            <a:ext cx="57606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804248" y="5476212"/>
                <a:ext cx="19286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AR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ES" dirty="0" smtClean="0"/>
                  <a:t> </a:t>
                </a:r>
                <a:r>
                  <a:rPr lang="es-E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 aleatorio</a:t>
                </a:r>
                <a:endParaRPr lang="es-ES" sz="2400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5476212"/>
                <a:ext cx="192867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1842" r="-4101" b="-2763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312" y="3196893"/>
            <a:ext cx="1660284" cy="18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</a:t>
            </a:r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GLMM – Efectos Aleatorios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67458" y="908720"/>
            <a:ext cx="86090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Son dos o mas efectos que pertenecen juntos de alguna manera – son estimados bajo alguna limitación o una distribución común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Generalmente somos libres de elegir si un efecto es fijo o aleatorio, pero hay casos en que ese supuesto no tiene sentido biológico.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En el “lenguaje” Bayesiano una distribución previa que gobierna un set de efectos también tiene parámetros que deben ser estimados. Esos parámetros (de los efectos aleatorios) se denominan </a:t>
            </a:r>
            <a:r>
              <a:rPr lang="es-ES" sz="2400" b="1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hiperparámetros</a:t>
            </a:r>
            <a:r>
              <a:rPr lang="es-ES" sz="2400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y sus previas se denominan </a:t>
            </a:r>
            <a:r>
              <a:rPr lang="es-ES" sz="2400" b="1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hiperprevias</a:t>
            </a:r>
            <a:endParaRPr lang="es-ES" sz="2400" b="1" i="1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Cuando introducimos efectos aleatorios, introducimos una jerarquía de efectos.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1079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JERÁRQUICOS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323528" y="980728"/>
            <a:ext cx="8496944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Secuencia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dependiente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variables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observadas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 no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observadas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 –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ANOVA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bloques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8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lvl="1" fontAlgn="auto"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lvl="1"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Otros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nombres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estado-espacio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mixtos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variables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latentes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etc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…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2" t="25977" r="8577" b="24597"/>
          <a:stretch/>
        </p:blipFill>
        <p:spPr bwMode="auto">
          <a:xfrm>
            <a:off x="611560" y="2204864"/>
            <a:ext cx="7598683" cy="275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0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Efectos Aleatorios y fijos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67458" y="836712"/>
            <a:ext cx="812096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A veces tenemos que tratar un efecto como fijo porque los efectos no vienen de una distribución común y pueden ser sistemáticamente diferentes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Los efectos aleatorios tardan más en llegar a la convergencia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Depende del alcance de la inferencia: </a:t>
            </a:r>
          </a:p>
          <a:p>
            <a:pPr marL="914400" lvl="1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¿Todos los niveles de un factor están incluidos en el modelo?	SI --- probablemente “fijo”</a:t>
            </a:r>
          </a:p>
          <a:p>
            <a:pPr marL="914400" lvl="1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Pueden los niveles de un factor ser vistos como una muestra aleatoria de una población mayor?   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	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		SI ---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probablemente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“aleatorio”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lvl="1" fontAlgn="auto">
              <a:spcBef>
                <a:spcPts val="600"/>
              </a:spcBef>
              <a:spcAft>
                <a:spcPts val="600"/>
              </a:spcAft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Efectos Aleatorios y fijos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67458" y="908720"/>
            <a:ext cx="812096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Las definiciones en la literatura son confusas!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“depende” – muchas definiciones no siempre proveen la guía adecuada para saber si usar efectos fijos o aleatorios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Un factor aleatorio con muy pocos efectos, puede tener estimaciones muy imprecisas 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Pensar bien que es lo que se quiere hacer…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lvl="1" fontAlgn="auto">
              <a:spcBef>
                <a:spcPts val="600"/>
              </a:spcBef>
              <a:spcAft>
                <a:spcPts val="600"/>
              </a:spcAft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3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Efectos Aleatorios y fijos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67544" y="908720"/>
            <a:ext cx="8208912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1200"/>
              </a:spcAft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“Finalmente, puedes intentar convencerte a ti mismo (y a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tu revisores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lectores o supervisor) que entre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grupos la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variación no es importante ajustando el modelo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ignorando bloques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y luego examinando la variación de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los residuos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entre los bloques tanto gráficamente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como estadísticamente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.”</a:t>
            </a:r>
          </a:p>
          <a:p>
            <a:pPr fontAlgn="auto">
              <a:spcBef>
                <a:spcPts val="600"/>
              </a:spcBef>
              <a:spcAft>
                <a:spcPts val="1200"/>
              </a:spcAft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“Para justificar ignorar la variación entre grupos en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el modelo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debe demostrar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variación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de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los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residuos entre grupos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es tanto estadística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como biológicamente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irrelevante”.</a:t>
            </a:r>
          </a:p>
          <a:p>
            <a:pPr fontAlgn="auto">
              <a:spcBef>
                <a:spcPts val="600"/>
              </a:spcBef>
              <a:spcAft>
                <a:spcPts val="1200"/>
              </a:spcAft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“La variación biológicamente relevante es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una importante señal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de advertencia, incluso si no es estadísticamente significativa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”.</a:t>
            </a:r>
          </a:p>
          <a:p>
            <a:pPr algn="r" fontAlgn="auto">
              <a:spcBef>
                <a:spcPts val="600"/>
              </a:spcBef>
              <a:spcAft>
                <a:spcPts val="1200"/>
              </a:spcAft>
            </a:pPr>
            <a:endParaRPr lang="es-ES" sz="1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algn="r" fontAlgn="auto">
              <a:spcBef>
                <a:spcPts val="600"/>
              </a:spcBef>
              <a:spcAft>
                <a:spcPts val="1200"/>
              </a:spcAft>
            </a:pPr>
            <a:r>
              <a:rPr lang="es-ES" sz="1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Bolker</a:t>
            </a:r>
            <a:r>
              <a:rPr lang="es-ES" sz="1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2008, p. 326</a:t>
            </a:r>
          </a:p>
        </p:txBody>
      </p:sp>
    </p:spTree>
    <p:extLst>
      <p:ext uri="{BB962C8B-B14F-4D97-AF65-F5344CB8AC3E}">
        <p14:creationId xmlns:p14="http://schemas.microsoft.com/office/powerpoint/2010/main" val="10291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41" t="-140" r="-3941" b="140"/>
          <a:stretch/>
        </p:blipFill>
        <p:spPr>
          <a:xfrm>
            <a:off x="166687" y="757237"/>
            <a:ext cx="8810625" cy="5343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552" y="260648"/>
            <a:ext cx="646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u="sng" dirty="0">
                <a:solidFill>
                  <a:srgbClr val="0070C0"/>
                </a:solidFill>
              </a:rPr>
              <a:t>https://bbolker.github.io/mixedmodels-misc/glmmFAQ.html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2080" y="3933056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513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321163" y="1052736"/>
            <a:ext cx="8283285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lineal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generalizado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Extiende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concepto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lineal con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normal,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análisis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varianza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(ANOVA)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regresión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otras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Poisson y Binomial)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comprensión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sólida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GLM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base crucial para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cualquier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ecólogo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179512" y="44624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GLMM – Efectos Aleatorios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7504" y="1361668"/>
            <a:ext cx="399970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22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Sólo ordenadas son aleatorias, pero las pendientes son idénticas para los grupos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2200" dirty="0">
                <a:solidFill>
                  <a:srgbClr val="636382"/>
                </a:solidFill>
                <a:latin typeface="Gill Sans MT" panose="020B0502020104020203" pitchFamily="34" charset="0"/>
              </a:rPr>
              <a:t>Sólo </a:t>
            </a:r>
            <a:r>
              <a:rPr lang="es-AR" sz="22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pendientes son </a:t>
            </a:r>
            <a:r>
              <a:rPr lang="es-AR" sz="2200" dirty="0">
                <a:solidFill>
                  <a:srgbClr val="636382"/>
                </a:solidFill>
                <a:latin typeface="Gill Sans MT" panose="020B0502020104020203" pitchFamily="34" charset="0"/>
              </a:rPr>
              <a:t>aleatorias, pero las </a:t>
            </a:r>
            <a:r>
              <a:rPr lang="es-AR" sz="22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ordenadas </a:t>
            </a:r>
            <a:r>
              <a:rPr lang="es-AR" sz="2200" dirty="0">
                <a:solidFill>
                  <a:srgbClr val="636382"/>
                </a:solidFill>
                <a:latin typeface="Gill Sans MT" panose="020B0502020104020203" pitchFamily="34" charset="0"/>
              </a:rPr>
              <a:t>son idénticas para los grupos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22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Las ordenadas y pendientes son aleatorias</a:t>
            </a:r>
            <a:endParaRPr lang="es-AR" sz="22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s-AR" sz="22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137" y="1505397"/>
            <a:ext cx="5019383" cy="35206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71800" y="6444044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https://bookdown.org/steve_midway/DAR/random-effects.html</a:t>
            </a:r>
          </a:p>
        </p:txBody>
      </p:sp>
    </p:spTree>
    <p:extLst>
      <p:ext uri="{BB962C8B-B14F-4D97-AF65-F5344CB8AC3E}">
        <p14:creationId xmlns:p14="http://schemas.microsoft.com/office/powerpoint/2010/main" val="8039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179512" y="44624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GLMM – Efectos Aleatorios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79512" y="1844824"/>
                <a:ext cx="5549470" cy="3659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ES" sz="22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AR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ES" sz="22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ES" sz="22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0"/>
                  </a:spcAft>
                </a:pPr>
                <a:endParaRPr lang="es-ES" sz="22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AR" sz="22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S" sz="22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r>
                      <a:rPr lang="es-ES" sz="22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ES" sz="22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s-ES" sz="22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s-ES" sz="2200" b="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    # Efectos aleatorios 			    de las ordenadas</a:t>
                </a:r>
              </a:p>
              <a:p>
                <a:pPr fontAlgn="auto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AR" sz="22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s-ES" sz="2200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sz="220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s-ES" sz="2200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200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sz="220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s-ES" sz="2200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2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    </a:t>
                </a:r>
                <a:r>
                  <a:rPr lang="es-ES" sz="2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# </a:t>
                </a:r>
                <a:r>
                  <a:rPr lang="es-ES" sz="22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Efectos aleatorios </a:t>
                </a:r>
                <a:r>
                  <a:rPr lang="es-ES" sz="2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			    de </a:t>
                </a:r>
                <a:r>
                  <a:rPr lang="es-ES" sz="22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las </a:t>
                </a:r>
                <a:r>
                  <a:rPr lang="es-ES" sz="2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pendientes</a:t>
                </a:r>
                <a:endParaRPr lang="es-ES" sz="22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s-ES" sz="22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(0,</m:t>
                    </m:r>
                    <m:sSup>
                      <m:sSupPr>
                        <m:ctrlPr>
                          <a:rPr lang="es-ES" sz="220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" sz="22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200" b="1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      </a:t>
                </a:r>
                <a:r>
                  <a:rPr lang="es-ES" sz="2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# </a:t>
                </a:r>
                <a:r>
                  <a:rPr lang="es-ES" sz="22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Efectos aleatorios </a:t>
                </a:r>
                <a:r>
                  <a:rPr lang="es-ES" sz="2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			     residuales</a:t>
                </a:r>
                <a:endParaRPr lang="es-ES" sz="2200" b="1" dirty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0"/>
                  </a:spcAft>
                </a:pPr>
                <a:endParaRPr lang="es-ES" sz="2200" b="1" dirty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44824"/>
                <a:ext cx="5549470" cy="3659976"/>
              </a:xfrm>
              <a:prstGeom prst="rect">
                <a:avLst/>
              </a:prstGeom>
              <a:blipFill rotWithShape="0">
                <a:blip r:embed="rId2"/>
                <a:stretch>
                  <a:fillRect l="-6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838647"/>
            <a:ext cx="597666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s-ES" sz="2400" dirty="0"/>
              <a:t>Ejemplo de ordenadas y pendientes aleatorias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2983" y="1612057"/>
            <a:ext cx="17860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s-E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son </a:t>
            </a:r>
            <a:r>
              <a:rPr lang="es-E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individuos</a:t>
            </a:r>
            <a:endParaRPr lang="es-E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r>
              <a:rPr lang="es-E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s-E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son </a:t>
            </a:r>
            <a:r>
              <a:rPr lang="es-E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poblaciones</a:t>
            </a:r>
            <a:endParaRPr lang="es-E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r>
              <a:rPr lang="es-E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X es el tamaño </a:t>
            </a:r>
          </a:p>
          <a:p>
            <a:endParaRPr lang="es-E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08304" y="1377862"/>
            <a:ext cx="1228990" cy="13370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512" y="5727248"/>
            <a:ext cx="3881364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 algn="ctr"/>
            <a:r>
              <a:rPr lang="es-ES" sz="2000" dirty="0" smtClean="0"/>
              <a:t>Podemos hacer lo mismo con un GLMM </a:t>
            </a:r>
            <a:r>
              <a:rPr lang="es-ES" sz="2000" dirty="0" err="1" smtClean="0"/>
              <a:t>poisson</a:t>
            </a:r>
            <a:r>
              <a:rPr lang="es-ES" sz="2000" dirty="0" smtClean="0"/>
              <a:t> o binomial </a:t>
            </a:r>
          </a:p>
          <a:p>
            <a:pPr algn="ctr"/>
            <a:r>
              <a:rPr lang="es-ES" sz="2000" dirty="0" smtClean="0"/>
              <a:t>(no olvidar la función de enlace!)</a:t>
            </a:r>
            <a:endParaRPr lang="es-E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-1390" t="3056" r="3711" b="-3056"/>
          <a:stretch/>
        </p:blipFill>
        <p:spPr>
          <a:xfrm>
            <a:off x="5542336" y="3353171"/>
            <a:ext cx="3494160" cy="353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179512" y="44624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GLMM – Efectos Aleatorios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51520" y="1628800"/>
                <a:ext cx="6768752" cy="3980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ES" sz="22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2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22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ES" sz="22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:endParaRPr lang="es-ES" sz="22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AR" sz="22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S" sz="22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r>
                      <a:rPr lang="es-ES" sz="22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ES" sz="22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s-ES" sz="22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s-ES" sz="2200" b="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    # Efectos aleatorios de las 			                ordenadas</a:t>
                </a: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(0,</m:t>
                    </m:r>
                    <m:sSup>
                      <m:sSupPr>
                        <m:ctrlPr>
                          <a:rPr lang="es-ES" sz="2200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" sz="2200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2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       </a:t>
                </a:r>
                <a:r>
                  <a:rPr lang="es-ES" sz="2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# </a:t>
                </a:r>
                <a:r>
                  <a:rPr lang="es-ES" sz="22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Efectos </a:t>
                </a:r>
                <a:r>
                  <a:rPr lang="es-ES" sz="2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fijo </a:t>
                </a:r>
                <a:r>
                  <a:rPr lang="es-ES" sz="22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de </a:t>
                </a:r>
                <a:r>
                  <a:rPr lang="es-ES" sz="2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la  				                pendiente</a:t>
                </a:r>
                <a:endParaRPr lang="es-ES" sz="22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s-ES" sz="22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(0,</m:t>
                    </m:r>
                    <m:sSup>
                      <m:sSupPr>
                        <m:ctrlPr>
                          <a:rPr lang="es-ES" sz="220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" sz="22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200" b="1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     </a:t>
                </a:r>
                <a:r>
                  <a:rPr lang="es-ES" sz="2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# </a:t>
                </a:r>
                <a:r>
                  <a:rPr lang="es-ES" sz="22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Efectos aleatorios </a:t>
                </a:r>
                <a:r>
                  <a:rPr lang="es-ES" sz="2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				                residuales</a:t>
                </a:r>
                <a:endParaRPr lang="es-ES" sz="2200" b="1" dirty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:endParaRPr lang="es-ES" sz="2200" b="1" dirty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28800"/>
                <a:ext cx="6768752" cy="3980129"/>
              </a:xfrm>
              <a:prstGeom prst="rect">
                <a:avLst/>
              </a:prstGeom>
              <a:blipFill rotWithShape="0"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838647"/>
            <a:ext cx="640871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s-ES" sz="2400" dirty="0"/>
              <a:t>Ejemplo de ordenadas </a:t>
            </a:r>
            <a:r>
              <a:rPr lang="es-ES" sz="2400" dirty="0" smtClean="0"/>
              <a:t>aleatoria y pendiente fija</a:t>
            </a:r>
            <a:endParaRPr lang="es-E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142983" y="1612057"/>
            <a:ext cx="17860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s-E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son </a:t>
            </a:r>
            <a:r>
              <a:rPr lang="es-E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individuos</a:t>
            </a:r>
            <a:endParaRPr lang="es-E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r>
              <a:rPr lang="es-E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s-E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son </a:t>
            </a:r>
            <a:r>
              <a:rPr lang="es-E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poblaciones</a:t>
            </a:r>
            <a:endParaRPr lang="es-E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r>
              <a:rPr lang="es-E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X es el tamaño </a:t>
            </a:r>
          </a:p>
          <a:p>
            <a:endParaRPr lang="es-E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08304" y="1377862"/>
            <a:ext cx="1228990" cy="13370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4044" r="4159"/>
          <a:stretch/>
        </p:blipFill>
        <p:spPr>
          <a:xfrm>
            <a:off x="5719206" y="3284984"/>
            <a:ext cx="3621148" cy="346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23528" y="998566"/>
            <a:ext cx="8712968" cy="53107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Bolker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, B. 2008. Ecological Models and Data in R. 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Princeton University 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Press, </a:t>
            </a:r>
            <a:r>
              <a:rPr lang="es-E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Princeton</a:t>
            </a:r>
            <a:r>
              <a:rPr lang="es-E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, NJ.</a:t>
            </a:r>
            <a:endParaRPr lang="en-U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Marc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Kery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2010.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 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Introduction to </a:t>
            </a: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WinBUGS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 for ecologists: Bayesian approach to regression, ANOVA, mixed models and related analyses. 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Academic 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Press.</a:t>
            </a:r>
            <a:endParaRPr lang="en-U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Marc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Kery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and Michael Schaub. 2012. Bayesian population analysis using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WinBUGS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A hierarchical perspective. Academic Press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Marc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Kery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&amp; J. Andy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Royle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. 2016.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Applied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hierarchical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modeling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in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ecology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.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Modeling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distribution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,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abundance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and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species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richness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using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R and BUGS. 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Volume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1: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Prelude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and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Static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models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.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Academic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Press</a:t>
            </a:r>
            <a:endParaRPr lang="en-US" sz="20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179512" y="908720"/>
            <a:ext cx="8758429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 dos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componentes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4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SE</a:t>
            </a:r>
            <a:r>
              <a:rPr lang="es-ES" sz="24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ÑAL + RUIDO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“RUIDO”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variabilidad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observada</a:t>
            </a: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podría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entender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la parte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fija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la media y la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varianza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la dispersion, etc.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Un GLM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estrictamente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tiene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un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sólo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componente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4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ruido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pero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veces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necesitamos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varios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un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estadístico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mixtos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o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efectos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Jerárquicos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etc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Para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describir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“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ruido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”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usamos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estadísticas</a:t>
            </a: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Los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descriptores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la parte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nuestro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son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propios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dichas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ás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utilizados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Poison, binomial, normal, multinomial,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exponencial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395536" y="908720"/>
            <a:ext cx="8564981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Hay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muchas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R,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podemos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ver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densidades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generar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números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bajo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endParaRPr lang="en-US" sz="5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plot(density(</a:t>
            </a:r>
            <a:r>
              <a:rPr lang="en-US" sz="1800" dirty="0" err="1">
                <a:solidFill>
                  <a:srgbClr val="636382"/>
                </a:solidFill>
                <a:latin typeface="Source Code Pro Light" panose="020B0409030403020204" pitchFamily="49" charset="0"/>
              </a:rPr>
              <a:t>rbeta</a:t>
            </a: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(n=10^6, shape1=2, shape2 = 4</a:t>
            </a:r>
            <a:r>
              <a:rPr lang="en-US" sz="1800" dirty="0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)))</a:t>
            </a:r>
          </a:p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hist</a:t>
            </a:r>
            <a:r>
              <a:rPr lang="en-US" sz="1800" dirty="0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(</a:t>
            </a:r>
            <a:r>
              <a:rPr lang="en-US" sz="1800" dirty="0" err="1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rbeta</a:t>
            </a:r>
            <a:r>
              <a:rPr lang="en-US" sz="1800" dirty="0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(10^6</a:t>
            </a: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, 2, 4), </a:t>
            </a:r>
            <a:r>
              <a:rPr lang="en-US" sz="1800" dirty="0" err="1">
                <a:solidFill>
                  <a:srgbClr val="636382"/>
                </a:solidFill>
                <a:latin typeface="Source Code Pro Light" panose="020B0409030403020204" pitchFamily="49" charset="0"/>
              </a:rPr>
              <a:t>nclass</a:t>
            </a: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=100, col="gray")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43" y="2996952"/>
            <a:ext cx="4356603" cy="32876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140968"/>
            <a:ext cx="4172494" cy="31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6" y="1052736"/>
            <a:ext cx="885751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3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08536" y="1124744"/>
                <a:ext cx="8352928" cy="3662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auto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El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componente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la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“</a:t>
                </a:r>
                <a:r>
                  <a:rPr lang="en-US" sz="24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señal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”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contiene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las parte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predecibles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respuesta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o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estructura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la media de un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(el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más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conocido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: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lineal)</a:t>
                </a:r>
              </a:p>
              <a:p>
                <a:pPr marL="342900" indent="-342900" fontAlgn="auto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parámetros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afectan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a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respuesta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media de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una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manera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aditiva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2400" b="0" dirty="0" smtClean="0">
                    <a:solidFill>
                      <a:srgbClr val="63638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ES" sz="2400" b="1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 marL="342900" indent="-342900" fontAlgn="auto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 </a:t>
                </a:r>
                <a:r>
                  <a:rPr lang="en-US" sz="2400" dirty="0" err="1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más</a:t>
                </a: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conocidos</a:t>
                </a: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test-t,  </a:t>
                </a:r>
                <a:endParaRPr lang="en-US" sz="24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   ANOVA</a:t>
                </a: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ANCOVA</a:t>
                </a: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36" y="1124744"/>
                <a:ext cx="8352928" cy="3662541"/>
              </a:xfrm>
              <a:prstGeom prst="rect">
                <a:avLst/>
              </a:prstGeom>
              <a:blipFill>
                <a:blip r:embed="rId4"/>
                <a:stretch>
                  <a:fillRect l="-1022" t="-1333" r="-1752" b="-3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/>
          <a:srcRect t="7740"/>
          <a:stretch/>
        </p:blipFill>
        <p:spPr>
          <a:xfrm>
            <a:off x="4699095" y="3212976"/>
            <a:ext cx="4444905" cy="35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08536" y="1124744"/>
                <a:ext cx="8352928" cy="513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2400" b="0" dirty="0" smtClean="0">
                    <a:solidFill>
                      <a:srgbClr val="636382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ES" sz="2400" b="1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𝑵𝒐𝒓𝒎𝒂𝒍</m:t>
                    </m:r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36" y="1124744"/>
                <a:ext cx="8352928" cy="513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/>
          <p:cNvCxnSpPr/>
          <p:nvPr/>
        </p:nvCxnSpPr>
        <p:spPr>
          <a:xfrm flipV="1">
            <a:off x="1465119" y="1638284"/>
            <a:ext cx="10537" cy="998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 flipV="1">
            <a:off x="2209632" y="1628800"/>
            <a:ext cx="9245" cy="1095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3419872" y="1638286"/>
            <a:ext cx="0" cy="99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3"/>
          <a:srcRect t="7740"/>
          <a:stretch/>
        </p:blipFill>
        <p:spPr>
          <a:xfrm>
            <a:off x="4183021" y="2852936"/>
            <a:ext cx="4876953" cy="3866999"/>
          </a:xfrm>
          <a:prstGeom prst="rect">
            <a:avLst/>
          </a:prstGeom>
        </p:spPr>
      </p:pic>
      <p:cxnSp>
        <p:nvCxnSpPr>
          <p:cNvPr id="24" name="Conector recto 23"/>
          <p:cNvCxnSpPr/>
          <p:nvPr/>
        </p:nvCxnSpPr>
        <p:spPr>
          <a:xfrm flipV="1">
            <a:off x="5364088" y="3068960"/>
            <a:ext cx="2664296" cy="14401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V="1">
            <a:off x="5580112" y="3429000"/>
            <a:ext cx="2664296" cy="144016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5580112" y="4077072"/>
            <a:ext cx="2664296" cy="1440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264124" y="2632224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Unidad</a:t>
            </a:r>
            <a:r>
              <a:rPr lang="en-US" dirty="0" smtClean="0"/>
              <a:t> de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respuesta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763688" y="2924944"/>
            <a:ext cx="100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endParaRPr lang="es-ES" baseline="-250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176872" y="1916832"/>
            <a:ext cx="371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Residuos</a:t>
            </a:r>
            <a:r>
              <a:rPr lang="en-US" dirty="0" smtClean="0"/>
              <a:t> (no </a:t>
            </a:r>
            <a:r>
              <a:rPr lang="en-US" dirty="0" err="1" smtClean="0"/>
              <a:t>explicado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combinación</a:t>
            </a:r>
            <a:r>
              <a:rPr lang="en-US" dirty="0" smtClean="0"/>
              <a:t> lineal)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/>
              <p:cNvSpPr/>
              <p:nvPr/>
            </p:nvSpPr>
            <p:spPr>
              <a:xfrm>
                <a:off x="-558531" y="4565216"/>
                <a:ext cx="4068374" cy="496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2400" b="0" dirty="0" smtClean="0">
                    <a:solidFill>
                      <a:srgbClr val="636382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ES" sz="2400" b="1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2" name="Rectá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8531" y="4565216"/>
                <a:ext cx="4068374" cy="496674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ángulo 32"/>
          <p:cNvSpPr/>
          <p:nvPr/>
        </p:nvSpPr>
        <p:spPr>
          <a:xfrm>
            <a:off x="308536" y="4365104"/>
            <a:ext cx="246491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3002048" y="4390391"/>
            <a:ext cx="41782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1069793" y="5332566"/>
            <a:ext cx="82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Se</a:t>
            </a:r>
            <a:r>
              <a:rPr lang="es-E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ñal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2798026" y="5332565"/>
            <a:ext cx="105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Ruido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 flipH="1" flipV="1">
            <a:off x="4183021" y="1638283"/>
            <a:ext cx="965043" cy="638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3154448" y="2877086"/>
            <a:ext cx="1389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Valor de </a:t>
            </a:r>
          </a:p>
          <a:p>
            <a:r>
              <a:rPr lang="en-US" dirty="0" err="1" smtClean="0"/>
              <a:t>una</a:t>
            </a:r>
            <a:r>
              <a:rPr lang="en-US" dirty="0" smtClean="0"/>
              <a:t> variable </a:t>
            </a:r>
          </a:p>
          <a:p>
            <a:r>
              <a:rPr lang="en-US" dirty="0" smtClean="0"/>
              <a:t>continua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16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FUNCIÓN “LINK” O ENLACE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51520" y="836712"/>
            <a:ext cx="835292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Hasta ahora asumimos una distribución normal para la parte aleatoria de la respuesta  </a:t>
            </a:r>
          </a:p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Cuando las respuestas no siguen una distribución normal, ya no podemos usar directamente el modelo aditivo (ej. Agregar ruido a una </a:t>
            </a: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poison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binomial)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5412618" y="3429000"/>
            <a:ext cx="3911910" cy="3290935"/>
            <a:chOff x="5076056" y="3429000"/>
            <a:chExt cx="3911910" cy="3290935"/>
          </a:xfrm>
        </p:grpSpPr>
        <p:grpSp>
          <p:nvGrpSpPr>
            <p:cNvPr id="4" name="Grupo 3"/>
            <p:cNvGrpSpPr/>
            <p:nvPr/>
          </p:nvGrpSpPr>
          <p:grpSpPr>
            <a:xfrm>
              <a:off x="5076056" y="3429000"/>
              <a:ext cx="3911910" cy="3290935"/>
              <a:chOff x="4183021" y="2852936"/>
              <a:chExt cx="4876953" cy="3866999"/>
            </a:xfrm>
          </p:grpSpPr>
          <p:pic>
            <p:nvPicPr>
              <p:cNvPr id="23" name="Imagen 22"/>
              <p:cNvPicPr>
                <a:picLocks noChangeAspect="1"/>
              </p:cNvPicPr>
              <p:nvPr/>
            </p:nvPicPr>
            <p:blipFill rotWithShape="1">
              <a:blip r:embed="rId2"/>
              <a:srcRect t="7740"/>
              <a:stretch/>
            </p:blipFill>
            <p:spPr>
              <a:xfrm>
                <a:off x="4183021" y="2852936"/>
                <a:ext cx="4876953" cy="3866999"/>
              </a:xfrm>
              <a:prstGeom prst="rect">
                <a:avLst/>
              </a:prstGeom>
            </p:spPr>
          </p:pic>
          <p:cxnSp>
            <p:nvCxnSpPr>
              <p:cNvPr id="29" name="Conector recto 28"/>
              <p:cNvCxnSpPr/>
              <p:nvPr/>
            </p:nvCxnSpPr>
            <p:spPr>
              <a:xfrm flipV="1">
                <a:off x="5364088" y="3068960"/>
                <a:ext cx="2664296" cy="144016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 flipV="1">
                <a:off x="5580112" y="3429000"/>
                <a:ext cx="2664296" cy="1440160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/>
              <p:cNvCxnSpPr/>
              <p:nvPr/>
            </p:nvCxnSpPr>
            <p:spPr>
              <a:xfrm flipV="1">
                <a:off x="5580112" y="4077072"/>
                <a:ext cx="2664296" cy="14401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Forma libre 13"/>
            <p:cNvSpPr/>
            <p:nvPr/>
          </p:nvSpPr>
          <p:spPr>
            <a:xfrm rot="3031033">
              <a:off x="6857175" y="4097570"/>
              <a:ext cx="493687" cy="301840"/>
            </a:xfrm>
            <a:custGeom>
              <a:avLst/>
              <a:gdLst>
                <a:gd name="connsiteX0" fmla="*/ 0 w 1375981"/>
                <a:gd name="connsiteY0" fmla="*/ 1402080 h 1417033"/>
                <a:gd name="connsiteX1" fmla="*/ 355600 w 1375981"/>
                <a:gd name="connsiteY1" fmla="*/ 1168400 h 1417033"/>
                <a:gd name="connsiteX2" fmla="*/ 619760 w 1375981"/>
                <a:gd name="connsiteY2" fmla="*/ 0 h 1417033"/>
                <a:gd name="connsiteX3" fmla="*/ 985520 w 1375981"/>
                <a:gd name="connsiteY3" fmla="*/ 1168400 h 1417033"/>
                <a:gd name="connsiteX4" fmla="*/ 1330960 w 1375981"/>
                <a:gd name="connsiteY4" fmla="*/ 1391920 h 1417033"/>
                <a:gd name="connsiteX5" fmla="*/ 1361440 w 1375981"/>
                <a:gd name="connsiteY5" fmla="*/ 1402080 h 141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5981" h="1417033">
                  <a:moveTo>
                    <a:pt x="0" y="1402080"/>
                  </a:moveTo>
                  <a:cubicBezTo>
                    <a:pt x="126153" y="1402080"/>
                    <a:pt x="252307" y="1402080"/>
                    <a:pt x="355600" y="1168400"/>
                  </a:cubicBezTo>
                  <a:cubicBezTo>
                    <a:pt x="458893" y="934720"/>
                    <a:pt x="514773" y="0"/>
                    <a:pt x="619760" y="0"/>
                  </a:cubicBezTo>
                  <a:cubicBezTo>
                    <a:pt x="724747" y="0"/>
                    <a:pt x="866987" y="936413"/>
                    <a:pt x="985520" y="1168400"/>
                  </a:cubicBezTo>
                  <a:cubicBezTo>
                    <a:pt x="1104053" y="1400387"/>
                    <a:pt x="1268307" y="1352973"/>
                    <a:pt x="1330960" y="1391920"/>
                  </a:cubicBezTo>
                  <a:cubicBezTo>
                    <a:pt x="1393613" y="1430867"/>
                    <a:pt x="1377526" y="1416473"/>
                    <a:pt x="1361440" y="1402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Forma libre 39"/>
            <p:cNvSpPr/>
            <p:nvPr/>
          </p:nvSpPr>
          <p:spPr>
            <a:xfrm rot="3031033">
              <a:off x="7510157" y="4173606"/>
              <a:ext cx="493687" cy="301840"/>
            </a:xfrm>
            <a:custGeom>
              <a:avLst/>
              <a:gdLst>
                <a:gd name="connsiteX0" fmla="*/ 0 w 1375981"/>
                <a:gd name="connsiteY0" fmla="*/ 1402080 h 1417033"/>
                <a:gd name="connsiteX1" fmla="*/ 355600 w 1375981"/>
                <a:gd name="connsiteY1" fmla="*/ 1168400 h 1417033"/>
                <a:gd name="connsiteX2" fmla="*/ 619760 w 1375981"/>
                <a:gd name="connsiteY2" fmla="*/ 0 h 1417033"/>
                <a:gd name="connsiteX3" fmla="*/ 985520 w 1375981"/>
                <a:gd name="connsiteY3" fmla="*/ 1168400 h 1417033"/>
                <a:gd name="connsiteX4" fmla="*/ 1330960 w 1375981"/>
                <a:gd name="connsiteY4" fmla="*/ 1391920 h 1417033"/>
                <a:gd name="connsiteX5" fmla="*/ 1361440 w 1375981"/>
                <a:gd name="connsiteY5" fmla="*/ 1402080 h 141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5981" h="1417033">
                  <a:moveTo>
                    <a:pt x="0" y="1402080"/>
                  </a:moveTo>
                  <a:cubicBezTo>
                    <a:pt x="126153" y="1402080"/>
                    <a:pt x="252307" y="1402080"/>
                    <a:pt x="355600" y="1168400"/>
                  </a:cubicBezTo>
                  <a:cubicBezTo>
                    <a:pt x="458893" y="934720"/>
                    <a:pt x="514773" y="0"/>
                    <a:pt x="619760" y="0"/>
                  </a:cubicBezTo>
                  <a:cubicBezTo>
                    <a:pt x="724747" y="0"/>
                    <a:pt x="866987" y="936413"/>
                    <a:pt x="985520" y="1168400"/>
                  </a:cubicBezTo>
                  <a:cubicBezTo>
                    <a:pt x="1104053" y="1400387"/>
                    <a:pt x="1268307" y="1352973"/>
                    <a:pt x="1330960" y="1391920"/>
                  </a:cubicBezTo>
                  <a:cubicBezTo>
                    <a:pt x="1393613" y="1430867"/>
                    <a:pt x="1377526" y="1416473"/>
                    <a:pt x="1361440" y="1402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Forma libre 40"/>
            <p:cNvSpPr/>
            <p:nvPr/>
          </p:nvSpPr>
          <p:spPr>
            <a:xfrm rot="3031033">
              <a:off x="7292440" y="4859216"/>
              <a:ext cx="493687" cy="301840"/>
            </a:xfrm>
            <a:custGeom>
              <a:avLst/>
              <a:gdLst>
                <a:gd name="connsiteX0" fmla="*/ 0 w 1375981"/>
                <a:gd name="connsiteY0" fmla="*/ 1402080 h 1417033"/>
                <a:gd name="connsiteX1" fmla="*/ 355600 w 1375981"/>
                <a:gd name="connsiteY1" fmla="*/ 1168400 h 1417033"/>
                <a:gd name="connsiteX2" fmla="*/ 619760 w 1375981"/>
                <a:gd name="connsiteY2" fmla="*/ 0 h 1417033"/>
                <a:gd name="connsiteX3" fmla="*/ 985520 w 1375981"/>
                <a:gd name="connsiteY3" fmla="*/ 1168400 h 1417033"/>
                <a:gd name="connsiteX4" fmla="*/ 1330960 w 1375981"/>
                <a:gd name="connsiteY4" fmla="*/ 1391920 h 1417033"/>
                <a:gd name="connsiteX5" fmla="*/ 1361440 w 1375981"/>
                <a:gd name="connsiteY5" fmla="*/ 1402080 h 141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5981" h="1417033">
                  <a:moveTo>
                    <a:pt x="0" y="1402080"/>
                  </a:moveTo>
                  <a:cubicBezTo>
                    <a:pt x="126153" y="1402080"/>
                    <a:pt x="252307" y="1402080"/>
                    <a:pt x="355600" y="1168400"/>
                  </a:cubicBezTo>
                  <a:cubicBezTo>
                    <a:pt x="458893" y="934720"/>
                    <a:pt x="514773" y="0"/>
                    <a:pt x="619760" y="0"/>
                  </a:cubicBezTo>
                  <a:cubicBezTo>
                    <a:pt x="724747" y="0"/>
                    <a:pt x="866987" y="936413"/>
                    <a:pt x="985520" y="1168400"/>
                  </a:cubicBezTo>
                  <a:cubicBezTo>
                    <a:pt x="1104053" y="1400387"/>
                    <a:pt x="1268307" y="1352973"/>
                    <a:pt x="1330960" y="1391920"/>
                  </a:cubicBezTo>
                  <a:cubicBezTo>
                    <a:pt x="1393613" y="1430867"/>
                    <a:pt x="1377526" y="1416473"/>
                    <a:pt x="1361440" y="1402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" name="Rectángulo 4"/>
          <p:cNvSpPr/>
          <p:nvPr/>
        </p:nvSpPr>
        <p:spPr>
          <a:xfrm>
            <a:off x="223902" y="3117736"/>
            <a:ext cx="5058647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Podemos aplicar indirectamente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un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modelo lineal, a través de una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función de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enlace que transforma el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valor esperado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La función de enlace, nos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permite “enlazar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” los componentes de señal y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de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ruido en un modelo 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230508" y="18864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FUNCIÓN “LINK” O ENLACE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323528" y="1484784"/>
                <a:ext cx="8424936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E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b="1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1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ES" sz="2400" b="1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i="1" dirty="0" smtClean="0">
                  <a:solidFill>
                    <a:srgbClr val="63638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:endParaRPr lang="en-US" sz="2400" b="1" i="1" dirty="0" smtClean="0">
                  <a:solidFill>
                    <a:srgbClr val="63638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84784"/>
                <a:ext cx="8424936" cy="1508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5652120" y="1488162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Alguna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endParaRPr lang="en-U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55576" y="2492896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</a:rPr>
              <a:t>Alguna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</a:rPr>
              <a:t>función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</a:rPr>
              <a:t> g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3" name="Conector recto de flecha 12"/>
          <p:cNvCxnSpPr>
            <a:stCxn id="10" idx="1"/>
          </p:cNvCxnSpPr>
          <p:nvPr/>
        </p:nvCxnSpPr>
        <p:spPr>
          <a:xfrm flipH="1">
            <a:off x="5220072" y="1688217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2627784" y="2720534"/>
            <a:ext cx="3944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errar llave 16"/>
          <p:cNvSpPr/>
          <p:nvPr/>
        </p:nvSpPr>
        <p:spPr>
          <a:xfrm rot="5400000">
            <a:off x="4945607" y="2234996"/>
            <a:ext cx="388349" cy="14235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4355976" y="3244914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lineal</a:t>
            </a:r>
            <a:endParaRPr lang="en-U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19612</TotalTime>
  <Words>988</Words>
  <Application>Microsoft Office PowerPoint</Application>
  <PresentationFormat>On-screen Show (4:3)</PresentationFormat>
  <Paragraphs>165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Gill Sans MT</vt:lpstr>
      <vt:lpstr>Source Code Pro Light</vt:lpstr>
      <vt:lpstr>Verdana</vt:lpstr>
      <vt:lpstr>Theme3</vt:lpstr>
      <vt:lpstr>2_Office Theme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andrea</cp:lastModifiedBy>
  <cp:revision>585</cp:revision>
  <cp:lastPrinted>2023-03-20T18:46:36Z</cp:lastPrinted>
  <dcterms:created xsi:type="dcterms:W3CDTF">2014-07-21T14:52:50Z</dcterms:created>
  <dcterms:modified xsi:type="dcterms:W3CDTF">2023-03-28T18:58:02Z</dcterms:modified>
</cp:coreProperties>
</file>