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  <p:sldMasterId id="2147484452" r:id="rId2"/>
    <p:sldMasterId id="2147484500" r:id="rId3"/>
  </p:sldMasterIdLst>
  <p:notesMasterIdLst>
    <p:notesMasterId r:id="rId41"/>
  </p:notesMasterIdLst>
  <p:sldIdLst>
    <p:sldId id="281" r:id="rId4"/>
    <p:sldId id="283" r:id="rId5"/>
    <p:sldId id="284" r:id="rId6"/>
    <p:sldId id="285" r:id="rId7"/>
    <p:sldId id="289" r:id="rId8"/>
    <p:sldId id="290" r:id="rId9"/>
    <p:sldId id="286" r:id="rId10"/>
    <p:sldId id="287" r:id="rId11"/>
    <p:sldId id="291" r:id="rId12"/>
    <p:sldId id="292" r:id="rId13"/>
    <p:sldId id="314" r:id="rId14"/>
    <p:sldId id="316" r:id="rId15"/>
    <p:sldId id="293" r:id="rId16"/>
    <p:sldId id="294" r:id="rId17"/>
    <p:sldId id="295" r:id="rId18"/>
    <p:sldId id="317" r:id="rId19"/>
    <p:sldId id="299" r:id="rId20"/>
    <p:sldId id="300" r:id="rId21"/>
    <p:sldId id="301" r:id="rId22"/>
    <p:sldId id="298" r:id="rId23"/>
    <p:sldId id="320" r:id="rId24"/>
    <p:sldId id="321" r:id="rId25"/>
    <p:sldId id="302" r:id="rId26"/>
    <p:sldId id="303" r:id="rId27"/>
    <p:sldId id="304" r:id="rId28"/>
    <p:sldId id="318" r:id="rId29"/>
    <p:sldId id="319" r:id="rId30"/>
    <p:sldId id="311" r:id="rId31"/>
    <p:sldId id="322" r:id="rId32"/>
    <p:sldId id="315" r:id="rId33"/>
    <p:sldId id="305" r:id="rId34"/>
    <p:sldId id="306" r:id="rId35"/>
    <p:sldId id="307" r:id="rId36"/>
    <p:sldId id="312" r:id="rId37"/>
    <p:sldId id="313" r:id="rId38"/>
    <p:sldId id="308" r:id="rId39"/>
    <p:sldId id="309" r:id="rId40"/>
  </p:sldIdLst>
  <p:sldSz cx="9144000" cy="6858000" type="screen4x3"/>
  <p:notesSz cx="7315200" cy="9601200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6C0"/>
    <a:srgbClr val="B2B2B2"/>
    <a:srgbClr val="636382"/>
    <a:srgbClr val="484860"/>
    <a:srgbClr val="565672"/>
    <a:srgbClr val="4F4F65"/>
    <a:srgbClr val="3D3D49"/>
    <a:srgbClr val="333333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1" autoAdjust="0"/>
    <p:restoredTop sz="93979" autoAdjust="0"/>
  </p:normalViewPr>
  <p:slideViewPr>
    <p:cSldViewPr>
      <p:cViewPr varScale="1">
        <p:scale>
          <a:sx n="80" d="100"/>
          <a:sy n="80" d="100"/>
        </p:scale>
        <p:origin x="84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2776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27/03/2023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180" y="4561109"/>
            <a:ext cx="5852843" cy="4320080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119144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2776" y="9119144"/>
            <a:ext cx="3170717" cy="480521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modelos son parte de la vida diaria, y son usados por todos para tomar decisiones día a día.</a:t>
            </a:r>
          </a:p>
          <a:p>
            <a:r>
              <a:rPr lang="es-ES" dirty="0"/>
              <a:t>Son simplemente una abstracción de la realidad. </a:t>
            </a:r>
          </a:p>
          <a:p>
            <a:pPr lvl="1"/>
            <a:r>
              <a:rPr lang="es-ES" dirty="0"/>
              <a:t>Modelos conceptuales – ideas, puede estar en la mente de una persona</a:t>
            </a:r>
          </a:p>
          <a:p>
            <a:pPr lvl="1"/>
            <a:r>
              <a:rPr lang="es-ES" dirty="0"/>
              <a:t>Modelos físicos – esqueleto de plástico</a:t>
            </a:r>
          </a:p>
          <a:p>
            <a:pPr lvl="1"/>
            <a:r>
              <a:rPr lang="es-ES" dirty="0"/>
              <a:t>Modelos gráficos </a:t>
            </a:r>
          </a:p>
          <a:p>
            <a:pPr lvl="1"/>
            <a:r>
              <a:rPr lang="es-ES" dirty="0"/>
              <a:t>Modelos analíticos – ecuaciones matemáticas</a:t>
            </a:r>
          </a:p>
          <a:p>
            <a:pPr lvl="1"/>
            <a:r>
              <a:rPr lang="es-ES" b="1" dirty="0"/>
              <a:t>Modelos numéricos – reporte de resultados, predicciones numéricas </a:t>
            </a:r>
            <a:endParaRPr lang="es-ES" dirty="0"/>
          </a:p>
          <a:p>
            <a:pPr lvl="1"/>
            <a:r>
              <a:rPr lang="es-ES" b="1" dirty="0"/>
              <a:t>Modelos empíricos o estadísticos – usar datos para </a:t>
            </a:r>
            <a:r>
              <a:rPr lang="es-ES" b="1" u="sng" dirty="0"/>
              <a:t>estimar</a:t>
            </a:r>
            <a:r>
              <a:rPr lang="es-ES" b="1" dirty="0"/>
              <a:t> parámetros y testear </a:t>
            </a:r>
            <a:r>
              <a:rPr lang="es-ES" b="1" u="sng" dirty="0"/>
              <a:t>predicciones e hipótesis</a:t>
            </a:r>
            <a:r>
              <a:rPr lang="es-ES" b="1" dirty="0"/>
              <a:t>. </a:t>
            </a:r>
            <a:endParaRPr lang="es-ES" dirty="0"/>
          </a:p>
          <a:p>
            <a:r>
              <a:rPr lang="es-ES" dirty="0"/>
              <a:t>En este curso, vamos a estar concentrándonos en los últimos tres. Por lo general están relacionados entre sí.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distribución de probabilidad describe todas las posibles posibilidades de ocurrencia, para que la suma de todas las probabilidades sea 1.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33480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DISTRIBUCION DE FRECUENCIAS – FRECUENCIA RELATIVA DE LOS VALORES QUE OCURREN EN UNA MUESTR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 ES UNA</a:t>
            </a:r>
            <a:r>
              <a:rPr lang="es-ES" baseline="0" dirty="0" smtClean="0"/>
              <a:t> PROBABILIDAD EN SI PORQUE EN VALORES CONTINUOS NO EXISTE UN VALOR EXACTO… MAS BIEN ES UNA DENSIDAD… DONDE LA INTEGRAL DE TODOS LOS VALORES SUMA 1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 aleatorias discretas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discreta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solo un número contable de valores distintos como 0, 1, 2, 3, 4, 5… 100, 1 millón, etc. Algunos ejemplos de variables aleatorias discretas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número de veces que una moneda cae en cruz después de haber sido lanzada 20 veces.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cantidad de veces que un dado cae en el número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después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haber sido lanzado 100 veces.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continua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un número infinito de valores posibles. Algunos ejemplos de variables aleatorias continuas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Altura de una persona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Peso de un animal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Tiempo requerido para correr una milla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ejemplo, la altura de una persona podría ser 60,2 pulgadas, 65,2344 pulgadas, 70,431222 pulgadas, etc. Hay una cantidad infinita de valores posibles para la altura.</a:t>
            </a:r>
          </a:p>
          <a:p>
            <a:r>
              <a:rPr lang="es-E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Regla de oro: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 puedes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número de resultados, entonces estás trabajando con una variable aleatoria discreta (por ejemplo, contando el número de veces que una moneda cae en cara). Pero si puede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resultado, está trabajando con una variable aleatoria continua (por ejemplo, medición, altura, peso, tiempo, etc.)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 aleatorias discretas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discreta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solo un número contable de valores distintos como 0, 1, 2, 3, 4, 5… 100, 1 millón, etc. Algunos ejemplos de variables aleatorias discretas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número de veces que una moneda cae en cruz después de haber sido lanzada 20 veces.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cantidad de veces que un dado cae en el número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después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haber sido lanzado 100 veces.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continua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un número infinito de valores posibles. Algunos ejemplos de variables aleatorias continuas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Altura de una persona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Peso de un animal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Tiempo requerido para correr una milla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ejemplo, la altura de una persona podría ser 60,2 pulgadas, 65,2344 pulgadas, 70,431222 pulgadas, etc. Hay una cantidad infinita de valores posibles para la altura.</a:t>
            </a:r>
          </a:p>
          <a:p>
            <a:r>
              <a:rPr lang="es-E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Regla de oro: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 puedes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número de resultados, entonces estás trabajando con una variable aleatoria discreta (por ejemplo, contando el número de veces que una moneda cae en cara). Pero si puede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resultado, está trabajando con una variable aleatoria continua (por ejemplo, medición, altura, peso, tiempo, etc.)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60013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 aleatorias discretas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discreta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solo un número contable de valores distintos como 0, 1, 2, 3, 4, 5… 100, 1 millón, etc. Algunos ejemplos de variables aleatorias discretas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número de veces que una moneda cae en cruz después de haber sido lanzada 20 veces.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cantidad de veces que un dado cae en el número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después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haber sido lanzado 100 veces.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continua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un número infinito de valores posibles. Algunos ejemplos de variables aleatorias continuas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Altura de una persona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Peso de un animal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Tiempo requerido para correr una milla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ejemplo, la altura de una persona podría ser 60,2 pulgadas, 65,2344 pulgadas, 70,431222 pulgadas, etc. Hay una cantidad infinita de valores posibles para la altura.</a:t>
            </a:r>
          </a:p>
          <a:p>
            <a:r>
              <a:rPr lang="es-E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Regla de oro: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 puedes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número de resultados, entonces estás trabajando con una variable aleatoria discreta (por ejemplo, contando el número de veces que una moneda cae en cara). Pero si puede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resultado, está trabajando con una variable aleatoria continua (por ejemplo, medición, altura, peso, tiempo, etc.)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1468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71620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72653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947593"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Cualitativo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general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Identificar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area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donde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espera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lvl="2" defTabSz="947593"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CuantitativoÑ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aseline="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Resuñtado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aseline="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dirty="0"/>
              <a:t>Definir el objetivo primero</a:t>
            </a:r>
            <a:r>
              <a:rPr lang="es-ES" dirty="0"/>
              <a:t> (no incluir más de lo necesario)</a:t>
            </a:r>
          </a:p>
          <a:p>
            <a:r>
              <a:rPr lang="es-ES" dirty="0"/>
              <a:t>Siempre hay que tener esto en cuenta, lo que nos ayudará a decidir que </a:t>
            </a:r>
            <a:r>
              <a:rPr lang="es-ES" b="1" dirty="0"/>
              <a:t>parámetros </a:t>
            </a:r>
            <a:r>
              <a:rPr lang="es-ES" dirty="0"/>
              <a:t>vamos a estimar (no es lo mismo modelar la riqueza de una comunidad, que la ocupación de una especie, o la distribución). Generalmente no podemos estimar todo lo que deseamos y lo que no deseamos también, asique debemos tener el objetivo en claro. </a:t>
            </a:r>
          </a:p>
          <a:p>
            <a:r>
              <a:rPr lang="es-ES" dirty="0"/>
              <a:t>Además hay muchos modelos disponibles, con el mismo set de datos – tener el objetivo claro nos ayudará a elegir los </a:t>
            </a:r>
            <a:r>
              <a:rPr lang="es-ES" b="1" dirty="0"/>
              <a:t>modelos más adecuados</a:t>
            </a:r>
            <a:r>
              <a:rPr lang="es-ES" dirty="0"/>
              <a:t>. También nos guiara a la hora de definirla escala.</a:t>
            </a:r>
          </a:p>
          <a:p>
            <a:pPr lvl="1"/>
            <a:r>
              <a:rPr lang="es-ES" dirty="0"/>
              <a:t>Definir componentes</a:t>
            </a:r>
          </a:p>
          <a:p>
            <a:pPr lvl="2"/>
            <a:r>
              <a:rPr lang="es-ES" dirty="0"/>
              <a:t>Parámetros: lo que tratamos de estimar</a:t>
            </a:r>
          </a:p>
          <a:p>
            <a:pPr lvl="3"/>
            <a:r>
              <a:rPr lang="es-ES" dirty="0"/>
              <a:t>Constante o variable</a:t>
            </a:r>
          </a:p>
          <a:p>
            <a:pPr lvl="3"/>
            <a:r>
              <a:rPr lang="es-ES" dirty="0"/>
              <a:t>Fijo o aleatorio</a:t>
            </a:r>
          </a:p>
          <a:p>
            <a:pPr lvl="2"/>
            <a:r>
              <a:rPr lang="es-ES" dirty="0"/>
              <a:t>Variables </a:t>
            </a:r>
          </a:p>
          <a:p>
            <a:pPr lvl="3"/>
            <a:r>
              <a:rPr lang="es-ES" dirty="0"/>
              <a:t>Respuesta o dependiente: lo que tratamos de modelar </a:t>
            </a:r>
          </a:p>
          <a:p>
            <a:pPr lvl="3"/>
            <a:r>
              <a:rPr lang="es-ES" dirty="0"/>
              <a:t>Predictiva o independiente: a la derecha de la ecuación. </a:t>
            </a:r>
            <a:r>
              <a:rPr lang="es-ES" dirty="0" err="1"/>
              <a:t>Explicatoria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Discreto o continuo</a:t>
            </a:r>
          </a:p>
          <a:p>
            <a:pPr lvl="1"/>
            <a:r>
              <a:rPr lang="es-ES" u="sng" dirty="0"/>
              <a:t>Estocástico</a:t>
            </a:r>
            <a:r>
              <a:rPr lang="es-ES" dirty="0"/>
              <a:t> (distribuciones de probabilidad) o determinístico (no hay incertidumbre)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dirty="0"/>
              <a:t>Definir el objetivo primero</a:t>
            </a:r>
            <a:r>
              <a:rPr lang="es-ES" dirty="0"/>
              <a:t> (no incluir más de lo necesario)</a:t>
            </a:r>
          </a:p>
          <a:p>
            <a:r>
              <a:rPr lang="es-ES" dirty="0"/>
              <a:t>Siempre hay que tener esto en cuenta, lo que nos ayudará a decidir que </a:t>
            </a:r>
            <a:r>
              <a:rPr lang="es-ES" b="1" dirty="0"/>
              <a:t>parámetros </a:t>
            </a:r>
            <a:r>
              <a:rPr lang="es-ES" dirty="0"/>
              <a:t>vamos a estimar (no es lo mismo modelar la riqueza de una comunidad, que la ocupación de una especie, o la distribución). Generalmente no podemos estimar todo lo que deseamos y lo que no deseamos también, asique debemos tener el objetivo en claro. </a:t>
            </a:r>
          </a:p>
          <a:p>
            <a:r>
              <a:rPr lang="es-ES" dirty="0"/>
              <a:t>Además hay muchos modelos disponibles, con el mismo set de datos – tener el objetivo claro nos ayudará a elegir los </a:t>
            </a:r>
            <a:r>
              <a:rPr lang="es-ES" b="1" dirty="0"/>
              <a:t>modelos más adecuados</a:t>
            </a:r>
            <a:r>
              <a:rPr lang="es-ES" dirty="0"/>
              <a:t>. También nos guiara a la hora de definirla escala.</a:t>
            </a:r>
          </a:p>
          <a:p>
            <a:pPr lvl="1"/>
            <a:r>
              <a:rPr lang="es-ES" dirty="0"/>
              <a:t>Definir componentes</a:t>
            </a:r>
          </a:p>
          <a:p>
            <a:pPr lvl="2"/>
            <a:r>
              <a:rPr lang="es-ES" dirty="0"/>
              <a:t>Parámetros: lo que tratamos de estimar</a:t>
            </a:r>
          </a:p>
          <a:p>
            <a:pPr lvl="3"/>
            <a:r>
              <a:rPr lang="es-ES" dirty="0"/>
              <a:t>Constante o variable</a:t>
            </a:r>
          </a:p>
          <a:p>
            <a:pPr lvl="3"/>
            <a:r>
              <a:rPr lang="es-ES" dirty="0"/>
              <a:t>Fijo o aleatorio</a:t>
            </a:r>
          </a:p>
          <a:p>
            <a:pPr lvl="2"/>
            <a:r>
              <a:rPr lang="es-ES" dirty="0"/>
              <a:t>Variables </a:t>
            </a:r>
          </a:p>
          <a:p>
            <a:pPr lvl="3"/>
            <a:r>
              <a:rPr lang="es-ES" dirty="0"/>
              <a:t>Respuesta o dependiente: lo que tratamos de modelar </a:t>
            </a:r>
          </a:p>
          <a:p>
            <a:pPr lvl="3"/>
            <a:r>
              <a:rPr lang="es-ES" dirty="0"/>
              <a:t>Predictiva o independiente: a la derecha de la ecuación. </a:t>
            </a:r>
            <a:r>
              <a:rPr lang="es-ES" dirty="0" err="1"/>
              <a:t>Explicatoria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Discreto o continuo</a:t>
            </a:r>
          </a:p>
          <a:p>
            <a:pPr lvl="1"/>
            <a:r>
              <a:rPr lang="es-ES" u="sng"/>
              <a:t>Estocástico</a:t>
            </a:r>
            <a:r>
              <a:rPr lang="es-ES"/>
              <a:t> (distribuciones de probabilidad) o determinístico (no hay incertidumbre)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intentamos describir la naturaleza estocástica del mundo natural necesitamos tener en cuenta ese efecto aleatorio que no podemos explicar, y lo hacemos por medio de </a:t>
            </a:r>
            <a:r>
              <a:rPr lang="es-ES" u="sng" dirty="0"/>
              <a:t>variables aleatorias</a:t>
            </a:r>
            <a:r>
              <a:rPr lang="es-ES" dirty="0"/>
              <a:t>. La combinación de todos los factores que no podemos medir puede ser representado con una abstracción matemática: DISTRIBUCION DE PROBABILIDAD</a:t>
            </a:r>
          </a:p>
          <a:p>
            <a:r>
              <a:rPr lang="es-ES" dirty="0"/>
              <a:t>La distribución de probabilidad le asigna a cada evento de una variable aleatoria, una probabilidad de ocurrir.</a:t>
            </a:r>
          </a:p>
          <a:p>
            <a:r>
              <a:rPr lang="es-ES" dirty="0"/>
              <a:t>Una distribución de probabilidad describe todas las posibles posibilidades de ocurrencia, para que la suma de todas las probabilidades sea 1.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377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37034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0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80834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785177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87775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sp>
        <p:nvSpPr>
          <p:cNvPr id="2" name="TextBox 1"/>
          <p:cNvSpPr txBox="1"/>
          <p:nvPr userDrawn="1"/>
        </p:nvSpPr>
        <p:spPr>
          <a:xfrm rot="19736450">
            <a:off x="2176310" y="2995454"/>
            <a:ext cx="5167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85000"/>
                  </a:schemeClr>
                </a:solidFill>
              </a:rPr>
              <a:t>Goijman,</a:t>
            </a:r>
            <a:r>
              <a:rPr lang="es-AR" sz="2800" baseline="0" dirty="0" smtClean="0">
                <a:solidFill>
                  <a:schemeClr val="bg1">
                    <a:lumMod val="85000"/>
                  </a:schemeClr>
                </a:solidFill>
              </a:rPr>
              <a:t> Serafini, Contreras, 2023</a:t>
            </a:r>
            <a:endParaRPr lang="es-E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6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211081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80932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60103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1103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9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gif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4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95536" y="325198"/>
            <a:ext cx="4752528" cy="3384376"/>
          </a:xfrm>
          <a:prstGeom prst="rect">
            <a:avLst/>
          </a:prstGeom>
          <a:solidFill>
            <a:srgbClr val="58B6C0">
              <a:alpha val="20000"/>
            </a:srgbClr>
          </a:solidFill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lnSpc>
                <a:spcPct val="120000"/>
              </a:lnSpc>
              <a:defRPr/>
            </a:pPr>
            <a:r>
              <a:rPr lang="es-ES" sz="32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2</a:t>
            </a:r>
          </a:p>
          <a:p>
            <a:pPr algn="l">
              <a:lnSpc>
                <a:spcPct val="120000"/>
              </a:lnSpc>
              <a:defRPr/>
            </a:pPr>
            <a: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4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CONCEPTOS BÁSICOS DE ESTADÍSTICA</a:t>
            </a:r>
            <a:endParaRPr lang="en-US" sz="4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95536" y="3789040"/>
            <a:ext cx="4304284" cy="11521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Modelado y estimación de ocupación para poblaciones y comunidades de especies bajo enfoque </a:t>
            </a: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Bayesiano”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41774"/>
            <a:ext cx="3246010" cy="8549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88624"/>
            <a:ext cx="3380106" cy="1236320"/>
          </a:xfrm>
          <a:prstGeom prst="rect">
            <a:avLst/>
          </a:prstGeom>
        </p:spPr>
      </p:pic>
      <p:sp>
        <p:nvSpPr>
          <p:cNvPr id="12" name="Rectangle 6"/>
          <p:cNvSpPr/>
          <p:nvPr/>
        </p:nvSpPr>
        <p:spPr>
          <a:xfrm>
            <a:off x="395536" y="5373216"/>
            <a:ext cx="3108926" cy="8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CCT CONICET Mendoza</a:t>
            </a:r>
          </a:p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24 - 28 Abril 2023</a:t>
            </a:r>
            <a:endParaRPr lang="en-US" sz="20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5445224"/>
            <a:ext cx="896788" cy="79648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97679"/>
            <a:ext cx="3288975" cy="92340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58714"/>
            <a:ext cx="2516009" cy="15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ESTADÍSTICOS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124744"/>
            <a:ext cx="842493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 son construidos alrededor de valores aleatorios o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estadísticos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son observados como datos de una muestra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Estadísticos:  Cualquier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función de los datos </a:t>
            </a:r>
            <a:r>
              <a:rPr lang="es-E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muestreales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(ej. media, varianza, percentiles) 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95536" y="980728"/>
            <a:ext cx="835292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ciencias biológicas no podemos esperar encontrar la verdad exacta, o alcanzar la realidad con un set finito de datos.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Dimensiones infinitas vs. Muestras finitas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 observacional o de medición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refiere a la diferencia entre un valor medido de una cantidad y su valor verdadero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 VERSUS REALIDAD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3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95536" y="1268760"/>
            <a:ext cx="835292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Inferencia basada en un buen modelo aproximado.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inferencia condicional a los datos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existe un único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 que explique la realidad…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encontramos el modelo 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“mejor” la explica?</a:t>
            </a:r>
            <a:endParaRPr lang="es-ES" sz="2800" b="1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 VERSUS REALIDAD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0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980728"/>
            <a:ext cx="7992888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Naturaleza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estocástica del mundo natural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explicada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medio de </a:t>
            </a:r>
            <a:r>
              <a:rPr lang="es-ES" b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aleatorias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sz="24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una característica que exhibe una variabilidad entre 	unidades o elementos con dicha característica </a:t>
            </a:r>
            <a:endParaRPr lang="es-ES" sz="2400" i="1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posibles valores de una variable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tiene valores posibles que pueden ser representados con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abstracción matemática: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 de probabilidad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 de probabilidad le asigna a cada evento de una variable aleatoria, una probabilidad de ocurrir.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endParaRPr lang="es-ES" b="1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07921"/>
            <a:ext cx="84969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1124744"/>
            <a:ext cx="835292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probabilidad puede pensarse como una medida de incertidumbre de un evento aleatorio</a:t>
            </a: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tiene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</a:t>
            </a:r>
            <a:r>
              <a:rPr lang="en-US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,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P=0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entonces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P=0.5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igual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que no </a:t>
            </a:r>
            <a:endParaRPr lang="en-US" dirty="0"/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valor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X”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340768"/>
            <a:ext cx="871296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describe la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la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asumir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Describe todas las posibles posibilidades de ocurrencia, para que la suma de todas las probabilidades sea 1. </a:t>
            </a:r>
          </a:p>
        </p:txBody>
      </p:sp>
    </p:spTree>
    <p:extLst>
      <p:ext uri="{BB962C8B-B14F-4D97-AF65-F5344CB8AC3E}">
        <p14:creationId xmlns:p14="http://schemas.microsoft.com/office/powerpoint/2010/main" val="36069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3672052"/>
            <a:ext cx="878497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ecología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poblaciones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comunidades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las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cantidades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focales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abundancia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riqueza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son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típicamente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medidas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son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lo que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realmente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hay (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perdemos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 error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necesita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otros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93" t="3340" r="11656" b="107"/>
          <a:stretch/>
        </p:blipFill>
        <p:spPr>
          <a:xfrm rot="60000">
            <a:off x="5818668" y="1009753"/>
            <a:ext cx="3188319" cy="26099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504" y="1254239"/>
            <a:ext cx="53882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error de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observación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de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medición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generalmente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tratado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estadística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normalmente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distribuido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 media 0</a:t>
            </a:r>
          </a:p>
        </p:txBody>
      </p:sp>
    </p:spTree>
    <p:extLst>
      <p:ext uri="{BB962C8B-B14F-4D97-AF65-F5344CB8AC3E}">
        <p14:creationId xmlns:p14="http://schemas.microsoft.com/office/powerpoint/2010/main" val="13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5256584" cy="52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04048" y="2492896"/>
            <a:ext cx="43684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# </a:t>
            </a:r>
            <a:r>
              <a:rPr lang="es-ES" sz="2400" dirty="0"/>
              <a:t>numero de muestras</a:t>
            </a:r>
          </a:p>
          <a:p>
            <a:r>
              <a:rPr lang="es-ES" sz="2400" dirty="0"/>
              <a:t>n &lt;- </a:t>
            </a:r>
            <a:r>
              <a:rPr lang="es-ES" sz="2400" dirty="0" smtClean="0"/>
              <a:t>1000</a:t>
            </a:r>
          </a:p>
          <a:p>
            <a:endParaRPr lang="es-ES" sz="2400" dirty="0" smtClean="0"/>
          </a:p>
          <a:p>
            <a:r>
              <a:rPr lang="es-ES" sz="2400" dirty="0" smtClean="0"/>
              <a:t># </a:t>
            </a:r>
            <a:r>
              <a:rPr lang="es-ES" sz="2400" dirty="0"/>
              <a:t>media del peso de las ranas</a:t>
            </a:r>
          </a:p>
          <a:p>
            <a:r>
              <a:rPr lang="es-ES" sz="2400" dirty="0"/>
              <a:t>mean &lt;- </a:t>
            </a:r>
            <a:r>
              <a:rPr lang="es-ES" sz="2400" dirty="0" smtClean="0"/>
              <a:t>200</a:t>
            </a:r>
          </a:p>
          <a:p>
            <a:endParaRPr lang="es-ES" sz="2400" dirty="0" smtClean="0"/>
          </a:p>
          <a:p>
            <a:r>
              <a:rPr lang="es-ES" sz="2400" dirty="0" smtClean="0"/>
              <a:t># </a:t>
            </a:r>
            <a:r>
              <a:rPr lang="es-ES" sz="2400" dirty="0"/>
              <a:t>SD del peso de las </a:t>
            </a:r>
            <a:r>
              <a:rPr lang="es-ES" sz="2400" dirty="0" smtClean="0"/>
              <a:t>ranas</a:t>
            </a:r>
          </a:p>
          <a:p>
            <a:r>
              <a:rPr lang="es-ES" sz="2400" dirty="0" err="1" smtClean="0"/>
              <a:t>sd</a:t>
            </a:r>
            <a:r>
              <a:rPr lang="es-ES" sz="2400" dirty="0" smtClean="0"/>
              <a:t> </a:t>
            </a:r>
            <a:r>
              <a:rPr lang="es-ES" sz="2400" dirty="0"/>
              <a:t>&lt;- 30</a:t>
            </a:r>
          </a:p>
          <a:p>
            <a:endParaRPr lang="es-E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FRECUENCIAS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3023"/>
            <a:ext cx="5256584" cy="52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915" y="1423023"/>
            <a:ext cx="5406621" cy="539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07921"/>
            <a:ext cx="88569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 DE DENSIDAD DE PROBABILIDAD (PDF)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5373216"/>
            <a:ext cx="123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Integral = 1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98072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hay valor exacto de </a:t>
            </a:r>
            <a:r>
              <a:rPr lang="es-ES" dirty="0" err="1" smtClean="0"/>
              <a:t>pb</a:t>
            </a:r>
            <a:r>
              <a:rPr lang="es-ES" dirty="0" smtClean="0"/>
              <a:t>. </a:t>
            </a:r>
            <a:r>
              <a:rPr lang="es-ES" dirty="0" err="1" smtClean="0"/>
              <a:t>pq</a:t>
            </a:r>
            <a:r>
              <a:rPr lang="es-ES" dirty="0" smtClean="0"/>
              <a:t> es continuo (densidad)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58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7921"/>
            <a:ext cx="89289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 PROBABILIDAD DE DISTRIBUCION (CDF)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4" y="1484784"/>
            <a:ext cx="5222486" cy="521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48170" y="2852936"/>
            <a:ext cx="40324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(continua) sea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igual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un valor particular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6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56166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¿QUÉ ES UN MODELO?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Abstracción de la realidad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usamos todos los días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Conceptuales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Físicos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Analíticos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Numéricos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Empíricos o estadísticos</a:t>
            </a:r>
          </a:p>
          <a:p>
            <a:pPr lvl="1"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s-ES" sz="11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1196752"/>
            <a:ext cx="7992888" cy="30162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funciones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densidad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 masa) de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(PDF o PMF)</a:t>
            </a:r>
          </a:p>
          <a:p>
            <a:pPr marL="0" lvl="2">
              <a:spcBef>
                <a:spcPts val="600"/>
              </a:spcBef>
              <a:spcAft>
                <a:spcPts val="600"/>
              </a:spcAft>
            </a:pP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f(y)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dependen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mas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cantidades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llamadas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parámetros</a:t>
            </a:r>
            <a:endParaRPr lang="en-US" sz="2800" b="1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0" lvl="2">
              <a:spcBef>
                <a:spcPts val="600"/>
              </a:spcBef>
              <a:spcAft>
                <a:spcPts val="600"/>
              </a:spcAft>
            </a:pPr>
            <a:endParaRPr lang="en-US" sz="2800" b="1" i="1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2">
              <a:spcBef>
                <a:spcPts val="600"/>
              </a:spcBef>
              <a:spcAft>
                <a:spcPts val="600"/>
              </a:spcAft>
            </a:pPr>
            <a:endParaRPr lang="es-E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51520" y="107921"/>
            <a:ext cx="89289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FUNCIONES DE 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DISTRIBUCIÓNES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172646"/>
            <a:ext cx="7992888" cy="44165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aleatorias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i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discretas</a:t>
            </a:r>
            <a:r>
              <a:rPr lang="en-US" sz="2400" b="1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Bernoulli: 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1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Binomial: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Dos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,&gt;1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endParaRPr lang="en-US" sz="2400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Multinomial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&gt;1 valor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,&gt;1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endParaRPr lang="en-US" sz="2400" b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Poisson: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discretos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no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negativos</a:t>
            </a: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sz="20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 tomar solo un número contable de valores distintos como 0, 1, 2, 3, 4, 5… 100, 1 millón, etc.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96336" y="1340768"/>
            <a:ext cx="1217046" cy="2670494"/>
            <a:chOff x="7469755" y="3154683"/>
            <a:chExt cx="1217046" cy="26704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59" b="6544"/>
            <a:stretch/>
          </p:blipFill>
          <p:spPr>
            <a:xfrm>
              <a:off x="7503995" y="3154683"/>
              <a:ext cx="1182806" cy="2670494"/>
            </a:xfrm>
            <a:prstGeom prst="rect">
              <a:avLst/>
            </a:prstGeom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7469755" y="5554988"/>
              <a:ext cx="1172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www.ratracetrap.com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DISTRIBUCIÓNES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908720"/>
            <a:ext cx="7992888" cy="30777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</a:t>
            </a:r>
            <a:r>
              <a:rPr lang="en-US" sz="2400" b="1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aleatorias</a:t>
            </a:r>
            <a:r>
              <a:rPr lang="en-US" sz="2400" b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i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continuas</a:t>
            </a:r>
            <a:endParaRPr lang="en-U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Uniforme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uniforme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s-E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</a:t>
            </a:r>
            <a:r>
              <a:rPr lang="es-E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s-E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Normal: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(-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∞, +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Beta:</a:t>
            </a:r>
            <a:r>
              <a:rPr lang="en-US" sz="2400" b="1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es-E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 x &lt;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i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Gamma:  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en-U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 &lt; </a:t>
            </a:r>
            <a:r>
              <a:rPr lang="en-U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</a:t>
            </a:r>
            <a:endParaRPr lang="es-E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23528" y="4581128"/>
            <a:ext cx="54726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 tomar un número infinito de valores posibles.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918096"/>
            <a:ext cx="3091911" cy="390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07921"/>
            <a:ext cx="83747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018471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Un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poblacional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se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basa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muestreo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variable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estadística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0353051">
            <a:off x="3969977" y="4089154"/>
            <a:ext cx="2437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/>
                <a:solidFill>
                  <a:schemeClr val="accent3"/>
                </a:solidFill>
                <a:effectLst/>
              </a:rPr>
              <a:t>Riqueza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 rot="20353051">
            <a:off x="4814105" y="5223330"/>
            <a:ext cx="419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Supervivencia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401" y="3789040"/>
            <a:ext cx="2871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Densidad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 rot="20353051">
            <a:off x="407701" y="5232272"/>
            <a:ext cx="2447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Captura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 rot="20353051">
            <a:off x="4505343" y="3013789"/>
            <a:ext cx="4375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Detectabilidad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38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1268760"/>
            <a:ext cx="7992888" cy="43088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Medidas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comportamiento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estadístico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Precisión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:  </a:t>
            </a:r>
            <a:r>
              <a:rPr lang="es-ES_tradnl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Es una medida del error del muestreo</a:t>
            </a:r>
            <a:endParaRPr lang="es-ES_tradnl" altLang="es-E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Sesgo: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  Diferencia entre el valor observado y la realidad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Exactitud: 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Precisión + Sesgo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1763688" y="3853115"/>
            <a:ext cx="2268538" cy="2016125"/>
            <a:chOff x="1817" y="1449"/>
            <a:chExt cx="1587" cy="1587"/>
          </a:xfrm>
        </p:grpSpPr>
        <p:sp>
          <p:nvSpPr>
            <p:cNvPr id="7" name="Oval 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8" name="Oval 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9" name="Oval 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0" name="Oval 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1" name="Group 8"/>
          <p:cNvGrpSpPr>
            <a:grpSpLocks noChangeAspect="1"/>
          </p:cNvGrpSpPr>
          <p:nvPr/>
        </p:nvGrpSpPr>
        <p:grpSpPr bwMode="auto">
          <a:xfrm>
            <a:off x="4860032" y="1363345"/>
            <a:ext cx="2268538" cy="2016125"/>
            <a:chOff x="1817" y="1449"/>
            <a:chExt cx="1587" cy="1587"/>
          </a:xfrm>
        </p:grpSpPr>
        <p:sp>
          <p:nvSpPr>
            <p:cNvPr id="12" name="Oval 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3" name="Oval 1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4" name="Oval 1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5" name="Oval 1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6" name="Group 13"/>
          <p:cNvGrpSpPr>
            <a:grpSpLocks noChangeAspect="1"/>
          </p:cNvGrpSpPr>
          <p:nvPr/>
        </p:nvGrpSpPr>
        <p:grpSpPr bwMode="auto">
          <a:xfrm>
            <a:off x="4860032" y="3801745"/>
            <a:ext cx="2268538" cy="2016125"/>
            <a:chOff x="1817" y="1449"/>
            <a:chExt cx="1587" cy="1587"/>
          </a:xfrm>
        </p:grpSpPr>
        <p:sp>
          <p:nvSpPr>
            <p:cNvPr id="17" name="Oval 1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8" name="Oval 1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9" name="Oval 1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0" name="Oval 1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1" name="Group 18"/>
          <p:cNvGrpSpPr>
            <a:grpSpLocks noChangeAspect="1"/>
          </p:cNvGrpSpPr>
          <p:nvPr/>
        </p:nvGrpSpPr>
        <p:grpSpPr bwMode="auto">
          <a:xfrm>
            <a:off x="1763688" y="1414715"/>
            <a:ext cx="2268538" cy="2016125"/>
            <a:chOff x="1817" y="1449"/>
            <a:chExt cx="1587" cy="1587"/>
          </a:xfrm>
        </p:grpSpPr>
        <p:sp>
          <p:nvSpPr>
            <p:cNvPr id="22" name="Oval 1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3" name="Oval 2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4" name="Oval 2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5" name="Oval 2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2620938" y="2252915"/>
            <a:ext cx="482600" cy="338138"/>
            <a:chOff x="336" y="2331"/>
            <a:chExt cx="270" cy="213"/>
          </a:xfrm>
        </p:grpSpPr>
        <p:sp>
          <p:nvSpPr>
            <p:cNvPr id="27" name="Oval 24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8" name="Oval 25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9" name="Oval 26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0" name="Oval 27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1" name="Oval 28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6660257" y="1668145"/>
            <a:ext cx="482600" cy="338138"/>
            <a:chOff x="336" y="2331"/>
            <a:chExt cx="270" cy="213"/>
          </a:xfrm>
        </p:grpSpPr>
        <p:sp>
          <p:nvSpPr>
            <p:cNvPr id="33" name="Oval 30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4" name="Oval 31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5" name="Oval 32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6" name="Oval 33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7" name="Oval 34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2373288" y="4302378"/>
            <a:ext cx="1114425" cy="1066800"/>
            <a:chOff x="192" y="2160"/>
            <a:chExt cx="624" cy="672"/>
          </a:xfrm>
        </p:grpSpPr>
        <p:sp>
          <p:nvSpPr>
            <p:cNvPr id="39" name="Oval 36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0" name="Oval 37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1" name="Oval 38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2" name="Oval 39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6660257" y="3725545"/>
            <a:ext cx="1114425" cy="1066800"/>
            <a:chOff x="192" y="2160"/>
            <a:chExt cx="624" cy="672"/>
          </a:xfrm>
        </p:grpSpPr>
        <p:sp>
          <p:nvSpPr>
            <p:cNvPr id="44" name="Oval 41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5" name="Oval 42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6" name="Oval 43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7" name="Oval 44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556882" y="2204864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7418706" y="2199928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556882" y="4581128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7747318" y="4609853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2278471" y="584698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5522567" y="5857528"/>
            <a:ext cx="1167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Sesgado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2267359" y="105273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5436842" y="980728"/>
            <a:ext cx="1167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Sesgado</a:t>
            </a:r>
          </a:p>
        </p:txBody>
      </p:sp>
      <p:sp>
        <p:nvSpPr>
          <p:cNvPr id="56" name="AutoShape 53"/>
          <p:cNvSpPr>
            <a:spLocks noChangeAspect="1" noChangeArrowheads="1"/>
          </p:cNvSpPr>
          <p:nvPr/>
        </p:nvSpPr>
        <p:spPr bwMode="auto">
          <a:xfrm rot="18729437">
            <a:off x="2434407" y="4442872"/>
            <a:ext cx="990600" cy="836612"/>
          </a:xfrm>
          <a:custGeom>
            <a:avLst/>
            <a:gdLst>
              <a:gd name="T0" fmla="*/ 990600 w 21600"/>
              <a:gd name="T1" fmla="*/ 418306 h 21600"/>
              <a:gd name="T2" fmla="*/ 495300 w 21600"/>
              <a:gd name="T3" fmla="*/ 836612 h 21600"/>
              <a:gd name="T4" fmla="*/ 0 w 21600"/>
              <a:gd name="T5" fmla="*/ 418306 h 21600"/>
              <a:gd name="T6" fmla="*/ 495300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lnTo>
                  <a:pt x="108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6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6409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1763688" y="3853115"/>
            <a:ext cx="2268538" cy="2016125"/>
            <a:chOff x="1817" y="1449"/>
            <a:chExt cx="1587" cy="1587"/>
          </a:xfrm>
        </p:grpSpPr>
        <p:sp>
          <p:nvSpPr>
            <p:cNvPr id="7" name="Oval 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8" name="Oval 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9" name="Oval 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0" name="Oval 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1" name="Group 18"/>
          <p:cNvGrpSpPr>
            <a:grpSpLocks noChangeAspect="1"/>
          </p:cNvGrpSpPr>
          <p:nvPr/>
        </p:nvGrpSpPr>
        <p:grpSpPr bwMode="auto">
          <a:xfrm>
            <a:off x="1763688" y="1414715"/>
            <a:ext cx="2268538" cy="2016125"/>
            <a:chOff x="1817" y="1449"/>
            <a:chExt cx="1587" cy="1587"/>
          </a:xfrm>
        </p:grpSpPr>
        <p:sp>
          <p:nvSpPr>
            <p:cNvPr id="22" name="Oval 1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3" name="Oval 2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4" name="Oval 2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5" name="Oval 2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2620938" y="2252915"/>
            <a:ext cx="482600" cy="338138"/>
            <a:chOff x="336" y="2331"/>
            <a:chExt cx="270" cy="213"/>
          </a:xfrm>
        </p:grpSpPr>
        <p:sp>
          <p:nvSpPr>
            <p:cNvPr id="27" name="Oval 24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8" name="Oval 25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9" name="Oval 26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0" name="Oval 27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1" name="Oval 28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2373288" y="4302378"/>
            <a:ext cx="1114425" cy="1066800"/>
            <a:chOff x="192" y="2160"/>
            <a:chExt cx="624" cy="672"/>
          </a:xfrm>
        </p:grpSpPr>
        <p:sp>
          <p:nvSpPr>
            <p:cNvPr id="39" name="Oval 36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0" name="Oval 37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1" name="Oval 38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2" name="Oval 39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556882" y="2204864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556882" y="4581128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2278471" y="584698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2267359" y="105273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6" name="AutoShape 53"/>
          <p:cNvSpPr>
            <a:spLocks noChangeAspect="1" noChangeArrowheads="1"/>
          </p:cNvSpPr>
          <p:nvPr/>
        </p:nvSpPr>
        <p:spPr bwMode="auto">
          <a:xfrm rot="18729437">
            <a:off x="2434407" y="4442872"/>
            <a:ext cx="990600" cy="836612"/>
          </a:xfrm>
          <a:custGeom>
            <a:avLst/>
            <a:gdLst>
              <a:gd name="T0" fmla="*/ 990600 w 21600"/>
              <a:gd name="T1" fmla="*/ 418306 h 21600"/>
              <a:gd name="T2" fmla="*/ 495300 w 21600"/>
              <a:gd name="T3" fmla="*/ 836612 h 21600"/>
              <a:gd name="T4" fmla="*/ 0 w 21600"/>
              <a:gd name="T5" fmla="*/ 418306 h 21600"/>
              <a:gd name="T6" fmla="*/ 495300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lnTo>
                  <a:pt x="108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>
              <a:latin typeface="Gill Sans MT" panose="020B0502020104020203" pitchFamily="34" charset="0"/>
            </a:endParaRP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4716016" y="1268760"/>
            <a:ext cx="3816424" cy="39703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Si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tratamos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variable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continua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normal (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Peso,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altura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),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puede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no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ser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preciso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pero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errores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cada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lado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la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mediciones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sucesivas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son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iguales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insesgado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87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50" grpId="0" autoUpdateAnimBg="0"/>
      <p:bldP spid="52" grpId="0" autoUpdateAnimBg="0"/>
      <p:bldP spid="54" grpId="0" autoUpdateAnimBg="0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1520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ESTIMACIÓN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52" y="1052736"/>
            <a:ext cx="7992888" cy="46628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Para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conteos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variables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discretas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abundancia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“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presencia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/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ausencia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”)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No es lo mismo contar de más o de menos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Al contar de menos (no detectar un organismo) –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Falsos negativos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“Presencia/ausencia” </a:t>
            </a: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(y)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es representada por una Bernoulli (2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valores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posibles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, 1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evento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</a:p>
          <a:p>
            <a:pPr lvl="2">
              <a:spcBef>
                <a:spcPts val="600"/>
              </a:spcBef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 	     y ~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Bernoulli (p)</a:t>
            </a:r>
          </a:p>
          <a:p>
            <a:pPr marL="4572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No es 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insesgado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(no se cancelan los errores)</a:t>
            </a:r>
            <a:endParaRPr lang="en-US" sz="2800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41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BONDAD DE AJUSTE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3688" y="2808520"/>
                <a:ext cx="5616624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s-ES" sz="28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2800" b="0" i="1" smtClean="0">
                                          <a:latin typeface="Cambria Math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s-ES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808520"/>
                <a:ext cx="5616624" cy="12685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5880" y="4223990"/>
                <a:ext cx="76145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3200" dirty="0" smtClean="0">
                    <a:solidFill>
                      <a:srgbClr val="636382"/>
                    </a:solidFill>
                  </a:rPr>
                  <a:t>χ</a:t>
                </a:r>
                <a14:m>
                  <m:oMath xmlns:m="http://schemas.openxmlformats.org/officeDocument/2006/math">
                    <m:r>
                      <a:rPr lang="en-US" sz="3200" i="1" baseline="30000" dirty="0">
                        <a:solidFill>
                          <a:srgbClr val="636382"/>
                        </a:solidFill>
                        <a:latin typeface="Cambria Math"/>
                      </a:rPr>
                      <m:t>2 </m:t>
                    </m:r>
                  </m:oMath>
                </a14:m>
                <a:r>
                  <a:rPr lang="es-E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(estimado) &gt; </a:t>
                </a:r>
                <a:r>
                  <a:rPr lang="el-GR" sz="3200" i="1" dirty="0" smtClean="0">
                    <a:solidFill>
                      <a:srgbClr val="636382"/>
                    </a:solidFill>
                  </a:rPr>
                  <a:t>χ</a:t>
                </a:r>
                <a14:m>
                  <m:oMath xmlns:m="http://schemas.openxmlformats.org/officeDocument/2006/math">
                    <m:r>
                      <a:rPr lang="en-US" sz="3200" i="1" baseline="30000" dirty="0" smtClean="0">
                        <a:solidFill>
                          <a:srgbClr val="636382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s-ES" sz="3200" baseline="300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s-E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(crítico/tabla)</a:t>
                </a:r>
              </a:p>
              <a:p>
                <a:pPr algn="ctr"/>
                <a:r>
                  <a:rPr lang="en-U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No hay </a:t>
                </a:r>
                <a:r>
                  <a:rPr lang="en-US" sz="32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ajuste</a:t>
                </a:r>
                <a:endParaRPr lang="es-ES" sz="32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80" y="4223990"/>
                <a:ext cx="7614592" cy="1077218"/>
              </a:xfrm>
              <a:prstGeom prst="rect">
                <a:avLst/>
              </a:prstGeom>
              <a:blipFill rotWithShape="1">
                <a:blip r:embed="rId6"/>
                <a:stretch>
                  <a:fillRect t="-7910" b="-175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3"/>
          <p:cNvSpPr txBox="1">
            <a:spLocks noRot="1" noChangeArrowheads="1"/>
          </p:cNvSpPr>
          <p:nvPr/>
        </p:nvSpPr>
        <p:spPr>
          <a:xfrm>
            <a:off x="1115616" y="1234440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Diferencia entre valores esperados bajo un modelo y lo observado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Ejemplo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, test de Chi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cuadrado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9552" y="260648"/>
            <a:ext cx="828092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MÉTODOS PARA ESTIMACIÓN DE PARÁMETROS</a:t>
            </a:r>
          </a:p>
          <a:p>
            <a:endParaRPr lang="es-ES" sz="20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Métodos </a:t>
            </a:r>
            <a:r>
              <a:rPr lang="es-E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frecuentistas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Estiman la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verosimilitud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observar los datos 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basan en la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frecuencia esperada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que esos datos sean observados si el mismo procedimiento de recolección de datos y análisis fuese implementado muchas veces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HIPÓTESIS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NULA (verosimilitud de observar datos extremos p≤ 0,05)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MÉTODOS DE TEORÍA DE LA INFORMACIÓN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8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0648"/>
            <a:ext cx="4833475" cy="334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8" r="6432" b="900"/>
          <a:stretch/>
        </p:blipFill>
        <p:spPr bwMode="auto">
          <a:xfrm>
            <a:off x="256420" y="111810"/>
            <a:ext cx="3883532" cy="360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64088" y="4394691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logit (</a:t>
            </a:r>
            <a:r>
              <a:rPr lang="az-Cyrl-AZ" sz="2800" i="1" dirty="0">
                <a:solidFill>
                  <a:schemeClr val="tx2">
                    <a:lumMod val="50000"/>
                  </a:schemeClr>
                </a:solidFill>
              </a:rPr>
              <a:t>ѱ</a:t>
            </a:r>
            <a:r>
              <a:rPr lang="en-US" sz="2800" i="1" baseline="-250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) = </a:t>
            </a:r>
            <a:r>
              <a:rPr lang="el-GR" sz="2800" dirty="0">
                <a:solidFill>
                  <a:schemeClr val="tx2">
                    <a:lumMod val="50000"/>
                  </a:schemeClr>
                </a:solidFill>
              </a:rPr>
              <a:t>α</a:t>
            </a:r>
            <a:r>
              <a:rPr lang="en-US" sz="2800" baseline="-25000" dirty="0">
                <a:solidFill>
                  <a:schemeClr val="tx2">
                    <a:lumMod val="50000"/>
                  </a:schemeClr>
                </a:solidFill>
              </a:rPr>
              <a:t>psi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tx2">
                    <a:lumMod val="50000"/>
                  </a:schemeClr>
                </a:solidFill>
              </a:rPr>
              <a:t>β</a:t>
            </a:r>
            <a:r>
              <a:rPr lang="en-US" sz="2800" baseline="-25000" dirty="0">
                <a:solidFill>
                  <a:schemeClr val="tx2">
                    <a:lumMod val="50000"/>
                  </a:schemeClr>
                </a:solidFill>
              </a:rPr>
              <a:t>x1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*x1</a:t>
            </a:r>
            <a:r>
              <a:rPr lang="en-US" sz="2800" i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endParaRPr lang="en-US" sz="28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76" y="3861048"/>
            <a:ext cx="4920635" cy="27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548" y="188640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DE TEORÍA DE INFORMACIÓN (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Information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theoretic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556792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Definición </a:t>
            </a: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priori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 set de modelos candidatos (hipótesis)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datos se utilizan pare evaluar el soporte relativo de diferentes modelos.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mejor modelo es aquel que pierde la menor cantidad de información.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Compromisos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entre el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ajuste del modelo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(+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arámetros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y la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varianza del estimador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(-parámetros = parsimonia) por medio de una optimización.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20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44624"/>
            <a:ext cx="8712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PROBABILIDAD y VEROSIMILITUD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539552" y="963007"/>
                <a:ext cx="8424936" cy="6170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s-AR"/>
                </a:defPPr>
                <a:lvl2pPr marL="0" lvl="1">
                  <a:spcBef>
                    <a:spcPct val="20000"/>
                  </a:spcBef>
                  <a:spcAft>
                    <a:spcPts val="600"/>
                  </a:spcAft>
                  <a:defRPr sz="280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</a:lstStyle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Función de </a:t>
                </a:r>
                <a:r>
                  <a:rPr lang="en-US" sz="28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</a:t>
                </a:r>
                <a:endParaRPr lang="en-US" sz="28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tamaño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muestral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        CONOCIDO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¿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Cuál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observar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un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evento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X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? 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𝒇</m:t>
                      </m:r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1" dirty="0" err="1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Función</a:t>
                </a:r>
                <a:r>
                  <a:rPr lang="en-US" sz="2800" b="1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</a:t>
                </a:r>
                <a:r>
                  <a:rPr lang="en-US" sz="28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verosimilitud</a:t>
                </a: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800" b="1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(“Likelihood”)</a:t>
                </a:r>
                <a:endParaRPr lang="en-US" sz="2800" i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Datos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observados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),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asumido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)        CONOCIDO</a:t>
                </a:r>
                <a:endParaRPr lang="en-US" sz="2400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¿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Cuál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/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son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que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relacionan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datos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al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? 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s-ES" sz="28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e>
                          <m:r>
                            <a:rPr lang="en-US" sz="2800" b="1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8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r>
                        <a:rPr lang="es-E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𝒅𝒂𝒕𝒐𝒔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𝒎𝒐𝒅𝒆𝒍𝒐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28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63007"/>
                <a:ext cx="8424936" cy="6170920"/>
              </a:xfrm>
              <a:prstGeom prst="rect">
                <a:avLst/>
              </a:prstGeom>
              <a:blipFill>
                <a:blip r:embed="rId3"/>
                <a:stretch>
                  <a:fillRect l="-1302" t="-10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508104" y="1772816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08104" y="4149080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ESTIMACIÓN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745231" y="1124744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b="1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METODO DE MAXIMA VEROSIMILITUD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Con los datos colectados queremos estimar los valores de los parámetros que los explican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Seleccionar los valores de los parámetros para maximizar la función de verosimilitud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11760" y="4077072"/>
                <a:ext cx="3556295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r>
                        <a:rPr lang="es-E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𝒅𝒂𝒕𝒐𝒔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𝒎𝒐𝒅𝒆𝒍𝒐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77072"/>
                <a:ext cx="3556295" cy="600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8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1556792"/>
            <a:ext cx="7653536" cy="474378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Ejemplo Binomial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2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n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 = 10 trampas de ratones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x = 0 capturado,  x = 0 no capturado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x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= 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{0,1,1,1,0,1,1,0,0,1}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n-US" sz="2800" b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083532"/>
              </p:ext>
            </p:extLst>
          </p:nvPr>
        </p:nvGraphicFramePr>
        <p:xfrm>
          <a:off x="179512" y="2205038"/>
          <a:ext cx="86391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cuación" r:id="rId4" imgW="4635360" imgH="457200" progId="Equation.3">
                  <p:embed/>
                </p:oleObj>
              </mc:Choice>
              <mc:Fallback>
                <p:oleObj name="Ecuación" r:id="rId4" imgW="46353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205038"/>
                        <a:ext cx="8639175" cy="795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723220"/>
              </p:ext>
            </p:extLst>
          </p:nvPr>
        </p:nvGraphicFramePr>
        <p:xfrm>
          <a:off x="3271838" y="3137719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6" imgW="1739880" imgH="457200" progId="Equation.3">
                  <p:embed/>
                </p:oleObj>
              </mc:Choice>
              <mc:Fallback>
                <p:oleObj name="Equation" r:id="rId6" imgW="17398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3137719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4462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</a:t>
            </a:r>
          </a:p>
          <a:p>
            <a:pPr algn="ctr"/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MLE (“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Maximum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likelihood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estimation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”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611560" y="906282"/>
            <a:ext cx="7653536" cy="47437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262599"/>
              </p:ext>
            </p:extLst>
          </p:nvPr>
        </p:nvGraphicFramePr>
        <p:xfrm>
          <a:off x="2627784" y="1474378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474378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20888"/>
            <a:ext cx="5873578" cy="4536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107921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683568" y="1277507"/>
            <a:ext cx="7653536" cy="47437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328775"/>
              </p:ext>
            </p:extLst>
          </p:nvPr>
        </p:nvGraphicFramePr>
        <p:xfrm>
          <a:off x="2590329" y="2201615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329" y="2201615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23728" y="3441194"/>
            <a:ext cx="4118679" cy="707886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Gill Sans MT" panose="020B0502020104020203" pitchFamily="34" charset="0"/>
              </a:rPr>
              <a:t>Hoja de cálculo</a:t>
            </a:r>
            <a:endParaRPr lang="es-ES" sz="4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6409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METODO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MAXIMA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VEROSIMILITUD (MLE)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611560" y="1556792"/>
            <a:ext cx="8136693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) Aplico 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ln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 (p sigue siendo igual)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2) Derivo con respecto a p (busco máximo)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82270"/>
              </p:ext>
            </p:extLst>
          </p:nvPr>
        </p:nvGraphicFramePr>
        <p:xfrm>
          <a:off x="2997200" y="2132856"/>
          <a:ext cx="31496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Equation" r:id="rId4" imgW="1688760" imgH="457200" progId="Equation.3">
                  <p:embed/>
                </p:oleObj>
              </mc:Choice>
              <mc:Fallback>
                <p:oleObj name="Equation" r:id="rId4" imgW="1688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132856"/>
                        <a:ext cx="3149600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225146"/>
              </p:ext>
            </p:extLst>
          </p:nvPr>
        </p:nvGraphicFramePr>
        <p:xfrm>
          <a:off x="2203450" y="3068960"/>
          <a:ext cx="47371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name="Equation" r:id="rId6" imgW="2539800" imgH="457200" progId="Equation.3">
                  <p:embed/>
                </p:oleObj>
              </mc:Choice>
              <mc:Fallback>
                <p:oleObj name="Equation" r:id="rId6" imgW="2539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068960"/>
                        <a:ext cx="47371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26291"/>
              </p:ext>
            </p:extLst>
          </p:nvPr>
        </p:nvGraphicFramePr>
        <p:xfrm>
          <a:off x="3149724" y="4658286"/>
          <a:ext cx="2844552" cy="78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Equation" r:id="rId8" imgW="1511280" imgH="419040" progId="Equation.3">
                  <p:embed/>
                </p:oleObj>
              </mc:Choice>
              <mc:Fallback>
                <p:oleObj name="Equation" r:id="rId8" imgW="15112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724" y="4658286"/>
                        <a:ext cx="2844552" cy="78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874580"/>
              </p:ext>
            </p:extLst>
          </p:nvPr>
        </p:nvGraphicFramePr>
        <p:xfrm>
          <a:off x="3513584" y="5765374"/>
          <a:ext cx="2116832" cy="36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Equation" r:id="rId10" imgW="1167893" imgH="203112" progId="Equation.3">
                  <p:embed/>
                </p:oleObj>
              </mc:Choice>
              <mc:Fallback>
                <p:oleObj name="Equation" r:id="rId10" imgW="1167893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584" y="5765374"/>
                        <a:ext cx="2116832" cy="3610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7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886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467544" y="1009819"/>
            <a:ext cx="8496944" cy="501146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Burnham, K. P., and D. R. Anderson. 2002. Model selection and </a:t>
            </a: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multimodel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 inference : a practical information-theoretic approach. 2nd edition. Springer, New York.</a:t>
            </a:r>
            <a:endParaRPr lang="es-E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Conroy, M. J., and J. P. Carroll. 2009. Quantitative conservation of vertebrates. Wiley-Blackwell, </a:t>
            </a: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Chichester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, West Sussex, UK ; Hoboken, NJ.</a:t>
            </a:r>
            <a:endParaRPr lang="es-E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Kéry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, M. 2010. Introduction to </a:t>
            </a: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WinBUGS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 for Ecologists: A Bayesian Approach to Regression, ANOVA and Related Analyses. Access Online via Elsevier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Marc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Kery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&amp; J. Andy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Royle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2016.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Applied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hierarchical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modeling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in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ecology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Modeling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distribution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,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abundance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and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species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richness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using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R and BUGS. 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Volume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1: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Prelude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and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Static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models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Academic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Press</a:t>
            </a:r>
            <a:endParaRPr lang="es-E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Williams, B., J. Nichols, and M. Conroy. 2002. Analysis and Management of Animal Populations: Modeling, Estimation, and Decision Making. Academic Press, San Diego, CA.</a:t>
            </a:r>
            <a:endParaRPr lang="es-ES_tradnl" sz="18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" t="2036" r="1431"/>
          <a:stretch/>
        </p:blipFill>
        <p:spPr bwMode="auto">
          <a:xfrm>
            <a:off x="80665" y="37513"/>
            <a:ext cx="9099847" cy="612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115907"/>
            <a:ext cx="421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484860"/>
                </a:solidFill>
              </a:rPr>
              <a:t>(Conroy </a:t>
            </a:r>
            <a:r>
              <a:rPr lang="en-US" dirty="0" smtClean="0">
                <a:solidFill>
                  <a:srgbClr val="484860"/>
                </a:solidFill>
              </a:rPr>
              <a:t>&amp; Carroll 2009, Conroy et al. 2015)</a:t>
            </a:r>
            <a:endParaRPr lang="es-ES" dirty="0">
              <a:solidFill>
                <a:srgbClr val="4848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Cualitativo </a:t>
            </a:r>
          </a:p>
          <a:p>
            <a:pPr lvl="1"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ej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descripción general de un área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Cuantitativo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 preciso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1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1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Discretos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ej. abundancia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Continuos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ej. densidad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Determinístico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hay incertidumbre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Estocástico</a:t>
            </a:r>
          </a:p>
          <a:p>
            <a:pPr marL="742950" lvl="2" indent="-3429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Distribuciones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probabilidad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0134" y="3873242"/>
            <a:ext cx="286391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+ B = C  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17032"/>
            <a:ext cx="933965" cy="9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07704" y="4742814"/>
            <a:ext cx="662473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+ B + X = C </a:t>
            </a:r>
            <a:r>
              <a:rPr lang="en-US" sz="40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Incertidumbre</a:t>
            </a:r>
            <a:r>
              <a:rPr lang="en-US" sz="40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261" y="3144878"/>
            <a:ext cx="1548388" cy="159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2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CLAVES PARA ELABORAR 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Definir claramente el objetivo  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mas de lo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necesario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 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Escala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metros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poblacionales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etc. </a:t>
            </a:r>
          </a:p>
        </p:txBody>
      </p:sp>
      <p:sp>
        <p:nvSpPr>
          <p:cNvPr id="5" name="Rectangle 4"/>
          <p:cNvSpPr/>
          <p:nvPr/>
        </p:nvSpPr>
        <p:spPr>
          <a:xfrm rot="20353051">
            <a:off x="5499748" y="4005063"/>
            <a:ext cx="3078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cap="none" spc="0" dirty="0" err="1" smtClean="0">
                <a:ln/>
                <a:solidFill>
                  <a:schemeClr val="accent3"/>
                </a:solidFill>
                <a:effectLst/>
              </a:rPr>
              <a:t>Riqueza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 rot="20353051">
            <a:off x="3354335" y="4990072"/>
            <a:ext cx="4836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Supervivencia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5524" y="4005064"/>
            <a:ext cx="3512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Densidad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 rot="20353051">
            <a:off x="1375000" y="5310362"/>
            <a:ext cx="3467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Extinción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 rot="20353051">
            <a:off x="5152131" y="2347470"/>
            <a:ext cx="5017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Detectabilidad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77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CLAVES PARA ELABORAR 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99592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Definir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componentes</a:t>
            </a:r>
            <a:endParaRPr lang="en-U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Parámetros: lo que tratamos de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estimar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Constante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Fijo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aleatorio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dependiente: lo que tratamos de modelar </a:t>
            </a:r>
            <a:endParaRPr lang="es-E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Predictiva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independiente: a la derecha de la ecuación. </a:t>
            </a:r>
            <a:r>
              <a:rPr lang="es-E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Explicatoria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ESTADISTICOS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124744"/>
            <a:ext cx="8568952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Producir inferencias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confiables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explicar el mundo natural  – Resultados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replicables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defendibles</a:t>
            </a: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colectados siguiendo un diseño apropiado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Analizar datos con un modelo apropiado: tener en cuenta el diseño y usar los principios de probabilidad y estadística para hacer inferencias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válidas</a:t>
            </a:r>
          </a:p>
          <a:p>
            <a:pPr marL="400050" lvl="2" indent="0">
              <a:spcAft>
                <a:spcPts val="600"/>
              </a:spcAft>
              <a:buNone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ción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3310</TotalTime>
  <Words>1994</Words>
  <Application>Microsoft Office PowerPoint</Application>
  <PresentationFormat>On-screen Show (4:3)</PresentationFormat>
  <Paragraphs>344</Paragraphs>
  <Slides>37</Slides>
  <Notes>30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Arial Narrow</vt:lpstr>
      <vt:lpstr>Calibri</vt:lpstr>
      <vt:lpstr>Calibri Light</vt:lpstr>
      <vt:lpstr>Cambria Math</vt:lpstr>
      <vt:lpstr>Gill Sans MT</vt:lpstr>
      <vt:lpstr>Verdana</vt:lpstr>
      <vt:lpstr>Theme3</vt:lpstr>
      <vt:lpstr>2_Office Theme</vt:lpstr>
      <vt:lpstr>Retrospección</vt:lpstr>
      <vt:lpstr>Ecuación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andrea</cp:lastModifiedBy>
  <cp:revision>162</cp:revision>
  <cp:lastPrinted>2023-03-03T15:37:52Z</cp:lastPrinted>
  <dcterms:created xsi:type="dcterms:W3CDTF">2014-07-21T14:52:50Z</dcterms:created>
  <dcterms:modified xsi:type="dcterms:W3CDTF">2023-03-27T14:05:47Z</dcterms:modified>
</cp:coreProperties>
</file>