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40" r:id="rId1"/>
    <p:sldMasterId id="2147484452" r:id="rId2"/>
    <p:sldMasterId id="2147484536" r:id="rId3"/>
  </p:sldMasterIdLst>
  <p:notesMasterIdLst>
    <p:notesMasterId r:id="rId46"/>
  </p:notesMasterIdLst>
  <p:sldIdLst>
    <p:sldId id="281" r:id="rId4"/>
    <p:sldId id="283" r:id="rId5"/>
    <p:sldId id="322" r:id="rId6"/>
    <p:sldId id="323" r:id="rId7"/>
    <p:sldId id="358" r:id="rId8"/>
    <p:sldId id="356" r:id="rId9"/>
    <p:sldId id="324" r:id="rId10"/>
    <p:sldId id="325" r:id="rId11"/>
    <p:sldId id="326" r:id="rId12"/>
    <p:sldId id="359" r:id="rId13"/>
    <p:sldId id="327" r:id="rId14"/>
    <p:sldId id="360" r:id="rId15"/>
    <p:sldId id="328" r:id="rId16"/>
    <p:sldId id="329" r:id="rId17"/>
    <p:sldId id="330" r:id="rId18"/>
    <p:sldId id="361" r:id="rId19"/>
    <p:sldId id="321" r:id="rId20"/>
    <p:sldId id="333" r:id="rId21"/>
    <p:sldId id="334" r:id="rId22"/>
    <p:sldId id="335" r:id="rId23"/>
    <p:sldId id="336" r:id="rId24"/>
    <p:sldId id="337" r:id="rId25"/>
    <p:sldId id="338" r:id="rId26"/>
    <p:sldId id="339" r:id="rId27"/>
    <p:sldId id="341" r:id="rId28"/>
    <p:sldId id="340" r:id="rId29"/>
    <p:sldId id="342" r:id="rId30"/>
    <p:sldId id="343" r:id="rId31"/>
    <p:sldId id="344" r:id="rId32"/>
    <p:sldId id="357" r:id="rId33"/>
    <p:sldId id="345" r:id="rId34"/>
    <p:sldId id="348" r:id="rId35"/>
    <p:sldId id="347" r:id="rId36"/>
    <p:sldId id="346" r:id="rId37"/>
    <p:sldId id="350" r:id="rId38"/>
    <p:sldId id="349" r:id="rId39"/>
    <p:sldId id="351" r:id="rId40"/>
    <p:sldId id="352" r:id="rId41"/>
    <p:sldId id="353" r:id="rId42"/>
    <p:sldId id="354" r:id="rId43"/>
    <p:sldId id="355" r:id="rId44"/>
    <p:sldId id="332" r:id="rId45"/>
  </p:sldIdLst>
  <p:sldSz cx="9144000" cy="6858000" type="screen4x3"/>
  <p:notesSz cx="7315200" cy="9601200"/>
  <p:defaultTextStyle>
    <a:defPPr>
      <a:defRPr lang="es-AR"/>
    </a:defPPr>
    <a:lvl1pPr algn="l" rtl="0" eaLnBrk="0" fontAlgn="base" hangingPunct="0">
      <a:spcBef>
        <a:spcPct val="0"/>
      </a:spcBef>
      <a:spcAft>
        <a:spcPct val="0"/>
      </a:spcAft>
      <a:defRPr kern="1200">
        <a:solidFill>
          <a:schemeClr val="tx1"/>
        </a:solidFill>
        <a:latin typeface="Calibri"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Calibri"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Calibri"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Calibri"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 Paula Goijman" initials="AP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82"/>
    <a:srgbClr val="484860"/>
    <a:srgbClr val="333333"/>
    <a:srgbClr val="3D3D49"/>
    <a:srgbClr val="565672"/>
    <a:srgbClr val="4F4F65"/>
    <a:srgbClr val="BDBE00"/>
    <a:srgbClr val="FFC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01" autoAdjust="0"/>
    <p:restoredTop sz="92230" autoAdjust="0"/>
  </p:normalViewPr>
  <p:slideViewPr>
    <p:cSldViewPr>
      <p:cViewPr varScale="1">
        <p:scale>
          <a:sx n="79" d="100"/>
          <a:sy n="79" d="100"/>
        </p:scale>
        <p:origin x="73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0"/>
            <a:ext cx="3170717" cy="480521"/>
          </a:xfrm>
          <a:prstGeom prst="rect">
            <a:avLst/>
          </a:prstGeom>
        </p:spPr>
        <p:txBody>
          <a:bodyPr vert="horz" lIns="94759" tIns="47380" rIns="94759" bIns="47380" rtlCol="0"/>
          <a:lstStyle>
            <a:lvl1pPr algn="l" eaLnBrk="1" hangingPunct="1">
              <a:defRPr sz="1200">
                <a:cs typeface="Arial" charset="0"/>
              </a:defRPr>
            </a:lvl1pPr>
          </a:lstStyle>
          <a:p>
            <a:pPr>
              <a:defRPr/>
            </a:pPr>
            <a:endParaRPr lang="es-ES"/>
          </a:p>
        </p:txBody>
      </p:sp>
      <p:sp>
        <p:nvSpPr>
          <p:cNvPr id="3" name="2 Marcador de fecha"/>
          <p:cNvSpPr>
            <a:spLocks noGrp="1"/>
          </p:cNvSpPr>
          <p:nvPr>
            <p:ph type="dt" idx="1"/>
          </p:nvPr>
        </p:nvSpPr>
        <p:spPr>
          <a:xfrm>
            <a:off x="4142776" y="0"/>
            <a:ext cx="3170717" cy="480521"/>
          </a:xfrm>
          <a:prstGeom prst="rect">
            <a:avLst/>
          </a:prstGeom>
        </p:spPr>
        <p:txBody>
          <a:bodyPr vert="horz" lIns="94759" tIns="47380" rIns="94759" bIns="47380" rtlCol="0"/>
          <a:lstStyle>
            <a:lvl1pPr algn="r" eaLnBrk="1" hangingPunct="1">
              <a:defRPr sz="1200">
                <a:cs typeface="Arial" charset="0"/>
              </a:defRPr>
            </a:lvl1pPr>
          </a:lstStyle>
          <a:p>
            <a:pPr>
              <a:defRPr/>
            </a:pPr>
            <a:fld id="{E816AA0B-255E-4B1C-B572-8E6E92E47F25}" type="datetimeFigureOut">
              <a:rPr lang="es-ES"/>
              <a:pPr>
                <a:defRPr/>
              </a:pPr>
              <a:t>27/03/2023</a:t>
            </a:fld>
            <a:endParaRPr lang="es-ES"/>
          </a:p>
        </p:txBody>
      </p:sp>
      <p:sp>
        <p:nvSpPr>
          <p:cNvPr id="4" name="3 Marcador de imagen de diapositiva"/>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4759" tIns="47380" rIns="94759" bIns="47380" rtlCol="0" anchor="ctr"/>
          <a:lstStyle/>
          <a:p>
            <a:pPr lvl="0"/>
            <a:endParaRPr lang="es-ES" noProof="0" smtClean="0"/>
          </a:p>
        </p:txBody>
      </p:sp>
      <p:sp>
        <p:nvSpPr>
          <p:cNvPr id="5" name="4 Marcador de notas"/>
          <p:cNvSpPr>
            <a:spLocks noGrp="1"/>
          </p:cNvSpPr>
          <p:nvPr>
            <p:ph type="body" sz="quarter" idx="3"/>
          </p:nvPr>
        </p:nvSpPr>
        <p:spPr>
          <a:xfrm>
            <a:off x="731180" y="4561109"/>
            <a:ext cx="5852843" cy="4320080"/>
          </a:xfrm>
          <a:prstGeom prst="rect">
            <a:avLst/>
          </a:prstGeom>
        </p:spPr>
        <p:txBody>
          <a:bodyPr vert="horz" lIns="94759" tIns="47380" rIns="94759" bIns="4738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1" y="9119144"/>
            <a:ext cx="3170717" cy="480521"/>
          </a:xfrm>
          <a:prstGeom prst="rect">
            <a:avLst/>
          </a:prstGeom>
        </p:spPr>
        <p:txBody>
          <a:bodyPr vert="horz" lIns="94759" tIns="47380" rIns="94759" bIns="47380" rtlCol="0" anchor="b"/>
          <a:lstStyle>
            <a:lvl1pPr algn="l" eaLnBrk="1" hangingPunct="1">
              <a:defRPr sz="1200">
                <a:cs typeface="Arial" charset="0"/>
              </a:defRPr>
            </a:lvl1pPr>
          </a:lstStyle>
          <a:p>
            <a:pPr>
              <a:defRPr/>
            </a:pPr>
            <a:endParaRPr lang="es-ES"/>
          </a:p>
        </p:txBody>
      </p:sp>
      <p:sp>
        <p:nvSpPr>
          <p:cNvPr id="7" name="6 Marcador de número de diapositiva"/>
          <p:cNvSpPr>
            <a:spLocks noGrp="1"/>
          </p:cNvSpPr>
          <p:nvPr>
            <p:ph type="sldNum" sz="quarter" idx="5"/>
          </p:nvPr>
        </p:nvSpPr>
        <p:spPr>
          <a:xfrm>
            <a:off x="4142776" y="9119144"/>
            <a:ext cx="3170717" cy="480521"/>
          </a:xfrm>
          <a:prstGeom prst="rect">
            <a:avLst/>
          </a:prstGeom>
        </p:spPr>
        <p:txBody>
          <a:bodyPr vert="horz" wrap="square" lIns="94759" tIns="47380" rIns="94759" bIns="47380" numCol="1" anchor="b" anchorCtr="0" compatLnSpc="1">
            <a:prstTxWarp prst="textNoShape">
              <a:avLst/>
            </a:prstTxWarp>
          </a:bodyPr>
          <a:lstStyle>
            <a:lvl1pPr algn="r" eaLnBrk="1" hangingPunct="1">
              <a:defRPr sz="1200"/>
            </a:lvl1pPr>
          </a:lstStyle>
          <a:p>
            <a:fld id="{0A37165C-6ECF-4EEF-943C-C2B6859891A8}" type="slidenum">
              <a:rPr lang="es-ES" altLang="es-AR"/>
              <a:pPr/>
              <a:t>‹#›</a:t>
            </a:fld>
            <a:endParaRPr lang="es-ES" altLang="es-AR"/>
          </a:p>
        </p:txBody>
      </p:sp>
    </p:spTree>
    <p:extLst>
      <p:ext uri="{BB962C8B-B14F-4D97-AF65-F5344CB8AC3E}">
        <p14:creationId xmlns:p14="http://schemas.microsoft.com/office/powerpoint/2010/main" val="6808093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a:t>
            </a:fld>
            <a:endParaRPr lang="es-ES" altLang="es-AR"/>
          </a:p>
        </p:txBody>
      </p:sp>
    </p:spTree>
    <p:extLst>
      <p:ext uri="{BB962C8B-B14F-4D97-AF65-F5344CB8AC3E}">
        <p14:creationId xmlns:p14="http://schemas.microsoft.com/office/powerpoint/2010/main" val="3812724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11</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12</a:t>
            </a:fld>
            <a:endParaRPr lang="es-ES" altLang="es-AR"/>
          </a:p>
        </p:txBody>
      </p:sp>
    </p:spTree>
    <p:extLst>
      <p:ext uri="{BB962C8B-B14F-4D97-AF65-F5344CB8AC3E}">
        <p14:creationId xmlns:p14="http://schemas.microsoft.com/office/powerpoint/2010/main" val="3521825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13</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14</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McCarthy</a:t>
            </a:r>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15</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McCarthy</a:t>
            </a:r>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16</a:t>
            </a:fld>
            <a:endParaRPr lang="es-ES" altLang="es-AR"/>
          </a:p>
        </p:txBody>
      </p:sp>
    </p:spTree>
    <p:extLst>
      <p:ext uri="{BB962C8B-B14F-4D97-AF65-F5344CB8AC3E}">
        <p14:creationId xmlns:p14="http://schemas.microsoft.com/office/powerpoint/2010/main" val="1157575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defTabSz="947593">
              <a:defRPr/>
            </a:pPr>
            <a:r>
              <a:rPr lang="en-US" sz="2300" dirty="0"/>
              <a:t>Prior and posterior distributions are used to express our uncertainties about nature</a:t>
            </a:r>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17</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18</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19</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20</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7593">
              <a:defRPr/>
            </a:pPr>
            <a:r>
              <a:rPr lang="en-US" dirty="0" smtClean="0"/>
              <a:t>P is a fixed quantity in frequentist</a:t>
            </a:r>
            <a:r>
              <a:rPr lang="en-US" baseline="0" dirty="0" smtClean="0"/>
              <a:t> approaches!</a:t>
            </a:r>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a:t>
            </a:fld>
            <a:endParaRPr lang="es-ES" altLang="es-AR"/>
          </a:p>
        </p:txBody>
      </p:sp>
    </p:spTree>
    <p:extLst>
      <p:ext uri="{BB962C8B-B14F-4D97-AF65-F5344CB8AC3E}">
        <p14:creationId xmlns:p14="http://schemas.microsoft.com/office/powerpoint/2010/main" val="3812724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21</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22</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23</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24</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25</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26</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27</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28</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29</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31</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mention some of it, </a:t>
            </a:r>
            <a:r>
              <a:rPr lang="en-US" dirty="0" err="1" smtClean="0"/>
              <a:t>bc</a:t>
            </a:r>
            <a:r>
              <a:rPr lang="en-US" baseline="0" dirty="0" smtClean="0"/>
              <a:t> it will be a student exercise</a:t>
            </a:r>
          </a:p>
          <a:p>
            <a:endParaRPr lang="en-US" baseline="0" dirty="0" smtClean="0"/>
          </a:p>
          <a:p>
            <a:pPr marL="256609" indent="-256609">
              <a:buAutoNum type="arabicParenR"/>
            </a:pPr>
            <a:r>
              <a:rPr lang="en-US" baseline="0" dirty="0" smtClean="0"/>
              <a:t>Frequentist (single hypothesis testing or likelihood-based methods, as information theoretic </a:t>
            </a:r>
            <a:r>
              <a:rPr lang="en-US" baseline="0" dirty="0" err="1" smtClean="0"/>
              <a:t>multimodel</a:t>
            </a:r>
            <a:r>
              <a:rPr lang="en-US" baseline="0" dirty="0" smtClean="0"/>
              <a:t> inference): the probability is based on the expected frequency that such data would be observed if the same procedure of data collection and analysis was implemented many times… the observed data is likely to be obtained from hypothetical replicates of sampling</a:t>
            </a:r>
          </a:p>
          <a:p>
            <a:pPr marL="769825" lvl="1" indent="-256609">
              <a:buAutoNum type="arabicParenR"/>
            </a:pPr>
            <a:r>
              <a:rPr lang="en-US" baseline="0" dirty="0" smtClean="0"/>
              <a:t>Bayesian uses it to measure state of knowledge. No hypothetical samples are required. Their probability is the belief that an event happens or that a parameter takes a specific value</a:t>
            </a:r>
          </a:p>
          <a:p>
            <a:r>
              <a:rPr lang="en-US" baseline="0" dirty="0" smtClean="0"/>
              <a:t>3) What each approach asks… Bayesian approaches are more intuitive… regular reasoning</a:t>
            </a:r>
          </a:p>
          <a:p>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4</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32</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33</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34</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36</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37</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38</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39</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40</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41</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42</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mention some of it, </a:t>
            </a:r>
            <a:r>
              <a:rPr lang="en-US" dirty="0" err="1" smtClean="0"/>
              <a:t>bc</a:t>
            </a:r>
            <a:r>
              <a:rPr lang="en-US" baseline="0" dirty="0" smtClean="0"/>
              <a:t> it will be a student exercise</a:t>
            </a:r>
          </a:p>
          <a:p>
            <a:endParaRPr lang="en-US" baseline="0" dirty="0" smtClean="0"/>
          </a:p>
          <a:p>
            <a:pPr marL="256609" indent="-256609">
              <a:buAutoNum type="arabicParenR"/>
            </a:pPr>
            <a:r>
              <a:rPr lang="en-US" baseline="0" dirty="0" smtClean="0"/>
              <a:t>Frequentist (single hypothesis testing or likelihood-based methods, as information theoretic </a:t>
            </a:r>
            <a:r>
              <a:rPr lang="en-US" baseline="0" dirty="0" err="1" smtClean="0"/>
              <a:t>multimodel</a:t>
            </a:r>
            <a:r>
              <a:rPr lang="en-US" baseline="0" dirty="0" smtClean="0"/>
              <a:t> inference): the probability is based on the expected frequency that such data would be observed if the same procedure of data collection and analysis was implemented many times… the observed data is likely to be obtained from hypothetical replicates of sampling</a:t>
            </a:r>
          </a:p>
          <a:p>
            <a:pPr marL="769825" lvl="1" indent="-256609">
              <a:buAutoNum type="arabicParenR"/>
            </a:pPr>
            <a:r>
              <a:rPr lang="en-US" baseline="0" dirty="0" smtClean="0"/>
              <a:t>Bayesian uses it to measure state of knowledge. No hypothetical samples are required. Their probability is the belief that an event happens or that a parameter takes a specific value</a:t>
            </a:r>
          </a:p>
          <a:p>
            <a:r>
              <a:rPr lang="en-US" baseline="0" dirty="0" smtClean="0"/>
              <a:t>3) What each approach asks… Bayesian approaches are more intuitive… regular reasoning</a:t>
            </a:r>
          </a:p>
          <a:p>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5</a:t>
            </a:fld>
            <a:endParaRPr lang="es-ES" altLang="es-AR"/>
          </a:p>
        </p:txBody>
      </p:sp>
    </p:spTree>
    <p:extLst>
      <p:ext uri="{BB962C8B-B14F-4D97-AF65-F5344CB8AC3E}">
        <p14:creationId xmlns:p14="http://schemas.microsoft.com/office/powerpoint/2010/main" val="2830564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mention some of it, </a:t>
            </a:r>
            <a:r>
              <a:rPr lang="en-US" dirty="0" err="1" smtClean="0"/>
              <a:t>bc</a:t>
            </a:r>
            <a:r>
              <a:rPr lang="en-US" baseline="0" dirty="0" smtClean="0"/>
              <a:t> it will be a student exercise</a:t>
            </a:r>
          </a:p>
          <a:p>
            <a:endParaRPr lang="en-US" baseline="0" dirty="0" smtClean="0"/>
          </a:p>
          <a:p>
            <a:pPr marL="256609" indent="-256609">
              <a:buAutoNum type="arabicParenR"/>
            </a:pPr>
            <a:r>
              <a:rPr lang="en-US" baseline="0" dirty="0" smtClean="0"/>
              <a:t>Frequentist (single hypothesis testing or likelihood-based methods, as information theoretic </a:t>
            </a:r>
            <a:r>
              <a:rPr lang="en-US" baseline="0" dirty="0" err="1" smtClean="0"/>
              <a:t>multimodel</a:t>
            </a:r>
            <a:r>
              <a:rPr lang="en-US" baseline="0" dirty="0" smtClean="0"/>
              <a:t> inference): the probability is based on the expected frequency that such data would be observed if the same procedure of data collection and analysis was implemented many times… the observed data is likely to be obtained from hypothetical replicates of sampling</a:t>
            </a:r>
          </a:p>
          <a:p>
            <a:pPr marL="769825" lvl="1" indent="-256609">
              <a:buAutoNum type="arabicParenR"/>
            </a:pPr>
            <a:r>
              <a:rPr lang="en-US" baseline="0" dirty="0" smtClean="0"/>
              <a:t>Bayesian uses it to measure state of knowledge. No hypothetical samples are required. Their probability is the belief that an event happens or that a parameter takes a specific value</a:t>
            </a:r>
          </a:p>
          <a:p>
            <a:r>
              <a:rPr lang="en-US" baseline="0" dirty="0" smtClean="0"/>
              <a:t>3) What each approach asks… Bayesian approaches are more intuitive… regular reasoning</a:t>
            </a:r>
          </a:p>
          <a:p>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6</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in everyday life: weather</a:t>
            </a:r>
          </a:p>
          <a:p>
            <a:r>
              <a:rPr lang="en-US" dirty="0" smtClean="0"/>
              <a:t>Prior: hear the forecast</a:t>
            </a:r>
            <a:r>
              <a:rPr lang="en-US" baseline="0" dirty="0" smtClean="0"/>
              <a:t> (50% chance of rain)</a:t>
            </a:r>
          </a:p>
          <a:p>
            <a:r>
              <a:rPr lang="en-US" baseline="0" dirty="0" smtClean="0"/>
              <a:t>New data: look in the window</a:t>
            </a:r>
          </a:p>
          <a:p>
            <a:r>
              <a:rPr lang="en-US" baseline="0" dirty="0" smtClean="0"/>
              <a:t>Posterior: ill bring umbrella or not!</a:t>
            </a:r>
          </a:p>
          <a:p>
            <a:endParaRPr lang="en-US" baseline="0" dirty="0" smtClean="0"/>
          </a:p>
          <a:p>
            <a:pPr defTabSz="1026432">
              <a:defRPr/>
            </a:pPr>
            <a:r>
              <a:rPr lang="en-US" baseline="0" dirty="0" smtClean="0"/>
              <a:t>2) Prior information as prior probabilities … combines them to obtain the probabilities of obtaining the data under each of the hypotheses (in case of comparing different hypotheses (as in </a:t>
            </a:r>
            <a:r>
              <a:rPr lang="en-US" baseline="0" dirty="0" err="1" smtClean="0"/>
              <a:t>multimodel</a:t>
            </a:r>
            <a:r>
              <a:rPr lang="en-US" baseline="0" dirty="0" smtClean="0"/>
              <a:t> inference approaches (likelihood- based methods))</a:t>
            </a:r>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7</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8</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Cual</a:t>
            </a:r>
            <a:r>
              <a:rPr lang="en-US" baseline="0" dirty="0" smtClean="0"/>
              <a:t> </a:t>
            </a:r>
            <a:r>
              <a:rPr lang="en-US" baseline="0" dirty="0" err="1" smtClean="0"/>
              <a:t>es</a:t>
            </a:r>
            <a:r>
              <a:rPr lang="en-US" baseline="0" dirty="0" smtClean="0"/>
              <a:t> la </a:t>
            </a:r>
            <a:r>
              <a:rPr lang="en-US" baseline="0" dirty="0" err="1" smtClean="0"/>
              <a:t>probabilidad</a:t>
            </a:r>
            <a:r>
              <a:rPr lang="en-US" baseline="0" dirty="0" smtClean="0"/>
              <a:t> que la rana </a:t>
            </a:r>
            <a:r>
              <a:rPr lang="en-US" baseline="0" dirty="0" err="1" smtClean="0"/>
              <a:t>esté</a:t>
            </a:r>
            <a:r>
              <a:rPr lang="en-US" baseline="0" dirty="0" smtClean="0"/>
              <a:t> </a:t>
            </a:r>
            <a:r>
              <a:rPr lang="en-US" baseline="0" dirty="0" err="1" smtClean="0"/>
              <a:t>presente</a:t>
            </a:r>
            <a:r>
              <a:rPr lang="en-US" baseline="0" dirty="0" smtClean="0"/>
              <a:t>, y sea </a:t>
            </a:r>
            <a:r>
              <a:rPr lang="en-US" baseline="0" dirty="0" err="1" smtClean="0"/>
              <a:t>detectada</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9</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Cual</a:t>
            </a:r>
            <a:r>
              <a:rPr lang="en-US" baseline="0" dirty="0" smtClean="0"/>
              <a:t> </a:t>
            </a:r>
            <a:r>
              <a:rPr lang="en-US" baseline="0" dirty="0" err="1" smtClean="0"/>
              <a:t>es</a:t>
            </a:r>
            <a:r>
              <a:rPr lang="en-US" baseline="0" dirty="0" smtClean="0"/>
              <a:t> la </a:t>
            </a:r>
            <a:r>
              <a:rPr lang="en-US" baseline="0" dirty="0" err="1" smtClean="0"/>
              <a:t>probabilidad</a:t>
            </a:r>
            <a:r>
              <a:rPr lang="en-US" baseline="0" dirty="0" smtClean="0"/>
              <a:t> que la rana </a:t>
            </a:r>
            <a:r>
              <a:rPr lang="en-US" baseline="0" dirty="0" err="1" smtClean="0"/>
              <a:t>esté</a:t>
            </a:r>
            <a:r>
              <a:rPr lang="en-US" baseline="0" dirty="0" smtClean="0"/>
              <a:t> </a:t>
            </a:r>
            <a:r>
              <a:rPr lang="en-US" baseline="0" dirty="0" err="1" smtClean="0"/>
              <a:t>presente</a:t>
            </a:r>
            <a:r>
              <a:rPr lang="en-US" baseline="0" dirty="0" smtClean="0"/>
              <a:t>, y sea </a:t>
            </a:r>
            <a:r>
              <a:rPr lang="en-US" baseline="0" dirty="0" err="1" smtClean="0"/>
              <a:t>detectada</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10</a:t>
            </a:fld>
            <a:endParaRPr lang="es-ES" altLang="es-AR"/>
          </a:p>
        </p:txBody>
      </p:sp>
    </p:spTree>
    <p:extLst>
      <p:ext uri="{BB962C8B-B14F-4D97-AF65-F5344CB8AC3E}">
        <p14:creationId xmlns:p14="http://schemas.microsoft.com/office/powerpoint/2010/main" val="4166177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830031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47960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203033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830031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93731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65292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913018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8" name="Footer Placeholder 7"/>
          <p:cNvSpPr>
            <a:spLocks noGrp="1"/>
          </p:cNvSpPr>
          <p:nvPr>
            <p:ph type="ftr" sz="quarter" idx="11"/>
          </p:nvPr>
        </p:nvSpPr>
        <p:spPr/>
        <p:txBody>
          <a:body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79346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4" name="Footer Placeholder 3"/>
          <p:cNvSpPr>
            <a:spLocks noGrp="1"/>
          </p:cNvSpPr>
          <p:nvPr>
            <p:ph type="ftr" sz="quarter" idx="11"/>
          </p:nvPr>
        </p:nvSpPr>
        <p:spPr/>
        <p:txBody>
          <a:bodyPr/>
          <a:lstStyle/>
          <a:p>
            <a:pPr>
              <a:defRPr/>
            </a:pPr>
            <a:endParaRPr lang="es-AR"/>
          </a:p>
        </p:txBody>
      </p:sp>
      <p:sp>
        <p:nvSpPr>
          <p:cNvPr id="5" name="Slide Number Placeholder 4"/>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6047767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3" name="Footer Placeholder 2"/>
          <p:cNvSpPr>
            <a:spLocks noGrp="1"/>
          </p:cNvSpPr>
          <p:nvPr>
            <p:ph type="ftr" sz="quarter" idx="11"/>
          </p:nvPr>
        </p:nvSpPr>
        <p:spPr/>
        <p:txBody>
          <a:bodyPr/>
          <a:lstStyle/>
          <a:p>
            <a:pPr>
              <a:defRPr/>
            </a:pPr>
            <a:endParaRPr lang="es-AR"/>
          </a:p>
        </p:txBody>
      </p:sp>
      <p:sp>
        <p:nvSpPr>
          <p:cNvPr id="4" name="Slide Number Placeholder 3"/>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0109996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935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93731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s-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1651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479608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203033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35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10120528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2457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24843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8" name="Footer Placeholder 7"/>
          <p:cNvSpPr>
            <a:spLocks noGrp="1"/>
          </p:cNvSpPr>
          <p:nvPr>
            <p:ph type="ftr" sz="quarter" idx="11"/>
          </p:nvPr>
        </p:nvSpPr>
        <p:spPr/>
        <p:txBody>
          <a:body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032564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4" name="Footer Placeholder 3"/>
          <p:cNvSpPr>
            <a:spLocks noGrp="1"/>
          </p:cNvSpPr>
          <p:nvPr>
            <p:ph type="ftr" sz="quarter" idx="11"/>
          </p:nvPr>
        </p:nvSpPr>
        <p:spPr/>
        <p:txBody>
          <a:bodyPr/>
          <a:lstStyle/>
          <a:p>
            <a:pPr>
              <a:defRPr/>
            </a:pPr>
            <a:endParaRPr lang="es-AR"/>
          </a:p>
        </p:txBody>
      </p:sp>
      <p:sp>
        <p:nvSpPr>
          <p:cNvPr id="5" name="Slide Number Placeholder 4"/>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725957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a:t>
            </a:fld>
            <a:endParaRPr lang="es-AR" altLang="es-AR"/>
          </a:p>
        </p:txBody>
      </p:sp>
      <p:sp>
        <p:nvSpPr>
          <p:cNvPr id="2" name="TextBox 1"/>
          <p:cNvSpPr txBox="1"/>
          <p:nvPr userDrawn="1"/>
        </p:nvSpPr>
        <p:spPr>
          <a:xfrm rot="20192797">
            <a:off x="2195736" y="2852936"/>
            <a:ext cx="5183407" cy="523220"/>
          </a:xfrm>
          <a:prstGeom prst="rect">
            <a:avLst/>
          </a:prstGeom>
          <a:noFill/>
        </p:spPr>
        <p:txBody>
          <a:bodyPr wrap="none" rtlCol="0">
            <a:spAutoFit/>
          </a:bodyPr>
          <a:lstStyle/>
          <a:p>
            <a:r>
              <a:rPr lang="es-AR" sz="2800" b="1" dirty="0" smtClean="0">
                <a:solidFill>
                  <a:schemeClr val="bg1">
                    <a:lumMod val="85000"/>
                  </a:schemeClr>
                </a:solidFill>
              </a:rPr>
              <a:t>Goijman,</a:t>
            </a:r>
            <a:r>
              <a:rPr lang="es-AR" sz="2800" b="1" baseline="0" dirty="0" smtClean="0">
                <a:solidFill>
                  <a:schemeClr val="bg1">
                    <a:lumMod val="85000"/>
                  </a:schemeClr>
                </a:solidFill>
              </a:rPr>
              <a:t> Serafini, Contreras 2023</a:t>
            </a:r>
            <a:endParaRPr lang="es-ES" sz="2800" b="1" dirty="0">
              <a:solidFill>
                <a:schemeClr val="bg1">
                  <a:lumMod val="85000"/>
                </a:schemeClr>
              </a:solidFill>
            </a:endParaRPr>
          </a:p>
        </p:txBody>
      </p:sp>
    </p:spTree>
    <p:extLst>
      <p:ext uri="{BB962C8B-B14F-4D97-AF65-F5344CB8AC3E}">
        <p14:creationId xmlns:p14="http://schemas.microsoft.com/office/powerpoint/2010/main" val="21860344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652920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87DA26DE-D93C-4C69-8AB9-0DC9DF594737}" type="datetimeFigureOut">
              <a:rPr lang="es-AR" smtClean="0"/>
              <a:pPr>
                <a:defRPr/>
              </a:pPr>
              <a:t>27/03/2023</a:t>
            </a:fld>
            <a:endParaRPr lang="es-A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s-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5211141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9290374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946194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1444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91301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8" name="Footer Placeholder 7"/>
          <p:cNvSpPr>
            <a:spLocks noGrp="1"/>
          </p:cNvSpPr>
          <p:nvPr>
            <p:ph type="ftr" sz="quarter" idx="11"/>
          </p:nvPr>
        </p:nvSpPr>
        <p:spPr/>
        <p:txBody>
          <a:body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7934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4" name="Footer Placeholder 3"/>
          <p:cNvSpPr>
            <a:spLocks noGrp="1"/>
          </p:cNvSpPr>
          <p:nvPr>
            <p:ph type="ftr" sz="quarter" idx="11"/>
          </p:nvPr>
        </p:nvSpPr>
        <p:spPr/>
        <p:txBody>
          <a:bodyPr/>
          <a:lstStyle/>
          <a:p>
            <a:pPr>
              <a:defRPr/>
            </a:pPr>
            <a:endParaRPr lang="es-AR"/>
          </a:p>
        </p:txBody>
      </p:sp>
      <p:sp>
        <p:nvSpPr>
          <p:cNvPr id="5" name="Slide Number Placeholder 4"/>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60477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3" name="Footer Placeholder 2"/>
          <p:cNvSpPr>
            <a:spLocks noGrp="1"/>
          </p:cNvSpPr>
          <p:nvPr>
            <p:ph type="ftr" sz="quarter" idx="11"/>
          </p:nvPr>
        </p:nvSpPr>
        <p:spPr/>
        <p:txBody>
          <a:bodyPr/>
          <a:lstStyle/>
          <a:p>
            <a:pPr>
              <a:defRPr/>
            </a:pPr>
            <a:endParaRPr lang="es-AR"/>
          </a:p>
        </p:txBody>
      </p:sp>
      <p:sp>
        <p:nvSpPr>
          <p:cNvPr id="4" name="Slide Number Placeholder 3"/>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01099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935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s-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27/03/2023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165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DA26DE-D93C-4C69-8AB9-0DC9DF594737}" type="datetimeFigureOut">
              <a:rPr lang="es-AR" smtClean="0"/>
              <a:pPr>
                <a:defRPr/>
              </a:pPr>
              <a:t>27/03/2023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989467718"/>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DA26DE-D93C-4C69-8AB9-0DC9DF594737}" type="datetimeFigureOut">
              <a:rPr lang="es-AR" smtClean="0"/>
              <a:pPr>
                <a:defRPr/>
              </a:pPr>
              <a:t>27/03/2023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989467718"/>
      </p:ext>
    </p:extLst>
  </p:cSld>
  <p:clrMap bg1="lt1" tx1="dk1" bg2="lt2" tx2="dk2" accent1="accent1" accent2="accent2" accent3="accent3" accent4="accent4" accent5="accent5" accent6="accent6" hlink="hlink" folHlink="folHlink"/>
  <p:sldLayoutIdLst>
    <p:sldLayoutId id="2147484453" r:id="rId1"/>
    <p:sldLayoutId id="2147484454" r:id="rId2"/>
    <p:sldLayoutId id="2147484455" r:id="rId3"/>
    <p:sldLayoutId id="2147484456" r:id="rId4"/>
    <p:sldLayoutId id="2147484457" r:id="rId5"/>
    <p:sldLayoutId id="2147484458" r:id="rId6"/>
    <p:sldLayoutId id="2147484459" r:id="rId7"/>
    <p:sldLayoutId id="2147484460" r:id="rId8"/>
    <p:sldLayoutId id="2147484461" r:id="rId9"/>
    <p:sldLayoutId id="2147484462" r:id="rId10"/>
    <p:sldLayoutId id="21474844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87DA26DE-D93C-4C69-8AB9-0DC9DF594737}" type="datetimeFigureOut">
              <a:rPr lang="es-AR" smtClean="0"/>
              <a:pPr>
                <a:defRPr/>
              </a:pPr>
              <a:t>27/03/2023</a:t>
            </a:fld>
            <a:endParaRPr lang="es-A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s-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E6A9779-67F1-4867-A584-55A69026F865}" type="slidenum">
              <a:rPr lang="es-AR" altLang="es-AR" smtClean="0"/>
              <a:pPr/>
              <a:t>‹#›</a:t>
            </a:fld>
            <a:endParaRPr lang="es-AR" altLang="es-A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751760"/>
      </p:ext>
    </p:extLst>
  </p:cSld>
  <p:clrMap bg1="lt1" tx1="dk1" bg2="lt2" tx2="dk2" accent1="accent1" accent2="accent2" accent3="accent3" accent4="accent4" accent5="accent5" accent6="accent6" hlink="hlink" folHlink="folHlink"/>
  <p:sldLayoutIdLst>
    <p:sldLayoutId id="2147484537" r:id="rId1"/>
    <p:sldLayoutId id="2147484538" r:id="rId2"/>
    <p:sldLayoutId id="2147484539" r:id="rId3"/>
    <p:sldLayoutId id="2147484540" r:id="rId4"/>
    <p:sldLayoutId id="2147484541" r:id="rId5"/>
    <p:sldLayoutId id="2147484542" r:id="rId6"/>
    <p:sldLayoutId id="2147484543" r:id="rId7"/>
    <p:sldLayoutId id="2147484544" r:id="rId8"/>
    <p:sldLayoutId id="2147484545" r:id="rId9"/>
    <p:sldLayoutId id="2147484546" r:id="rId10"/>
    <p:sldLayoutId id="214748454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9.xml"/><Relationship Id="rId5" Type="http://schemas.openxmlformats.org/officeDocument/2006/relationships/image" Target="../media/image16.png"/><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17.jp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9.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9.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9.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8.xml"/><Relationship Id="rId1" Type="http://schemas.openxmlformats.org/officeDocument/2006/relationships/slideLayout" Target="../slideLayouts/slideLayout29.xml"/><Relationship Id="rId4" Type="http://schemas.openxmlformats.org/officeDocument/2006/relationships/image" Target="../media/image34.emf"/></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9.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7.xml"/><Relationship Id="rId1" Type="http://schemas.openxmlformats.org/officeDocument/2006/relationships/slideLayout" Target="../slideLayouts/slideLayout29.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9.xml"/><Relationship Id="rId1" Type="http://schemas.openxmlformats.org/officeDocument/2006/relationships/slideLayout" Target="../slideLayouts/slideLayout29.xml"/><Relationship Id="rId5" Type="http://schemas.openxmlformats.org/officeDocument/2006/relationships/image" Target="../media/image36.emf"/><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0.xml"/><Relationship Id="rId1" Type="http://schemas.openxmlformats.org/officeDocument/2006/relationships/slideLayout" Target="../slideLayouts/slideLayout29.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1.xml"/><Relationship Id="rId1" Type="http://schemas.openxmlformats.org/officeDocument/2006/relationships/slideLayout" Target="../slideLayouts/slideLayout29.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6.xml"/><Relationship Id="rId1" Type="http://schemas.openxmlformats.org/officeDocument/2006/relationships/slideLayout" Target="../slideLayouts/slideLayout29.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395536" y="325198"/>
            <a:ext cx="4752528" cy="3384376"/>
          </a:xfrm>
          <a:prstGeom prst="rect">
            <a:avLst/>
          </a:prstGeom>
          <a:solidFill>
            <a:srgbClr val="58B6C0">
              <a:alpha val="20000"/>
            </a:srgbClr>
          </a:solidFill>
        </p:spPr>
        <p:txBody>
          <a:bodyPr>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lnSpc>
                <a:spcPct val="120000"/>
              </a:lnSpc>
              <a:defRPr/>
            </a:pPr>
            <a:r>
              <a:rPr lang="es-ES" sz="32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t>Módulo 3</a:t>
            </a:r>
          </a:p>
          <a:p>
            <a:pPr algn="l">
              <a:lnSpc>
                <a:spcPct val="120000"/>
              </a:lnSpc>
              <a:defRPr/>
            </a:pPr>
            <a:r>
              <a:rPr lang="es-ES" sz="20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t/>
            </a:r>
            <a:br>
              <a:rPr lang="es-ES" sz="20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br>
            <a:r>
              <a:rPr lang="es-ES" sz="4000" dirty="0" smtClean="0">
                <a:solidFill>
                  <a:schemeClr val="accent2"/>
                </a:solidFill>
                <a:effectLst>
                  <a:outerShdw blurRad="38100" dist="38100" dir="2700000" algn="tl">
                    <a:srgbClr val="000000">
                      <a:alpha val="43137"/>
                    </a:srgbClr>
                  </a:outerShdw>
                </a:effectLst>
                <a:latin typeface="Gill Sans MT" panose="020B0502020104020203" pitchFamily="34" charset="0"/>
                <a:ea typeface="+mn-ea"/>
                <a:cs typeface="Arial" charset="0"/>
              </a:rPr>
              <a:t>INTRODUCCIÓN AL ENFOQUE BAYESIANO</a:t>
            </a:r>
            <a:endParaRPr lang="en-US" sz="4000" dirty="0">
              <a:solidFill>
                <a:schemeClr val="accent2"/>
              </a:solidFill>
              <a:effectLst>
                <a:outerShdw blurRad="38100" dist="38100" dir="2700000" algn="tl">
                  <a:srgbClr val="000000">
                    <a:alpha val="43137"/>
                  </a:srgbClr>
                </a:outerShdw>
              </a:effectLst>
              <a:latin typeface="Gill Sans MT" panose="020B0502020104020203" pitchFamily="34" charset="0"/>
              <a:ea typeface="+mn-ea"/>
              <a:cs typeface="Arial" charset="0"/>
            </a:endParaRPr>
          </a:p>
        </p:txBody>
      </p:sp>
      <p:sp>
        <p:nvSpPr>
          <p:cNvPr id="7" name="Rectangle 3"/>
          <p:cNvSpPr txBox="1">
            <a:spLocks noChangeArrowheads="1"/>
          </p:cNvSpPr>
          <p:nvPr/>
        </p:nvSpPr>
        <p:spPr>
          <a:xfrm>
            <a:off x="395536" y="3789040"/>
            <a:ext cx="4304284" cy="1152128"/>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s-ES" sz="20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Curso de Posgrado:  “</a:t>
            </a:r>
            <a:r>
              <a:rPr lang="es-ES" sz="2000" dirty="0">
                <a:solidFill>
                  <a:srgbClr val="3D3D49"/>
                </a:solidFill>
                <a:latin typeface="Gill Sans MT" panose="020B0502020104020203" pitchFamily="34" charset="0"/>
                <a:ea typeface="Verdana" panose="020B0604030504040204" pitchFamily="34" charset="0"/>
                <a:cs typeface="Verdana" panose="020B0604030504040204" pitchFamily="34" charset="0"/>
              </a:rPr>
              <a:t>Modelado y estimación de ocupación para poblaciones y comunidades de especies bajo enfoque </a:t>
            </a:r>
            <a:r>
              <a:rPr lang="es-ES" sz="20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Bayesiano”</a:t>
            </a:r>
          </a:p>
          <a:p>
            <a:pPr marL="0" indent="0">
              <a:lnSpc>
                <a:spcPct val="120000"/>
              </a:lnSpc>
              <a:spcBef>
                <a:spcPts val="0"/>
              </a:spcBef>
              <a:buNone/>
            </a:pPr>
            <a:endParaRPr lang="es-ES" sz="1050" dirty="0">
              <a:solidFill>
                <a:srgbClr val="3D3D49"/>
              </a:solidFill>
              <a:latin typeface="Gill Sans MT" panose="020B0502020104020203" pitchFamily="34" charset="0"/>
              <a:ea typeface="Verdana" panose="020B0604030504040204" pitchFamily="34" charset="0"/>
              <a:cs typeface="Verdana" panose="020B0604030504040204" pitchFamily="34" charset="0"/>
            </a:endParaRPr>
          </a:p>
        </p:txBody>
      </p:sp>
      <p:pic>
        <p:nvPicPr>
          <p:cNvPr id="12" name="Imagen 2"/>
          <p:cNvPicPr>
            <a:picLocks noChangeAspect="1"/>
          </p:cNvPicPr>
          <p:nvPr/>
        </p:nvPicPr>
        <p:blipFill>
          <a:blip r:embed="rId2"/>
          <a:stretch>
            <a:fillRect/>
          </a:stretch>
        </p:blipFill>
        <p:spPr>
          <a:xfrm>
            <a:off x="5868144" y="341774"/>
            <a:ext cx="3246010" cy="854977"/>
          </a:xfrm>
          <a:prstGeom prst="rect">
            <a:avLst/>
          </a:prstGeom>
        </p:spPr>
      </p:pic>
      <p:pic>
        <p:nvPicPr>
          <p:cNvPr id="13" name="Imagen 4"/>
          <p:cNvPicPr>
            <a:picLocks noChangeAspect="1"/>
          </p:cNvPicPr>
          <p:nvPr/>
        </p:nvPicPr>
        <p:blipFill>
          <a:blip r:embed="rId3"/>
          <a:stretch>
            <a:fillRect/>
          </a:stretch>
        </p:blipFill>
        <p:spPr>
          <a:xfrm>
            <a:off x="5724128" y="1688624"/>
            <a:ext cx="3380106" cy="1236320"/>
          </a:xfrm>
          <a:prstGeom prst="rect">
            <a:avLst/>
          </a:prstGeom>
        </p:spPr>
      </p:pic>
      <p:sp>
        <p:nvSpPr>
          <p:cNvPr id="14" name="Rectangle 6"/>
          <p:cNvSpPr/>
          <p:nvPr/>
        </p:nvSpPr>
        <p:spPr>
          <a:xfrm>
            <a:off x="395536" y="5373216"/>
            <a:ext cx="3108926" cy="853695"/>
          </a:xfrm>
          <a:prstGeom prst="rect">
            <a:avLst/>
          </a:prstGeom>
        </p:spPr>
        <p:txBody>
          <a:bodyPr wrap="square">
            <a:spAutoFit/>
          </a:bodyPr>
          <a:lstStyle/>
          <a:p>
            <a:pPr>
              <a:lnSpc>
                <a:spcPct val="130000"/>
              </a:lnSpc>
              <a:defRPr/>
            </a:pPr>
            <a:r>
              <a:rPr lang="es-ES" sz="2000" dirty="0">
                <a:solidFill>
                  <a:srgbClr val="3D3D49"/>
                </a:solidFill>
                <a:latin typeface="Gill Sans MT" panose="020B0502020104020203" pitchFamily="34" charset="0"/>
                <a:ea typeface="Verdana" panose="020B0604030504040204" pitchFamily="34" charset="0"/>
                <a:cs typeface="Verdana" panose="020B0604030504040204" pitchFamily="34" charset="0"/>
              </a:rPr>
              <a:t>CCT CONICET Mendoza</a:t>
            </a:r>
          </a:p>
          <a:p>
            <a:pPr>
              <a:lnSpc>
                <a:spcPct val="130000"/>
              </a:lnSpc>
              <a:defRPr/>
            </a:pPr>
            <a:r>
              <a:rPr lang="es-ES" sz="2000" dirty="0">
                <a:solidFill>
                  <a:srgbClr val="3D3D49"/>
                </a:solidFill>
                <a:latin typeface="Gill Sans MT" panose="020B0502020104020203" pitchFamily="34" charset="0"/>
                <a:ea typeface="Verdana" panose="020B0604030504040204" pitchFamily="34" charset="0"/>
                <a:cs typeface="Verdana" panose="020B0604030504040204" pitchFamily="34" charset="0"/>
              </a:rPr>
              <a:t>24 - 28 Abril 2023</a:t>
            </a:r>
            <a:endParaRPr lang="en-US" sz="2000" dirty="0">
              <a:solidFill>
                <a:srgbClr val="3D3D49"/>
              </a:solidFill>
              <a:latin typeface="Gill Sans MT" panose="020B0502020104020203" pitchFamily="34" charset="0"/>
              <a:ea typeface="Verdana" panose="020B0604030504040204" pitchFamily="34" charset="0"/>
              <a:cs typeface="Verdana" panose="020B0604030504040204" pitchFamily="34" charset="0"/>
            </a:endParaRPr>
          </a:p>
        </p:txBody>
      </p:sp>
      <p:pic>
        <p:nvPicPr>
          <p:cNvPr id="15" name="Picture 8"/>
          <p:cNvPicPr>
            <a:picLocks noChangeAspect="1"/>
          </p:cNvPicPr>
          <p:nvPr/>
        </p:nvPicPr>
        <p:blipFill>
          <a:blip r:embed="rId4"/>
          <a:stretch>
            <a:fillRect/>
          </a:stretch>
        </p:blipFill>
        <p:spPr>
          <a:xfrm>
            <a:off x="3491880" y="5445224"/>
            <a:ext cx="896788" cy="796489"/>
          </a:xfrm>
          <a:prstGeom prst="rect">
            <a:avLst/>
          </a:prstGeom>
        </p:spPr>
      </p:pic>
      <p:pic>
        <p:nvPicPr>
          <p:cNvPr id="16" name="Imagen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8144" y="3297679"/>
            <a:ext cx="3288975" cy="923409"/>
          </a:xfrm>
          <a:prstGeom prst="rect">
            <a:avLst/>
          </a:prstGeom>
        </p:spPr>
      </p:pic>
      <p:pic>
        <p:nvPicPr>
          <p:cNvPr id="17" name="Imagen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8224" y="4458714"/>
            <a:ext cx="2516009" cy="1562574"/>
          </a:xfrm>
          <a:prstGeom prst="rect">
            <a:avLst/>
          </a:prstGeom>
        </p:spPr>
      </p:pic>
    </p:spTree>
    <p:extLst>
      <p:ext uri="{BB962C8B-B14F-4D97-AF65-F5344CB8AC3E}">
        <p14:creationId xmlns:p14="http://schemas.microsoft.com/office/powerpoint/2010/main" val="2256322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611560" y="836712"/>
            <a:ext cx="8349512" cy="547260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marL="0" indent="0" fontAlgn="auto">
              <a:spcAft>
                <a:spcPts val="0"/>
              </a:spcAft>
              <a:buNone/>
            </a:pPr>
            <a:r>
              <a:rPr lang="en-US" sz="2400" dirty="0" err="1" smtClean="0">
                <a:solidFill>
                  <a:srgbClr val="636382"/>
                </a:solidFill>
                <a:latin typeface="Gill Sans MT" panose="020B0502020104020203" pitchFamily="34" charset="0"/>
              </a:rPr>
              <a:t>Ejemplo</a:t>
            </a:r>
            <a:r>
              <a:rPr lang="en-US" sz="2400" dirty="0" smtClean="0">
                <a:solidFill>
                  <a:srgbClr val="636382"/>
                </a:solidFill>
                <a:latin typeface="Gill Sans MT" panose="020B0502020104020203" pitchFamily="34" charset="0"/>
              </a:rPr>
              <a:t>…</a:t>
            </a:r>
          </a:p>
          <a:p>
            <a:pPr marL="0" indent="0" fontAlgn="auto">
              <a:spcAft>
                <a:spcPts val="0"/>
              </a:spcAft>
              <a:buFont typeface="Arial" panose="020B0604020202020204" pitchFamily="34" charset="0"/>
              <a:buNone/>
            </a:pPr>
            <a:endParaRPr lang="en-US" sz="2400" dirty="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16" name="TextBox 15"/>
              <p:cNvSpPr txBox="1"/>
              <p:nvPr/>
            </p:nvSpPr>
            <p:spPr>
              <a:xfrm>
                <a:off x="2627784" y="3429000"/>
                <a:ext cx="3816424" cy="830356"/>
              </a:xfrm>
              <a:prstGeom prst="rect">
                <a:avLst/>
              </a:prstGeom>
              <a:noFill/>
              <a:ln w="25400">
                <a:solidFill>
                  <a:schemeClr val="accent1">
                    <a:shade val="50000"/>
                    <a:satMod val="103000"/>
                  </a:schemeClr>
                </a:solidFill>
              </a:ln>
            </p:spPr>
            <p:txBody>
              <a:bodyPr wrap="square" rtlCol="0">
                <a:spAutoFit/>
              </a:bodyPr>
              <a:lstStyle/>
              <a:p>
                <a14:m>
                  <m:oMath xmlns:m="http://schemas.openxmlformats.org/officeDocument/2006/math">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sSub>
                          <m:sSubPr>
                            <m:ctrlPr>
                              <a:rPr lang="en-US" sz="2400" b="1" i="1" smtClean="0">
                                <a:solidFill>
                                  <a:srgbClr val="636382"/>
                                </a:solidFill>
                                <a:latin typeface="Cambria Math" panose="02040503050406030204" pitchFamily="18" charset="0"/>
                              </a:rPr>
                            </m:ctrlPr>
                          </m:sSubPr>
                          <m:e>
                            <m:r>
                              <a:rPr lang="en-US" sz="2400" b="1" i="1" smtClean="0">
                                <a:solidFill>
                                  <a:srgbClr val="636382"/>
                                </a:solidFill>
                                <a:latin typeface="Cambria Math"/>
                              </a:rPr>
                              <m:t>𝑯</m:t>
                            </m:r>
                          </m:e>
                          <m:sub>
                            <m:r>
                              <a:rPr lang="en-US" sz="2400" b="1" i="1" smtClean="0">
                                <a:solidFill>
                                  <a:srgbClr val="636382"/>
                                </a:solidFill>
                                <a:latin typeface="Cambria Math"/>
                              </a:rPr>
                              <m:t>𝒑</m:t>
                            </m:r>
                          </m:sub>
                        </m:sSub>
                      </m:e>
                      <m:e>
                        <m:r>
                          <a:rPr lang="en-US" sz="2400" b="1" i="1" smtClean="0">
                            <a:solidFill>
                              <a:srgbClr val="636382"/>
                            </a:solidFill>
                            <a:latin typeface="Cambria Math"/>
                          </a:rPr>
                          <m:t>𝑫</m:t>
                        </m:r>
                      </m:e>
                    </m:d>
                    <m:r>
                      <a:rPr lang="en-US" sz="2400" b="1" i="1" smtClean="0">
                        <a:solidFill>
                          <a:srgbClr val="636382"/>
                        </a:solidFill>
                        <a:latin typeface="Cambria Math"/>
                      </a:rPr>
                      <m:t>=</m:t>
                    </m:r>
                    <m:f>
                      <m:fPr>
                        <m:ctrlPr>
                          <a:rPr lang="en-US" sz="2400" b="1" i="1" smtClean="0">
                            <a:solidFill>
                              <a:srgbClr val="636382"/>
                            </a:solidFill>
                            <a:latin typeface="Cambria Math" panose="02040503050406030204" pitchFamily="18" charset="0"/>
                            <a:ea typeface="Cambria Math"/>
                          </a:rPr>
                        </m:ctrlPr>
                      </m:fPr>
                      <m:num>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num>
                      <m:den>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r>
                          <a:rPr lang="en-US" sz="2400" b="1" i="1" smtClean="0">
                            <a:solidFill>
                              <a:srgbClr val="636382"/>
                            </a:solidFill>
                            <a:latin typeface="Cambria Math"/>
                            <a:ea typeface="Cambria Math"/>
                          </a:rPr>
                          <m:t>𝑫</m:t>
                        </m:r>
                        <m:r>
                          <a:rPr lang="en-US" sz="2400" b="1" i="1" smtClean="0">
                            <a:solidFill>
                              <a:srgbClr val="636382"/>
                            </a:solidFill>
                            <a:latin typeface="Cambria Math"/>
                            <a:ea typeface="Cambria Math"/>
                          </a:rPr>
                          <m:t>)</m:t>
                        </m:r>
                      </m:den>
                    </m:f>
                  </m:oMath>
                </a14:m>
                <a:r>
                  <a:rPr lang="en-US" sz="2400" b="1" dirty="0" smtClean="0">
                    <a:solidFill>
                      <a:srgbClr val="636382"/>
                    </a:solidFill>
                    <a:latin typeface="Gill Sans MT" panose="020B0502020104020203" pitchFamily="34" charset="0"/>
                  </a:rPr>
                  <a:t> </a:t>
                </a:r>
                <a:endParaRPr lang="en-US" sz="2400" b="1" dirty="0">
                  <a:solidFill>
                    <a:srgbClr val="636382"/>
                  </a:solidFill>
                  <a:latin typeface="Gill Sans MT" panose="020B0502020104020203"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627784" y="3429000"/>
                <a:ext cx="3816424" cy="830356"/>
              </a:xfrm>
              <a:prstGeom prst="rect">
                <a:avLst/>
              </a:prstGeom>
              <a:blipFill rotWithShape="0">
                <a:blip r:embed="rId3"/>
                <a:stretch>
                  <a:fillRect/>
                </a:stretch>
              </a:blipFill>
              <a:ln w="25400">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619672" y="4797152"/>
                <a:ext cx="5922458" cy="938655"/>
              </a:xfrm>
              <a:prstGeom prst="rect">
                <a:avLst/>
              </a:prstGeom>
              <a:noFill/>
              <a:ln w="25400">
                <a:solidFill>
                  <a:schemeClr val="accent1">
                    <a:shade val="50000"/>
                    <a:satMod val="103000"/>
                  </a:schemeClr>
                </a:solidFill>
              </a:ln>
            </p:spPr>
            <p:txBody>
              <a:bodyPr wrap="square" rtlCol="0">
                <a:spAutoFit/>
              </a:bodyPr>
              <a:lstStyle/>
              <a:p>
                <a14:m>
                  <m:oMath xmlns:m="http://schemas.openxmlformats.org/officeDocument/2006/math">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sSub>
                          <m:sSubPr>
                            <m:ctrlPr>
                              <a:rPr lang="en-US" sz="2400" b="1" i="1" smtClean="0">
                                <a:solidFill>
                                  <a:srgbClr val="636382"/>
                                </a:solidFill>
                                <a:latin typeface="Cambria Math" panose="02040503050406030204" pitchFamily="18" charset="0"/>
                              </a:rPr>
                            </m:ctrlPr>
                          </m:sSubPr>
                          <m:e>
                            <m:r>
                              <a:rPr lang="en-US" sz="2400" b="1" i="1" smtClean="0">
                                <a:solidFill>
                                  <a:srgbClr val="636382"/>
                                </a:solidFill>
                                <a:latin typeface="Cambria Math"/>
                              </a:rPr>
                              <m:t>𝑯</m:t>
                            </m:r>
                          </m:e>
                          <m:sub>
                            <m:r>
                              <a:rPr lang="en-US" sz="2400" b="1" i="1" smtClean="0">
                                <a:solidFill>
                                  <a:srgbClr val="636382"/>
                                </a:solidFill>
                                <a:latin typeface="Cambria Math"/>
                              </a:rPr>
                              <m:t>𝒑</m:t>
                            </m:r>
                          </m:sub>
                        </m:sSub>
                      </m:e>
                      <m:e>
                        <m:r>
                          <a:rPr lang="en-US" sz="2400" b="1" i="1" smtClean="0">
                            <a:solidFill>
                              <a:srgbClr val="636382"/>
                            </a:solidFill>
                            <a:latin typeface="Cambria Math"/>
                          </a:rPr>
                          <m:t>𝑫</m:t>
                        </m:r>
                      </m:e>
                    </m:d>
                    <m:r>
                      <a:rPr lang="en-US" sz="2400" b="1" i="1" smtClean="0">
                        <a:solidFill>
                          <a:srgbClr val="636382"/>
                        </a:solidFill>
                        <a:latin typeface="Cambria Math"/>
                      </a:rPr>
                      <m:t>=</m:t>
                    </m:r>
                    <m:f>
                      <m:fPr>
                        <m:ctrlPr>
                          <a:rPr lang="en-US" sz="2400" b="1" i="1" smtClean="0">
                            <a:solidFill>
                              <a:srgbClr val="636382"/>
                            </a:solidFill>
                            <a:latin typeface="Cambria Math" panose="02040503050406030204" pitchFamily="18" charset="0"/>
                            <a:ea typeface="Cambria Math"/>
                          </a:rPr>
                        </m:ctrlPr>
                      </m:fPr>
                      <m:num>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num>
                      <m:den>
                        <m:r>
                          <a:rPr lang="en-US" sz="2400" b="1" i="1" smtClean="0">
                            <a:solidFill>
                              <a:srgbClr val="636382"/>
                            </a:solidFill>
                            <a:latin typeface="Cambria Math"/>
                            <a:ea typeface="Cambria Math"/>
                          </a:rPr>
                          <m:t>𝑷</m:t>
                        </m:r>
                        <m:d>
                          <m:dPr>
                            <m:ctrlPr>
                              <a:rPr lang="en-US" sz="2400" b="1" i="1" smtClean="0">
                                <a:solidFill>
                                  <a:srgbClr val="636382"/>
                                </a:solidFill>
                                <a:latin typeface="Cambria Math" panose="02040503050406030204" pitchFamily="18" charset="0"/>
                                <a:ea typeface="Cambria Math"/>
                              </a:rPr>
                            </m:ctrlPr>
                          </m:dPr>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r>
                          <a:rPr lang="en-US" sz="2400" b="1" i="1" smtClean="0">
                            <a:solidFill>
                              <a:srgbClr val="636382"/>
                            </a:solidFill>
                            <a:latin typeface="Cambria Math"/>
                            <a:ea typeface="Cambria Math"/>
                          </a:rPr>
                          <m:t>+</m:t>
                        </m:r>
                        <m:r>
                          <a:rPr lang="en-US" sz="2400" b="1" i="1" smtClean="0">
                            <a:solidFill>
                              <a:srgbClr val="636382"/>
                            </a:solidFill>
                            <a:latin typeface="Cambria Math"/>
                            <a:ea typeface="Cambria Math"/>
                          </a:rPr>
                          <m:t>𝑷</m:t>
                        </m:r>
                        <m:d>
                          <m:dPr>
                            <m:ctrlPr>
                              <a:rPr lang="en-US" sz="2400" b="1" i="1" smtClean="0">
                                <a:solidFill>
                                  <a:srgbClr val="636382"/>
                                </a:solidFill>
                                <a:latin typeface="Cambria Math" panose="02040503050406030204" pitchFamily="18" charset="0"/>
                                <a:ea typeface="Cambria Math"/>
                              </a:rPr>
                            </m:ctrlPr>
                          </m:dPr>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𝒂</m:t>
                                </m:r>
                              </m:sub>
                            </m:sSub>
                          </m:e>
                        </m:d>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𝒂</m:t>
                                </m:r>
                              </m:sub>
                            </m:sSub>
                          </m:e>
                        </m:d>
                      </m:den>
                    </m:f>
                  </m:oMath>
                </a14:m>
                <a:r>
                  <a:rPr lang="en-US" sz="2400" b="1" dirty="0" smtClean="0">
                    <a:solidFill>
                      <a:srgbClr val="636382"/>
                    </a:solidFill>
                    <a:latin typeface="Gill Sans MT" panose="020B0502020104020203" pitchFamily="34" charset="0"/>
                  </a:rPr>
                  <a:t> </a:t>
                </a:r>
                <a:endParaRPr lang="en-US" sz="2400" b="1" dirty="0">
                  <a:solidFill>
                    <a:srgbClr val="636382"/>
                  </a:solidFill>
                  <a:latin typeface="Gill Sans MT" panose="020B0502020104020203"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619672" y="4797152"/>
                <a:ext cx="5922458" cy="938655"/>
              </a:xfrm>
              <a:prstGeom prst="rect">
                <a:avLst/>
              </a:prstGeom>
              <a:blipFill rotWithShape="0">
                <a:blip r:embed="rId4"/>
                <a:stretch>
                  <a:fillRect/>
                </a:stretch>
              </a:blipFill>
              <a:ln w="25400">
                <a:solidFill>
                  <a:schemeClr val="accent1">
                    <a:shade val="50000"/>
                    <a:satMod val="103000"/>
                  </a:schemeClr>
                </a:solidFill>
              </a:ln>
            </p:spPr>
            <p:txBody>
              <a:bodyPr/>
              <a:lstStyle/>
              <a:p>
                <a:r>
                  <a:rPr lang="es-ES">
                    <a:noFill/>
                  </a:rPr>
                  <a:t> </a:t>
                </a:r>
              </a:p>
            </p:txBody>
          </p:sp>
        </mc:Fallback>
      </mc:AlternateContent>
      <p:pic>
        <p:nvPicPr>
          <p:cNvPr id="19" name="Picture 18"/>
          <p:cNvPicPr>
            <a:picLocks noChangeAspect="1"/>
          </p:cNvPicPr>
          <p:nvPr/>
        </p:nvPicPr>
        <p:blipFill rotWithShape="1">
          <a:blip r:embed="rId5">
            <a:extLst>
              <a:ext uri="{28A0092B-C50C-407E-A947-70E740481C1C}">
                <a14:useLocalDpi xmlns:a14="http://schemas.microsoft.com/office/drawing/2010/main" val="0"/>
              </a:ext>
            </a:extLst>
          </a:blip>
          <a:srcRect l="15293" t="16307" r="14833" b="15200"/>
          <a:stretch/>
        </p:blipFill>
        <p:spPr>
          <a:xfrm>
            <a:off x="7020272" y="2847531"/>
            <a:ext cx="1848592" cy="1812045"/>
          </a:xfrm>
          <a:prstGeom prst="rect">
            <a:avLst/>
          </a:prstGeom>
        </p:spPr>
      </p:pic>
      <p:pic>
        <p:nvPicPr>
          <p:cNvPr id="2" name="Picture 1"/>
          <p:cNvPicPr>
            <a:picLocks noChangeAspect="1"/>
          </p:cNvPicPr>
          <p:nvPr/>
        </p:nvPicPr>
        <p:blipFill>
          <a:blip r:embed="rId6"/>
          <a:stretch>
            <a:fillRect/>
          </a:stretch>
        </p:blipFill>
        <p:spPr>
          <a:xfrm>
            <a:off x="2843808" y="1143595"/>
            <a:ext cx="3421581" cy="1235571"/>
          </a:xfrm>
          <a:prstGeom prst="rect">
            <a:avLst/>
          </a:prstGeom>
        </p:spPr>
      </p:pic>
    </p:spTree>
    <p:extLst>
      <p:ext uri="{BB962C8B-B14F-4D97-AF65-F5344CB8AC3E}">
        <p14:creationId xmlns:p14="http://schemas.microsoft.com/office/powerpoint/2010/main" val="2686540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0" name="Content Placeholder 4"/>
          <p:cNvSpPr txBox="1">
            <a:spLocks/>
          </p:cNvSpPr>
          <p:nvPr/>
        </p:nvSpPr>
        <p:spPr>
          <a:xfrm>
            <a:off x="380026" y="836712"/>
            <a:ext cx="8584461" cy="268999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600"/>
              </a:spcBef>
              <a:spcAft>
                <a:spcPts val="0"/>
              </a:spcAft>
              <a:buFont typeface="Arial" panose="020B0604020202020204" pitchFamily="34" charset="0"/>
              <a:buNone/>
            </a:pPr>
            <a:r>
              <a:rPr lang="en-US" sz="2400" dirty="0" smtClean="0">
                <a:solidFill>
                  <a:srgbClr val="636382"/>
                </a:solidFill>
                <a:latin typeface="Gill Sans MT" panose="020B0502020104020203" pitchFamily="34" charset="0"/>
              </a:rPr>
              <a:t>Un </a:t>
            </a:r>
            <a:r>
              <a:rPr lang="en-US" sz="2400" dirty="0" err="1" smtClean="0">
                <a:solidFill>
                  <a:srgbClr val="636382"/>
                </a:solidFill>
                <a:latin typeface="Gill Sans MT" panose="020B0502020104020203" pitchFamily="34" charset="0"/>
              </a:rPr>
              <a:t>entomólogo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encuentra</a:t>
            </a:r>
            <a:r>
              <a:rPr lang="en-US" sz="2400" dirty="0" smtClean="0">
                <a:solidFill>
                  <a:srgbClr val="636382"/>
                </a:solidFill>
                <a:latin typeface="Gill Sans MT" panose="020B0502020104020203" pitchFamily="34" charset="0"/>
              </a:rPr>
              <a:t> lo que </a:t>
            </a:r>
            <a:r>
              <a:rPr lang="en-US" sz="2400" dirty="0" err="1" smtClean="0">
                <a:solidFill>
                  <a:srgbClr val="636382"/>
                </a:solidFill>
                <a:latin typeface="Gill Sans MT" panose="020B0502020104020203" pitchFamily="34" charset="0"/>
              </a:rPr>
              <a:t>sería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rara</a:t>
            </a:r>
            <a:r>
              <a:rPr lang="en-US" sz="2400" dirty="0" smtClean="0">
                <a:solidFill>
                  <a:srgbClr val="636382"/>
                </a:solidFill>
                <a:latin typeface="Gill Sans MT" panose="020B0502020104020203" pitchFamily="34" charset="0"/>
              </a:rPr>
              <a:t> de un </a:t>
            </a:r>
            <a:r>
              <a:rPr lang="en-US" sz="2400" dirty="0" err="1" smtClean="0">
                <a:solidFill>
                  <a:srgbClr val="636382"/>
                </a:solidFill>
                <a:latin typeface="Gill Sans MT" panose="020B0502020104020203" pitchFamily="34" charset="0"/>
              </a:rPr>
              <a:t>coleóptero</a:t>
            </a:r>
            <a:r>
              <a:rPr lang="en-US" sz="2400" dirty="0" smtClean="0">
                <a:solidFill>
                  <a:srgbClr val="636382"/>
                </a:solidFill>
                <a:latin typeface="Gill Sans MT" panose="020B0502020104020203" pitchFamily="34" charset="0"/>
              </a:rPr>
              <a:t>, dado a un </a:t>
            </a:r>
            <a:r>
              <a:rPr lang="en-US" sz="2400" dirty="0" err="1" smtClean="0">
                <a:solidFill>
                  <a:srgbClr val="636382"/>
                </a:solidFill>
                <a:latin typeface="Gill Sans MT" panose="020B0502020104020203" pitchFamily="34" charset="0"/>
              </a:rPr>
              <a:t>patrón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manchas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sus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élitros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rara</a:t>
            </a:r>
            <a:r>
              <a:rPr lang="en-US" sz="2400" dirty="0" smtClean="0">
                <a:solidFill>
                  <a:srgbClr val="636382"/>
                </a:solidFill>
                <a:latin typeface="Gill Sans MT" panose="020B0502020104020203" pitchFamily="34" charset="0"/>
              </a:rPr>
              <a:t>, el </a:t>
            </a:r>
            <a:r>
              <a:rPr lang="en-US" sz="2400" dirty="0" smtClean="0">
                <a:solidFill>
                  <a:schemeClr val="accent2"/>
                </a:solidFill>
                <a:latin typeface="Gill Sans MT" panose="020B0502020104020203" pitchFamily="34" charset="0"/>
              </a:rPr>
              <a:t>98%</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tiene</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patrón</a:t>
            </a:r>
            <a:r>
              <a:rPr lang="en-US" sz="2400" dirty="0" smtClean="0">
                <a:solidFill>
                  <a:srgbClr val="636382"/>
                </a:solidFill>
                <a:latin typeface="Gill Sans MT" panose="020B0502020104020203" pitchFamily="34" charset="0"/>
              </a:rPr>
              <a:t>. </a:t>
            </a:r>
          </a:p>
          <a:p>
            <a:pPr marL="0" indent="0" fontAlgn="auto">
              <a:spcBef>
                <a:spcPts val="600"/>
              </a:spcBef>
              <a:spcAft>
                <a:spcPts val="0"/>
              </a:spcAft>
              <a:buFont typeface="Arial" panose="020B0604020202020204" pitchFamily="34" charset="0"/>
              <a:buNone/>
            </a:pP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común</a:t>
            </a:r>
            <a:r>
              <a:rPr lang="en-US" sz="2400" dirty="0" smtClean="0">
                <a:solidFill>
                  <a:srgbClr val="636382"/>
                </a:solidFill>
                <a:latin typeface="Gill Sans MT" panose="020B0502020104020203" pitchFamily="34" charset="0"/>
              </a:rPr>
              <a:t>, </a:t>
            </a:r>
            <a:r>
              <a:rPr lang="en-US" sz="2400" dirty="0" smtClean="0">
                <a:solidFill>
                  <a:schemeClr val="accent2"/>
                </a:solidFill>
                <a:latin typeface="Gill Sans MT" panose="020B0502020104020203" pitchFamily="34" charset="0"/>
              </a:rPr>
              <a:t>5%</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tiene</a:t>
            </a:r>
            <a:r>
              <a:rPr lang="en-US" sz="2400" dirty="0" smtClean="0">
                <a:solidFill>
                  <a:srgbClr val="636382"/>
                </a:solidFill>
                <a:latin typeface="Gill Sans MT" panose="020B0502020104020203" pitchFamily="34" charset="0"/>
              </a:rPr>
              <a:t> un </a:t>
            </a:r>
            <a:r>
              <a:rPr lang="en-US" sz="2400" dirty="0" err="1" smtClean="0">
                <a:solidFill>
                  <a:srgbClr val="636382"/>
                </a:solidFill>
                <a:latin typeface="Gill Sans MT" panose="020B0502020104020203" pitchFamily="34" charset="0"/>
              </a:rPr>
              <a:t>patrón</a:t>
            </a:r>
            <a:r>
              <a:rPr lang="en-US" sz="2400" dirty="0" smtClean="0">
                <a:solidFill>
                  <a:srgbClr val="636382"/>
                </a:solidFill>
                <a:latin typeface="Gill Sans MT" panose="020B0502020104020203" pitchFamily="34" charset="0"/>
              </a:rPr>
              <a:t> similar, </a:t>
            </a:r>
            <a:r>
              <a:rPr lang="en-US" sz="2400" dirty="0" err="1" smtClean="0">
                <a:solidFill>
                  <a:srgbClr val="636382"/>
                </a:solidFill>
                <a:latin typeface="Gill Sans MT" panose="020B0502020104020203" pitchFamily="34" charset="0"/>
              </a:rPr>
              <a:t>pero</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entomólogo</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puede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distinguirlos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memoria</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representa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sólo</a:t>
            </a:r>
            <a:r>
              <a:rPr lang="en-US" sz="2400" dirty="0" smtClean="0">
                <a:solidFill>
                  <a:srgbClr val="636382"/>
                </a:solidFill>
                <a:latin typeface="Gill Sans MT" panose="020B0502020104020203" pitchFamily="34" charset="0"/>
              </a:rPr>
              <a:t> el </a:t>
            </a:r>
            <a:r>
              <a:rPr lang="en-US" sz="2400" dirty="0" smtClean="0">
                <a:solidFill>
                  <a:schemeClr val="accent2"/>
                </a:solidFill>
                <a:latin typeface="Gill Sans MT" panose="020B0502020104020203" pitchFamily="34" charset="0"/>
              </a:rPr>
              <a:t>0.1%</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población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Cuál</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probabilidad</a:t>
            </a:r>
            <a:r>
              <a:rPr lang="en-US" sz="2400" dirty="0" smtClean="0">
                <a:solidFill>
                  <a:srgbClr val="636382"/>
                </a:solidFill>
                <a:latin typeface="Gill Sans MT" panose="020B0502020104020203" pitchFamily="34" charset="0"/>
              </a:rPr>
              <a:t> que </a:t>
            </a:r>
            <a:r>
              <a:rPr lang="en-US" sz="2400" dirty="0" err="1" smtClean="0">
                <a:solidFill>
                  <a:srgbClr val="636382"/>
                </a:solidFill>
                <a:latin typeface="Gill Sans MT" panose="020B0502020104020203" pitchFamily="34" charset="0"/>
              </a:rPr>
              <a:t>éste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coleóptero</a:t>
            </a:r>
            <a:r>
              <a:rPr lang="en-US" sz="2400" dirty="0" smtClean="0">
                <a:solidFill>
                  <a:srgbClr val="636382"/>
                </a:solidFill>
                <a:latin typeface="Gill Sans MT" panose="020B0502020104020203" pitchFamily="34" charset="0"/>
              </a:rPr>
              <a:t> sea </a:t>
            </a:r>
            <a:r>
              <a:rPr lang="en-US" sz="2400" dirty="0" err="1" smtClean="0">
                <a:solidFill>
                  <a:srgbClr val="636382"/>
                </a:solidFill>
                <a:latin typeface="Gill Sans MT" panose="020B0502020104020203" pitchFamily="34" charset="0"/>
              </a:rPr>
              <a:t>raro</a:t>
            </a:r>
            <a:r>
              <a:rPr lang="en-US" sz="2400" dirty="0" smtClean="0">
                <a:solidFill>
                  <a:srgbClr val="636382"/>
                </a:solidFill>
                <a:latin typeface="Gill Sans MT" panose="020B0502020104020203" pitchFamily="34" charset="0"/>
              </a:rPr>
              <a:t>?</a:t>
            </a:r>
          </a:p>
        </p:txBody>
      </p:sp>
      <mc:AlternateContent xmlns:mc="http://schemas.openxmlformats.org/markup-compatibility/2006" xmlns:a14="http://schemas.microsoft.com/office/drawing/2010/main">
        <mc:Choice Requires="a14">
          <p:sp>
            <p:nvSpPr>
              <p:cNvPr id="21" name="TextBox 20"/>
              <p:cNvSpPr txBox="1"/>
              <p:nvPr/>
            </p:nvSpPr>
            <p:spPr>
              <a:xfrm>
                <a:off x="39035" y="3717032"/>
                <a:ext cx="9141477" cy="745782"/>
              </a:xfrm>
              <a:prstGeom prst="rect">
                <a:avLst/>
              </a:prstGeom>
              <a:noFill/>
              <a:ln w="25400">
                <a:noFill/>
              </a:ln>
            </p:spPr>
            <p:txBody>
              <a:bodyPr wrap="none" rtlCol="0">
                <a:spAutoFit/>
              </a:bodyPr>
              <a:lstStyle/>
              <a:p>
                <a14:m>
                  <m:oMath xmlns:m="http://schemas.openxmlformats.org/officeDocument/2006/math">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𝑟𝑎𝑟</m:t>
                        </m:r>
                        <m:r>
                          <a:rPr lang="es-ES" sz="2300" b="0" i="1" smtClean="0">
                            <a:solidFill>
                              <a:srgbClr val="333333"/>
                            </a:solidFill>
                            <a:latin typeface="Cambria Math"/>
                          </a:rPr>
                          <m:t>𝑜</m:t>
                        </m:r>
                      </m:e>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d>
                    <m:r>
                      <a:rPr lang="en-US" sz="2300" b="0" i="1" smtClean="0">
                        <a:solidFill>
                          <a:srgbClr val="333333"/>
                        </a:solidFill>
                        <a:latin typeface="Cambria Math"/>
                      </a:rPr>
                      <m:t>=</m:t>
                    </m:r>
                    <m:f>
                      <m:fPr>
                        <m:ctrlPr>
                          <a:rPr lang="en-US" sz="2300" i="1" smtClean="0">
                            <a:solidFill>
                              <a:srgbClr val="333333"/>
                            </a:solidFill>
                            <a:latin typeface="Cambria Math" panose="02040503050406030204" pitchFamily="18" charset="0"/>
                            <a:ea typeface="Cambria Math"/>
                          </a:rPr>
                        </m:ctrlPr>
                      </m:fPr>
                      <m:num>
                        <m:r>
                          <a:rPr lang="en-US" sz="2300" b="0" i="1" smtClean="0">
                            <a:solidFill>
                              <a:srgbClr val="333333"/>
                            </a:solidFill>
                            <a:latin typeface="Cambria Math"/>
                            <a:ea typeface="Cambria Math"/>
                          </a:rPr>
                          <m:t>𝑃</m:t>
                        </m:r>
                        <m:r>
                          <a:rPr lang="en-US" sz="2300" b="0" i="1" smtClean="0">
                            <a:solidFill>
                              <a:srgbClr val="333333"/>
                            </a:solidFill>
                            <a:latin typeface="Cambria Math"/>
                            <a:ea typeface="Cambria Math"/>
                          </a:rPr>
                          <m:t>(</m:t>
                        </m:r>
                        <m:r>
                          <a:rPr lang="en-US" sz="2300" b="0" i="1" smtClean="0">
                            <a:solidFill>
                              <a:srgbClr val="333333"/>
                            </a:solidFill>
                            <a:latin typeface="Cambria Math"/>
                            <a:ea typeface="Cambria Math"/>
                          </a:rPr>
                          <m:t>𝑟𝑎𝑟𝑜</m:t>
                        </m:r>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𝑟𝑎𝑟</m:t>
                            </m:r>
                            <m:r>
                              <a:rPr lang="es-ES" sz="2300" b="0" i="1" smtClean="0">
                                <a:solidFill>
                                  <a:srgbClr val="333333"/>
                                </a:solidFill>
                                <a:latin typeface="Cambria Math"/>
                              </a:rPr>
                              <m:t>𝑜</m:t>
                            </m:r>
                          </m:e>
                        </m:d>
                      </m:num>
                      <m:den>
                        <m:r>
                          <a:rPr lang="en-US" sz="2300" b="0" i="1" smtClean="0">
                            <a:solidFill>
                              <a:srgbClr val="333333"/>
                            </a:solidFill>
                            <a:latin typeface="Cambria Math"/>
                            <a:ea typeface="Cambria Math"/>
                          </a:rPr>
                          <m:t>𝑃</m:t>
                        </m:r>
                        <m:d>
                          <m:dPr>
                            <m:ctrlPr>
                              <a:rPr lang="en-US" sz="2300" i="1" smtClean="0">
                                <a:solidFill>
                                  <a:srgbClr val="333333"/>
                                </a:solidFill>
                                <a:latin typeface="Cambria Math" panose="02040503050406030204" pitchFamily="18" charset="0"/>
                                <a:ea typeface="Cambria Math"/>
                              </a:rPr>
                            </m:ctrlPr>
                          </m:dPr>
                          <m:e>
                            <m:r>
                              <a:rPr lang="en-US" sz="2300" b="0" i="1" smtClean="0">
                                <a:solidFill>
                                  <a:srgbClr val="333333"/>
                                </a:solidFill>
                                <a:latin typeface="Cambria Math"/>
                                <a:ea typeface="Cambria Math"/>
                              </a:rPr>
                              <m:t>𝑟𝑎𝑟</m:t>
                            </m:r>
                            <m:r>
                              <a:rPr lang="es-ES" sz="2300" b="0" i="1" smtClean="0">
                                <a:solidFill>
                                  <a:srgbClr val="333333"/>
                                </a:solidFill>
                                <a:latin typeface="Cambria Math"/>
                                <a:ea typeface="Cambria Math"/>
                              </a:rPr>
                              <m:t>𝑜</m:t>
                            </m:r>
                          </m:e>
                        </m:d>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𝑟𝑎𝑟</m:t>
                            </m:r>
                            <m:r>
                              <a:rPr lang="es-ES" sz="2300" b="0" i="1" smtClean="0">
                                <a:solidFill>
                                  <a:srgbClr val="333333"/>
                                </a:solidFill>
                                <a:latin typeface="Cambria Math"/>
                              </a:rPr>
                              <m:t>𝑜</m:t>
                            </m:r>
                          </m:e>
                        </m:d>
                        <m:r>
                          <a:rPr lang="en-US" sz="2300" b="0" i="1" smtClean="0">
                            <a:solidFill>
                              <a:srgbClr val="333333"/>
                            </a:solidFill>
                            <a:latin typeface="Cambria Math"/>
                            <a:ea typeface="Cambria Math"/>
                          </a:rPr>
                          <m:t>+</m:t>
                        </m:r>
                        <m:r>
                          <a:rPr lang="en-US" sz="2300" b="0" i="1" smtClean="0">
                            <a:solidFill>
                              <a:srgbClr val="333333"/>
                            </a:solidFill>
                            <a:latin typeface="Cambria Math"/>
                            <a:ea typeface="Cambria Math"/>
                          </a:rPr>
                          <m:t>𝑃</m:t>
                        </m:r>
                        <m:d>
                          <m:dPr>
                            <m:ctrlPr>
                              <a:rPr lang="en-US" sz="2300" i="1" smtClean="0">
                                <a:solidFill>
                                  <a:srgbClr val="333333"/>
                                </a:solidFill>
                                <a:latin typeface="Cambria Math" panose="02040503050406030204" pitchFamily="18" charset="0"/>
                                <a:ea typeface="Cambria Math"/>
                              </a:rPr>
                            </m:ctrlPr>
                          </m:dPr>
                          <m:e>
                            <m:r>
                              <a:rPr lang="en-US" sz="2300" b="0" i="1" smtClean="0">
                                <a:solidFill>
                                  <a:srgbClr val="333333"/>
                                </a:solidFill>
                                <a:latin typeface="Cambria Math"/>
                                <a:ea typeface="Cambria Math"/>
                              </a:rPr>
                              <m:t>𝑐𝑜𝑚</m:t>
                            </m:r>
                            <m:r>
                              <a:rPr lang="es-ES" sz="2300" b="0" i="1" smtClean="0">
                                <a:solidFill>
                                  <a:srgbClr val="333333"/>
                                </a:solidFill>
                                <a:latin typeface="Cambria Math"/>
                                <a:ea typeface="Cambria Math"/>
                              </a:rPr>
                              <m:t>ú</m:t>
                            </m:r>
                            <m:r>
                              <a:rPr lang="es-ES" sz="2300" b="0" i="1" smtClean="0">
                                <a:solidFill>
                                  <a:srgbClr val="333333"/>
                                </a:solidFill>
                                <a:latin typeface="Cambria Math"/>
                                <a:ea typeface="Cambria Math"/>
                              </a:rPr>
                              <m:t>𝑛</m:t>
                            </m:r>
                          </m:e>
                        </m:d>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𝑐𝑜𝑚</m:t>
                            </m:r>
                            <m:r>
                              <a:rPr lang="es-ES" sz="2300" b="0" i="1" smtClean="0">
                                <a:solidFill>
                                  <a:srgbClr val="333333"/>
                                </a:solidFill>
                                <a:latin typeface="Cambria Math"/>
                              </a:rPr>
                              <m:t>ú</m:t>
                            </m:r>
                            <m:r>
                              <a:rPr lang="es-ES" sz="2300" b="0" i="1" smtClean="0">
                                <a:solidFill>
                                  <a:srgbClr val="333333"/>
                                </a:solidFill>
                                <a:latin typeface="Cambria Math"/>
                              </a:rPr>
                              <m:t>𝑛</m:t>
                            </m:r>
                          </m:e>
                        </m:d>
                      </m:den>
                    </m:f>
                  </m:oMath>
                </a14:m>
                <a:r>
                  <a:rPr lang="en-US" sz="2300" dirty="0" smtClean="0">
                    <a:solidFill>
                      <a:srgbClr val="333333"/>
                    </a:solidFill>
                  </a:rPr>
                  <a:t> </a:t>
                </a:r>
                <a:endParaRPr lang="en-US" sz="2300" dirty="0">
                  <a:solidFill>
                    <a:srgbClr val="333333"/>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9035" y="3717032"/>
                <a:ext cx="9141477" cy="745782"/>
              </a:xfrm>
              <a:prstGeom prst="rect">
                <a:avLst/>
              </a:prstGeom>
              <a:blipFill rotWithShape="0">
                <a:blip r:embed="rId3"/>
                <a:stretch>
                  <a:fillRect/>
                </a:stretch>
              </a:blipFill>
              <a:ln w="25400">
                <a:noFill/>
              </a:ln>
            </p:spPr>
            <p:txBody>
              <a:bodyPr/>
              <a:lstStyle/>
              <a:p>
                <a:r>
                  <a:rPr lang="es-ES">
                    <a:noFill/>
                  </a:rPr>
                  <a:t> </a:t>
                </a:r>
              </a:p>
            </p:txBody>
          </p:sp>
        </mc:Fallback>
      </mc:AlternateContent>
      <p:pic>
        <p:nvPicPr>
          <p:cNvPr id="22" name="Picture 21"/>
          <p:cNvPicPr>
            <a:picLocks noChangeAspect="1"/>
          </p:cNvPicPr>
          <p:nvPr/>
        </p:nvPicPr>
        <p:blipFill rotWithShape="1">
          <a:blip r:embed="rId4">
            <a:extLst>
              <a:ext uri="{28A0092B-C50C-407E-A947-70E740481C1C}">
                <a14:useLocalDpi xmlns:a14="http://schemas.microsoft.com/office/drawing/2010/main" val="0"/>
              </a:ext>
            </a:extLst>
          </a:blip>
          <a:srcRect r="65723"/>
          <a:stretch/>
        </p:blipFill>
        <p:spPr>
          <a:xfrm>
            <a:off x="7021841" y="4688549"/>
            <a:ext cx="2086663" cy="2124828"/>
          </a:xfrm>
          <a:prstGeom prst="rect">
            <a:avLst/>
          </a:prstGeom>
        </p:spPr>
      </p:pic>
      <p:pic>
        <p:nvPicPr>
          <p:cNvPr id="8" name="Picture 7"/>
          <p:cNvPicPr>
            <a:picLocks noChangeAspect="1"/>
          </p:cNvPicPr>
          <p:nvPr/>
        </p:nvPicPr>
        <p:blipFill>
          <a:blip r:embed="rId5"/>
          <a:stretch>
            <a:fillRect/>
          </a:stretch>
        </p:blipFill>
        <p:spPr>
          <a:xfrm>
            <a:off x="214315" y="5445224"/>
            <a:ext cx="2269453" cy="819525"/>
          </a:xfrm>
          <a:prstGeom prst="rect">
            <a:avLst/>
          </a:prstGeom>
        </p:spPr>
      </p:pic>
    </p:spTree>
    <p:extLst>
      <p:ext uri="{BB962C8B-B14F-4D97-AF65-F5344CB8AC3E}">
        <p14:creationId xmlns:p14="http://schemas.microsoft.com/office/powerpoint/2010/main" val="3702474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mc:AlternateContent xmlns:mc="http://schemas.openxmlformats.org/markup-compatibility/2006" xmlns:a14="http://schemas.microsoft.com/office/drawing/2010/main">
        <mc:Choice Requires="a14">
          <p:sp>
            <p:nvSpPr>
              <p:cNvPr id="20" name="Content Placeholder 4"/>
              <p:cNvSpPr txBox="1">
                <a:spLocks/>
              </p:cNvSpPr>
              <p:nvPr/>
            </p:nvSpPr>
            <p:spPr>
              <a:xfrm>
                <a:off x="380026" y="1315066"/>
                <a:ext cx="8584461" cy="268999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600"/>
                  </a:spcBef>
                  <a:spcAft>
                    <a:spcPts val="0"/>
                  </a:spcAft>
                  <a:buNone/>
                </a:pPr>
                <a:r>
                  <a:rPr lang="en-US" sz="2400" dirty="0" smtClean="0">
                    <a:solidFill>
                      <a:schemeClr val="accent2"/>
                    </a:solidFill>
                    <a:latin typeface="Gill Sans MT" panose="020B0502020104020203" pitchFamily="34" charset="0"/>
                  </a:rPr>
                  <a:t>98%</a:t>
                </a:r>
                <a:r>
                  <a:rPr lang="en-US" sz="2400" dirty="0" smtClean="0">
                    <a:solidFill>
                      <a:srgbClr val="636382"/>
                    </a:solidFill>
                    <a:latin typeface="Gill Sans MT" panose="020B0502020104020203" pitchFamily="34" charset="0"/>
                  </a:rPr>
                  <a:t>  </a:t>
                </a:r>
                <a14:m>
                  <m:oMath xmlns:m="http://schemas.openxmlformats.org/officeDocument/2006/math">
                    <m:r>
                      <a:rPr lang="en-US" sz="2400" i="1">
                        <a:solidFill>
                          <a:srgbClr val="333333"/>
                        </a:solidFill>
                        <a:latin typeface="Cambria Math"/>
                      </a:rPr>
                      <m:t>𝑃</m:t>
                    </m:r>
                    <m:d>
                      <m:dPr>
                        <m:ctrlPr>
                          <a:rPr lang="en-US" sz="2400" i="1">
                            <a:solidFill>
                              <a:srgbClr val="333333"/>
                            </a:solidFill>
                            <a:latin typeface="Cambria Math" panose="02040503050406030204" pitchFamily="18" charset="0"/>
                          </a:rPr>
                        </m:ctrlPr>
                      </m:dPr>
                      <m:e>
                        <m:r>
                          <a:rPr lang="en-US" sz="2400" i="1">
                            <a:solidFill>
                              <a:srgbClr val="333333"/>
                            </a:solidFill>
                            <a:latin typeface="Cambria Math"/>
                          </a:rPr>
                          <m:t>𝑝𝑎𝑡</m:t>
                        </m:r>
                        <m:r>
                          <a:rPr lang="es-ES" sz="2400" i="1">
                            <a:solidFill>
                              <a:srgbClr val="333333"/>
                            </a:solidFill>
                            <a:latin typeface="Cambria Math"/>
                          </a:rPr>
                          <m:t>𝑟</m:t>
                        </m:r>
                        <m:r>
                          <a:rPr lang="es-ES" sz="2400" i="1">
                            <a:solidFill>
                              <a:srgbClr val="333333"/>
                            </a:solidFill>
                            <a:latin typeface="Cambria Math"/>
                          </a:rPr>
                          <m:t>ó</m:t>
                        </m:r>
                        <m:r>
                          <a:rPr lang="es-ES" sz="2400" i="1">
                            <a:solidFill>
                              <a:srgbClr val="333333"/>
                            </a:solidFill>
                            <a:latin typeface="Cambria Math"/>
                          </a:rPr>
                          <m:t>𝑛</m:t>
                        </m:r>
                      </m:e>
                      <m:e>
                        <m:r>
                          <a:rPr lang="en-US" sz="2400" i="1">
                            <a:solidFill>
                              <a:srgbClr val="333333"/>
                            </a:solidFill>
                            <a:latin typeface="Cambria Math"/>
                          </a:rPr>
                          <m:t>𝑟𝑎𝑟</m:t>
                        </m:r>
                        <m:r>
                          <a:rPr lang="es-ES" sz="2400" i="1">
                            <a:solidFill>
                              <a:srgbClr val="333333"/>
                            </a:solidFill>
                            <a:latin typeface="Cambria Math"/>
                          </a:rPr>
                          <m:t>𝑜</m:t>
                        </m:r>
                      </m:e>
                    </m:d>
                  </m:oMath>
                </a14:m>
                <a:r>
                  <a:rPr lang="en-US" sz="2400" dirty="0" smtClean="0">
                    <a:solidFill>
                      <a:srgbClr val="636382"/>
                    </a:solidFill>
                    <a:latin typeface="Gill Sans MT" panose="020B0502020104020203" pitchFamily="34" charset="0"/>
                  </a:rPr>
                  <a:t> </a:t>
                </a:r>
              </a:p>
              <a:p>
                <a:pPr marL="0" indent="0" fontAlgn="auto">
                  <a:spcBef>
                    <a:spcPts val="600"/>
                  </a:spcBef>
                  <a:spcAft>
                    <a:spcPts val="0"/>
                  </a:spcAft>
                  <a:buNone/>
                </a:pPr>
                <a:r>
                  <a:rPr lang="en-US" sz="2400" dirty="0" smtClean="0">
                    <a:solidFill>
                      <a:schemeClr val="accent2"/>
                    </a:solidFill>
                    <a:latin typeface="Gill Sans MT" panose="020B0502020104020203" pitchFamily="34" charset="0"/>
                  </a:rPr>
                  <a:t>5%</a:t>
                </a:r>
                <a:r>
                  <a:rPr lang="en-US" sz="2400" dirty="0" smtClean="0">
                    <a:solidFill>
                      <a:srgbClr val="636382"/>
                    </a:solidFill>
                    <a:latin typeface="Gill Sans MT" panose="020B0502020104020203" pitchFamily="34" charset="0"/>
                  </a:rPr>
                  <a:t> </a:t>
                </a:r>
                <a14:m>
                  <m:oMath xmlns:m="http://schemas.openxmlformats.org/officeDocument/2006/math">
                    <m:r>
                      <a:rPr lang="en-US" sz="2400" i="1">
                        <a:solidFill>
                          <a:srgbClr val="333333"/>
                        </a:solidFill>
                        <a:latin typeface="Cambria Math"/>
                      </a:rPr>
                      <m:t>𝑃</m:t>
                    </m:r>
                    <m:d>
                      <m:dPr>
                        <m:ctrlPr>
                          <a:rPr lang="en-US" sz="2400" i="1">
                            <a:solidFill>
                              <a:srgbClr val="333333"/>
                            </a:solidFill>
                            <a:latin typeface="Cambria Math" panose="02040503050406030204" pitchFamily="18" charset="0"/>
                          </a:rPr>
                        </m:ctrlPr>
                      </m:dPr>
                      <m:e>
                        <m:r>
                          <a:rPr lang="en-US" sz="2400" i="1">
                            <a:solidFill>
                              <a:srgbClr val="333333"/>
                            </a:solidFill>
                            <a:latin typeface="Cambria Math"/>
                          </a:rPr>
                          <m:t>𝑝𝑎𝑡</m:t>
                        </m:r>
                        <m:r>
                          <a:rPr lang="es-ES" sz="2400" i="1">
                            <a:solidFill>
                              <a:srgbClr val="333333"/>
                            </a:solidFill>
                            <a:latin typeface="Cambria Math"/>
                          </a:rPr>
                          <m:t>𝑟</m:t>
                        </m:r>
                        <m:r>
                          <a:rPr lang="es-ES" sz="2400" i="1">
                            <a:solidFill>
                              <a:srgbClr val="333333"/>
                            </a:solidFill>
                            <a:latin typeface="Cambria Math"/>
                          </a:rPr>
                          <m:t>ó</m:t>
                        </m:r>
                        <m:r>
                          <a:rPr lang="es-ES" sz="2400" i="1">
                            <a:solidFill>
                              <a:srgbClr val="333333"/>
                            </a:solidFill>
                            <a:latin typeface="Cambria Math"/>
                          </a:rPr>
                          <m:t>𝑛</m:t>
                        </m:r>
                      </m:e>
                      <m:e>
                        <m:r>
                          <a:rPr lang="en-US" sz="2400" i="1">
                            <a:solidFill>
                              <a:srgbClr val="333333"/>
                            </a:solidFill>
                            <a:latin typeface="Cambria Math"/>
                          </a:rPr>
                          <m:t>𝑐𝑜𝑚</m:t>
                        </m:r>
                        <m:r>
                          <a:rPr lang="es-ES" sz="2400" i="1">
                            <a:solidFill>
                              <a:srgbClr val="333333"/>
                            </a:solidFill>
                            <a:latin typeface="Cambria Math"/>
                          </a:rPr>
                          <m:t>ú</m:t>
                        </m:r>
                        <m:r>
                          <a:rPr lang="es-ES" sz="2400" i="1">
                            <a:solidFill>
                              <a:srgbClr val="333333"/>
                            </a:solidFill>
                            <a:latin typeface="Cambria Math"/>
                          </a:rPr>
                          <m:t>𝑛</m:t>
                        </m:r>
                      </m:e>
                    </m:d>
                  </m:oMath>
                </a14:m>
                <a:endParaRPr lang="en-US" sz="2400" dirty="0" smtClean="0">
                  <a:solidFill>
                    <a:srgbClr val="636382"/>
                  </a:solidFill>
                  <a:latin typeface="Gill Sans MT" panose="020B0502020104020203" pitchFamily="34" charset="0"/>
                </a:endParaRPr>
              </a:p>
              <a:p>
                <a:pPr marL="0" indent="0" fontAlgn="auto">
                  <a:spcBef>
                    <a:spcPts val="600"/>
                  </a:spcBef>
                  <a:spcAft>
                    <a:spcPts val="0"/>
                  </a:spcAft>
                  <a:buNone/>
                </a:pPr>
                <a:r>
                  <a:rPr lang="en-US" sz="2400" dirty="0" smtClean="0">
                    <a:solidFill>
                      <a:schemeClr val="accent2"/>
                    </a:solidFill>
                    <a:latin typeface="Gill Sans MT" panose="020B0502020104020203" pitchFamily="34" charset="0"/>
                  </a:rPr>
                  <a:t>0.1%</a:t>
                </a:r>
                <a:r>
                  <a:rPr lang="en-US" sz="2400" dirty="0" smtClean="0">
                    <a:solidFill>
                      <a:srgbClr val="636382"/>
                    </a:solidFill>
                    <a:latin typeface="Gill Sans MT" panose="020B0502020104020203" pitchFamily="34" charset="0"/>
                  </a:rPr>
                  <a:t> </a:t>
                </a:r>
                <a14:m>
                  <m:oMath xmlns:m="http://schemas.openxmlformats.org/officeDocument/2006/math">
                    <m:r>
                      <a:rPr lang="en-US" sz="2400" i="1">
                        <a:solidFill>
                          <a:srgbClr val="333333"/>
                        </a:solidFill>
                        <a:latin typeface="Cambria Math"/>
                        <a:ea typeface="Cambria Math"/>
                      </a:rPr>
                      <m:t>𝑃</m:t>
                    </m:r>
                    <m:r>
                      <a:rPr lang="en-US" sz="2400" i="1">
                        <a:solidFill>
                          <a:srgbClr val="333333"/>
                        </a:solidFill>
                        <a:latin typeface="Cambria Math"/>
                        <a:ea typeface="Cambria Math"/>
                      </a:rPr>
                      <m:t>(</m:t>
                    </m:r>
                    <m:r>
                      <a:rPr lang="en-US" sz="2400" i="1">
                        <a:solidFill>
                          <a:srgbClr val="333333"/>
                        </a:solidFill>
                        <a:latin typeface="Cambria Math"/>
                        <a:ea typeface="Cambria Math"/>
                      </a:rPr>
                      <m:t>𝑟𝑎𝑟𝑜</m:t>
                    </m:r>
                    <m:r>
                      <a:rPr lang="en-US" sz="2400" i="1">
                        <a:solidFill>
                          <a:srgbClr val="333333"/>
                        </a:solidFill>
                        <a:latin typeface="Cambria Math"/>
                        <a:ea typeface="Cambria Math"/>
                      </a:rPr>
                      <m:t>)</m:t>
                    </m:r>
                  </m:oMath>
                </a14:m>
                <a:endParaRPr lang="en-US" sz="2400" dirty="0" smtClean="0">
                  <a:solidFill>
                    <a:srgbClr val="636382"/>
                  </a:solidFill>
                  <a:latin typeface="Gill Sans MT" panose="020B0502020104020203" pitchFamily="34" charset="0"/>
                </a:endParaRPr>
              </a:p>
            </p:txBody>
          </p:sp>
        </mc:Choice>
        <mc:Fallback xmlns="">
          <p:sp>
            <p:nvSpPr>
              <p:cNvPr id="20" name="Content Placeholder 4"/>
              <p:cNvSpPr txBox="1">
                <a:spLocks noRot="1" noChangeAspect="1" noMove="1" noResize="1" noEditPoints="1" noAdjustHandles="1" noChangeArrowheads="1" noChangeShapeType="1" noTextEdit="1"/>
              </p:cNvSpPr>
              <p:nvPr/>
            </p:nvSpPr>
            <p:spPr>
              <a:xfrm>
                <a:off x="380026" y="1315066"/>
                <a:ext cx="8584461" cy="2689998"/>
              </a:xfrm>
              <a:prstGeom prst="rect">
                <a:avLst/>
              </a:prstGeom>
              <a:blipFill rotWithShape="0">
                <a:blip r:embed="rId3"/>
                <a:stretch>
                  <a:fillRect l="-1065" t="-181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9035" y="3212976"/>
                <a:ext cx="9141477" cy="745782"/>
              </a:xfrm>
              <a:prstGeom prst="rect">
                <a:avLst/>
              </a:prstGeom>
              <a:noFill/>
              <a:ln w="25400">
                <a:noFill/>
              </a:ln>
            </p:spPr>
            <p:txBody>
              <a:bodyPr wrap="none" rtlCol="0">
                <a:spAutoFit/>
              </a:bodyPr>
              <a:lstStyle/>
              <a:p>
                <a14:m>
                  <m:oMath xmlns:m="http://schemas.openxmlformats.org/officeDocument/2006/math">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𝑟𝑎𝑟</m:t>
                        </m:r>
                        <m:r>
                          <a:rPr lang="es-ES" sz="2300" b="0" i="1" smtClean="0">
                            <a:solidFill>
                              <a:srgbClr val="333333"/>
                            </a:solidFill>
                            <a:latin typeface="Cambria Math"/>
                          </a:rPr>
                          <m:t>𝑜</m:t>
                        </m:r>
                      </m:e>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d>
                    <m:r>
                      <a:rPr lang="en-US" sz="2300" b="0" i="1" smtClean="0">
                        <a:solidFill>
                          <a:srgbClr val="333333"/>
                        </a:solidFill>
                        <a:latin typeface="Cambria Math"/>
                      </a:rPr>
                      <m:t>=</m:t>
                    </m:r>
                    <m:f>
                      <m:fPr>
                        <m:ctrlPr>
                          <a:rPr lang="en-US" sz="2300" i="1" smtClean="0">
                            <a:solidFill>
                              <a:srgbClr val="333333"/>
                            </a:solidFill>
                            <a:latin typeface="Cambria Math" panose="02040503050406030204" pitchFamily="18" charset="0"/>
                            <a:ea typeface="Cambria Math"/>
                          </a:rPr>
                        </m:ctrlPr>
                      </m:fPr>
                      <m:num>
                        <m:r>
                          <a:rPr lang="en-US" sz="2300" b="0" i="1" smtClean="0">
                            <a:solidFill>
                              <a:srgbClr val="333333"/>
                            </a:solidFill>
                            <a:latin typeface="Cambria Math"/>
                            <a:ea typeface="Cambria Math"/>
                          </a:rPr>
                          <m:t>𝑃</m:t>
                        </m:r>
                        <m:r>
                          <a:rPr lang="en-US" sz="2300" b="0" i="1" smtClean="0">
                            <a:solidFill>
                              <a:srgbClr val="333333"/>
                            </a:solidFill>
                            <a:latin typeface="Cambria Math"/>
                            <a:ea typeface="Cambria Math"/>
                          </a:rPr>
                          <m:t>(</m:t>
                        </m:r>
                        <m:r>
                          <a:rPr lang="en-US" sz="2300" b="0" i="1" smtClean="0">
                            <a:solidFill>
                              <a:srgbClr val="333333"/>
                            </a:solidFill>
                            <a:latin typeface="Cambria Math"/>
                            <a:ea typeface="Cambria Math"/>
                          </a:rPr>
                          <m:t>𝑟𝑎𝑟𝑜</m:t>
                        </m:r>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𝑟𝑎𝑟</m:t>
                            </m:r>
                            <m:r>
                              <a:rPr lang="es-ES" sz="2300" b="0" i="1" smtClean="0">
                                <a:solidFill>
                                  <a:srgbClr val="333333"/>
                                </a:solidFill>
                                <a:latin typeface="Cambria Math"/>
                              </a:rPr>
                              <m:t>𝑜</m:t>
                            </m:r>
                          </m:e>
                        </m:d>
                      </m:num>
                      <m:den>
                        <m:r>
                          <a:rPr lang="en-US" sz="2300" b="0" i="1" smtClean="0">
                            <a:solidFill>
                              <a:srgbClr val="333333"/>
                            </a:solidFill>
                            <a:latin typeface="Cambria Math"/>
                            <a:ea typeface="Cambria Math"/>
                          </a:rPr>
                          <m:t>𝑃</m:t>
                        </m:r>
                        <m:d>
                          <m:dPr>
                            <m:ctrlPr>
                              <a:rPr lang="en-US" sz="2300" i="1" smtClean="0">
                                <a:solidFill>
                                  <a:srgbClr val="333333"/>
                                </a:solidFill>
                                <a:latin typeface="Cambria Math" panose="02040503050406030204" pitchFamily="18" charset="0"/>
                                <a:ea typeface="Cambria Math"/>
                              </a:rPr>
                            </m:ctrlPr>
                          </m:dPr>
                          <m:e>
                            <m:r>
                              <a:rPr lang="en-US" sz="2300" b="0" i="1" smtClean="0">
                                <a:solidFill>
                                  <a:srgbClr val="333333"/>
                                </a:solidFill>
                                <a:latin typeface="Cambria Math"/>
                                <a:ea typeface="Cambria Math"/>
                              </a:rPr>
                              <m:t>𝑟𝑎𝑟</m:t>
                            </m:r>
                            <m:r>
                              <a:rPr lang="es-ES" sz="2300" b="0" i="1" smtClean="0">
                                <a:solidFill>
                                  <a:srgbClr val="333333"/>
                                </a:solidFill>
                                <a:latin typeface="Cambria Math"/>
                                <a:ea typeface="Cambria Math"/>
                              </a:rPr>
                              <m:t>𝑜</m:t>
                            </m:r>
                          </m:e>
                        </m:d>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𝑟𝑎𝑟</m:t>
                            </m:r>
                            <m:r>
                              <a:rPr lang="es-ES" sz="2300" b="0" i="1" smtClean="0">
                                <a:solidFill>
                                  <a:srgbClr val="333333"/>
                                </a:solidFill>
                                <a:latin typeface="Cambria Math"/>
                              </a:rPr>
                              <m:t>𝑜</m:t>
                            </m:r>
                          </m:e>
                        </m:d>
                        <m:r>
                          <a:rPr lang="en-US" sz="2300" b="0" i="1" smtClean="0">
                            <a:solidFill>
                              <a:srgbClr val="333333"/>
                            </a:solidFill>
                            <a:latin typeface="Cambria Math"/>
                            <a:ea typeface="Cambria Math"/>
                          </a:rPr>
                          <m:t>+</m:t>
                        </m:r>
                        <m:r>
                          <a:rPr lang="en-US" sz="2300" b="0" i="1" smtClean="0">
                            <a:solidFill>
                              <a:srgbClr val="333333"/>
                            </a:solidFill>
                            <a:latin typeface="Cambria Math"/>
                            <a:ea typeface="Cambria Math"/>
                          </a:rPr>
                          <m:t>𝑃</m:t>
                        </m:r>
                        <m:d>
                          <m:dPr>
                            <m:ctrlPr>
                              <a:rPr lang="en-US" sz="2300" i="1" smtClean="0">
                                <a:solidFill>
                                  <a:srgbClr val="333333"/>
                                </a:solidFill>
                                <a:latin typeface="Cambria Math" panose="02040503050406030204" pitchFamily="18" charset="0"/>
                                <a:ea typeface="Cambria Math"/>
                              </a:rPr>
                            </m:ctrlPr>
                          </m:dPr>
                          <m:e>
                            <m:r>
                              <a:rPr lang="en-US" sz="2300" b="0" i="1" smtClean="0">
                                <a:solidFill>
                                  <a:srgbClr val="333333"/>
                                </a:solidFill>
                                <a:latin typeface="Cambria Math"/>
                                <a:ea typeface="Cambria Math"/>
                              </a:rPr>
                              <m:t>𝑐𝑜𝑚</m:t>
                            </m:r>
                            <m:r>
                              <a:rPr lang="es-ES" sz="2300" b="0" i="1" smtClean="0">
                                <a:solidFill>
                                  <a:srgbClr val="333333"/>
                                </a:solidFill>
                                <a:latin typeface="Cambria Math"/>
                                <a:ea typeface="Cambria Math"/>
                              </a:rPr>
                              <m:t>ú</m:t>
                            </m:r>
                            <m:r>
                              <a:rPr lang="es-ES" sz="2300" b="0" i="1" smtClean="0">
                                <a:solidFill>
                                  <a:srgbClr val="333333"/>
                                </a:solidFill>
                                <a:latin typeface="Cambria Math"/>
                                <a:ea typeface="Cambria Math"/>
                              </a:rPr>
                              <m:t>𝑛</m:t>
                            </m:r>
                          </m:e>
                        </m:d>
                        <m:r>
                          <a:rPr lang="en-US" sz="2300" b="0" i="1" smtClean="0">
                            <a:solidFill>
                              <a:srgbClr val="333333"/>
                            </a:solidFill>
                            <a:latin typeface="Cambria Math"/>
                            <a:ea typeface="Cambria Math"/>
                          </a:rPr>
                          <m:t>×</m:t>
                        </m:r>
                        <m:r>
                          <a:rPr lang="en-US" sz="2300" b="0" i="1" smtClean="0">
                            <a:solidFill>
                              <a:srgbClr val="333333"/>
                            </a:solidFill>
                            <a:latin typeface="Cambria Math"/>
                          </a:rPr>
                          <m:t>𝑃</m:t>
                        </m:r>
                        <m:d>
                          <m:dPr>
                            <m:ctrlPr>
                              <a:rPr lang="en-US" sz="2300" i="1" smtClean="0">
                                <a:solidFill>
                                  <a:srgbClr val="333333"/>
                                </a:solidFill>
                                <a:latin typeface="Cambria Math" panose="02040503050406030204" pitchFamily="18" charset="0"/>
                              </a:rPr>
                            </m:ctrlPr>
                          </m:dPr>
                          <m:e>
                            <m:r>
                              <a:rPr lang="en-US" sz="2300" b="0" i="1" smtClean="0">
                                <a:solidFill>
                                  <a:srgbClr val="333333"/>
                                </a:solidFill>
                                <a:latin typeface="Cambria Math"/>
                              </a:rPr>
                              <m:t>𝑝𝑎𝑡</m:t>
                            </m:r>
                            <m:r>
                              <a:rPr lang="es-ES" sz="2300" b="0" i="1" smtClean="0">
                                <a:solidFill>
                                  <a:srgbClr val="333333"/>
                                </a:solidFill>
                                <a:latin typeface="Cambria Math"/>
                              </a:rPr>
                              <m:t>𝑟</m:t>
                            </m:r>
                            <m:r>
                              <a:rPr lang="es-ES" sz="2300" b="0" i="1" smtClean="0">
                                <a:solidFill>
                                  <a:srgbClr val="333333"/>
                                </a:solidFill>
                                <a:latin typeface="Cambria Math"/>
                              </a:rPr>
                              <m:t>ó</m:t>
                            </m:r>
                            <m:r>
                              <a:rPr lang="es-ES" sz="2300" b="0" i="1" smtClean="0">
                                <a:solidFill>
                                  <a:srgbClr val="333333"/>
                                </a:solidFill>
                                <a:latin typeface="Cambria Math"/>
                              </a:rPr>
                              <m:t>𝑛</m:t>
                            </m:r>
                          </m:e>
                          <m:e>
                            <m:r>
                              <a:rPr lang="en-US" sz="2300" b="0" i="1" smtClean="0">
                                <a:solidFill>
                                  <a:srgbClr val="333333"/>
                                </a:solidFill>
                                <a:latin typeface="Cambria Math"/>
                              </a:rPr>
                              <m:t>𝑐𝑜𝑚</m:t>
                            </m:r>
                            <m:r>
                              <a:rPr lang="es-ES" sz="2300" b="0" i="1" smtClean="0">
                                <a:solidFill>
                                  <a:srgbClr val="333333"/>
                                </a:solidFill>
                                <a:latin typeface="Cambria Math"/>
                              </a:rPr>
                              <m:t>ú</m:t>
                            </m:r>
                            <m:r>
                              <a:rPr lang="es-ES" sz="2300" b="0" i="1" smtClean="0">
                                <a:solidFill>
                                  <a:srgbClr val="333333"/>
                                </a:solidFill>
                                <a:latin typeface="Cambria Math"/>
                              </a:rPr>
                              <m:t>𝑛</m:t>
                            </m:r>
                          </m:e>
                        </m:d>
                      </m:den>
                    </m:f>
                  </m:oMath>
                </a14:m>
                <a:r>
                  <a:rPr lang="en-US" sz="2300" dirty="0" smtClean="0">
                    <a:solidFill>
                      <a:srgbClr val="333333"/>
                    </a:solidFill>
                  </a:rPr>
                  <a:t> </a:t>
                </a:r>
                <a:endParaRPr lang="en-US" sz="2300" dirty="0">
                  <a:solidFill>
                    <a:srgbClr val="333333"/>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9035" y="3212976"/>
                <a:ext cx="9141477" cy="745782"/>
              </a:xfrm>
              <a:prstGeom prst="rect">
                <a:avLst/>
              </a:prstGeom>
              <a:blipFill rotWithShape="0">
                <a:blip r:embed="rId4"/>
                <a:stretch>
                  <a:fillRect/>
                </a:stretch>
              </a:blipFill>
              <a:ln w="25400">
                <a:noFill/>
              </a:ln>
            </p:spPr>
            <p:txBody>
              <a:bodyPr/>
              <a:lstStyle/>
              <a:p>
                <a:r>
                  <a:rPr lang="es-ES">
                    <a:noFill/>
                  </a:rPr>
                  <a:t> </a:t>
                </a:r>
              </a:p>
            </p:txBody>
          </p:sp>
        </mc:Fallback>
      </mc:AlternateContent>
      <p:pic>
        <p:nvPicPr>
          <p:cNvPr id="22" name="Picture 21"/>
          <p:cNvPicPr>
            <a:picLocks noChangeAspect="1"/>
          </p:cNvPicPr>
          <p:nvPr/>
        </p:nvPicPr>
        <p:blipFill rotWithShape="1">
          <a:blip r:embed="rId5">
            <a:extLst>
              <a:ext uri="{28A0092B-C50C-407E-A947-70E740481C1C}">
                <a14:useLocalDpi xmlns:a14="http://schemas.microsoft.com/office/drawing/2010/main" val="0"/>
              </a:ext>
            </a:extLst>
          </a:blip>
          <a:srcRect r="65723"/>
          <a:stretch/>
        </p:blipFill>
        <p:spPr>
          <a:xfrm>
            <a:off x="7021841" y="4544532"/>
            <a:ext cx="2086663" cy="2124828"/>
          </a:xfrm>
          <a:prstGeom prst="rect">
            <a:avLst/>
          </a:prstGeom>
        </p:spPr>
      </p:pic>
      <mc:AlternateContent xmlns:mc="http://schemas.openxmlformats.org/markup-compatibility/2006" xmlns:a14="http://schemas.microsoft.com/office/drawing/2010/main">
        <mc:Choice Requires="a14">
          <p:sp>
            <p:nvSpPr>
              <p:cNvPr id="24" name="TextBox 23"/>
              <p:cNvSpPr txBox="1"/>
              <p:nvPr/>
            </p:nvSpPr>
            <p:spPr>
              <a:xfrm>
                <a:off x="2094402" y="4149080"/>
                <a:ext cx="4831259" cy="573427"/>
              </a:xfrm>
              <a:prstGeom prst="rect">
                <a:avLst/>
              </a:prstGeom>
              <a:noFill/>
              <a:ln w="25400">
                <a:noFill/>
              </a:ln>
            </p:spPr>
            <p:txBody>
              <a:bodyPr wrap="none" rtlCol="0">
                <a:spAutoFit/>
              </a:bodyPr>
              <a:lstStyle/>
              <a:p>
                <a14:m>
                  <m:oMath xmlns:m="http://schemas.openxmlformats.org/officeDocument/2006/math">
                    <m:r>
                      <a:rPr lang="en-US" sz="2200" b="0" i="1" smtClean="0">
                        <a:solidFill>
                          <a:srgbClr val="333333"/>
                        </a:solidFill>
                        <a:latin typeface="Cambria Math"/>
                      </a:rPr>
                      <m:t>𝑃</m:t>
                    </m:r>
                    <m:d>
                      <m:dPr>
                        <m:ctrlPr>
                          <a:rPr lang="en-US" sz="2200" i="1" smtClean="0">
                            <a:solidFill>
                              <a:srgbClr val="333333"/>
                            </a:solidFill>
                            <a:latin typeface="Cambria Math" panose="02040503050406030204" pitchFamily="18" charset="0"/>
                          </a:rPr>
                        </m:ctrlPr>
                      </m:dPr>
                      <m:e>
                        <m:r>
                          <a:rPr lang="en-US" sz="2200" b="0" i="1" smtClean="0">
                            <a:solidFill>
                              <a:srgbClr val="333333"/>
                            </a:solidFill>
                            <a:latin typeface="Cambria Math"/>
                          </a:rPr>
                          <m:t>𝑟𝑎𝑟</m:t>
                        </m:r>
                        <m:r>
                          <a:rPr lang="es-ES" sz="2200" b="0" i="1" smtClean="0">
                            <a:solidFill>
                              <a:srgbClr val="333333"/>
                            </a:solidFill>
                            <a:latin typeface="Cambria Math"/>
                          </a:rPr>
                          <m:t>𝑜</m:t>
                        </m:r>
                      </m:e>
                      <m:e>
                        <m:r>
                          <a:rPr lang="en-US" sz="2200" b="0" i="1" smtClean="0">
                            <a:solidFill>
                              <a:srgbClr val="333333"/>
                            </a:solidFill>
                            <a:latin typeface="Cambria Math"/>
                          </a:rPr>
                          <m:t>𝑝𝑎𝑡</m:t>
                        </m:r>
                        <m:r>
                          <a:rPr lang="es-ES" sz="2200" b="0" i="1" smtClean="0">
                            <a:solidFill>
                              <a:srgbClr val="333333"/>
                            </a:solidFill>
                            <a:latin typeface="Cambria Math"/>
                          </a:rPr>
                          <m:t>𝑟</m:t>
                        </m:r>
                        <m:r>
                          <a:rPr lang="es-ES" sz="2200" b="0" i="1" smtClean="0">
                            <a:solidFill>
                              <a:srgbClr val="333333"/>
                            </a:solidFill>
                            <a:latin typeface="Cambria Math"/>
                          </a:rPr>
                          <m:t>ó</m:t>
                        </m:r>
                        <m:r>
                          <a:rPr lang="es-ES" sz="2200" b="0" i="1" smtClean="0">
                            <a:solidFill>
                              <a:srgbClr val="333333"/>
                            </a:solidFill>
                            <a:latin typeface="Cambria Math"/>
                          </a:rPr>
                          <m:t>𝑛</m:t>
                        </m:r>
                      </m:e>
                    </m:d>
                    <m:r>
                      <a:rPr lang="en-US" sz="2200" b="0" i="1" smtClean="0">
                        <a:solidFill>
                          <a:srgbClr val="333333"/>
                        </a:solidFill>
                        <a:latin typeface="Cambria Math"/>
                      </a:rPr>
                      <m:t>=</m:t>
                    </m:r>
                    <m:f>
                      <m:fPr>
                        <m:ctrlPr>
                          <a:rPr lang="en-US" sz="2200" i="1" smtClean="0">
                            <a:solidFill>
                              <a:srgbClr val="333333"/>
                            </a:solidFill>
                            <a:latin typeface="Cambria Math" panose="02040503050406030204" pitchFamily="18" charset="0"/>
                            <a:ea typeface="Cambria Math"/>
                          </a:rPr>
                        </m:ctrlPr>
                      </m:fPr>
                      <m:num>
                        <m:r>
                          <a:rPr lang="en-US" sz="2200" b="0" i="1" smtClean="0">
                            <a:solidFill>
                              <a:srgbClr val="333333"/>
                            </a:solidFill>
                            <a:latin typeface="Cambria Math"/>
                            <a:ea typeface="Cambria Math"/>
                          </a:rPr>
                          <m:t>0.001×0.98</m:t>
                        </m:r>
                      </m:num>
                      <m:den>
                        <m:r>
                          <a:rPr lang="en-US" sz="2200" b="0" i="1" smtClean="0">
                            <a:solidFill>
                              <a:srgbClr val="333333"/>
                            </a:solidFill>
                            <a:latin typeface="Cambria Math"/>
                            <a:ea typeface="Cambria Math"/>
                          </a:rPr>
                          <m:t>0.001×0.98+0.999×0.05</m:t>
                        </m:r>
                      </m:den>
                    </m:f>
                  </m:oMath>
                </a14:m>
                <a:r>
                  <a:rPr lang="en-US" sz="2200" dirty="0" smtClean="0">
                    <a:solidFill>
                      <a:srgbClr val="333333"/>
                    </a:solidFill>
                  </a:rPr>
                  <a:t> </a:t>
                </a:r>
                <a:endParaRPr lang="en-US" sz="2200" dirty="0">
                  <a:solidFill>
                    <a:srgbClr val="333333"/>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2094402" y="4149080"/>
                <a:ext cx="4831259" cy="573427"/>
              </a:xfrm>
              <a:prstGeom prst="rect">
                <a:avLst/>
              </a:prstGeom>
              <a:blipFill rotWithShape="0">
                <a:blip r:embed="rId6"/>
                <a:stretch>
                  <a:fillRect/>
                </a:stretch>
              </a:blipFill>
              <a:ln w="25400">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005014" y="4977115"/>
                <a:ext cx="3199402" cy="430887"/>
              </a:xfrm>
              <a:prstGeom prst="rect">
                <a:avLst/>
              </a:prstGeom>
              <a:noFill/>
              <a:ln w="25400">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rgbClr val="333333"/>
                          </a:solidFill>
                          <a:latin typeface="Cambria Math"/>
                        </a:rPr>
                        <m:t>𝑃</m:t>
                      </m:r>
                      <m:d>
                        <m:dPr>
                          <m:ctrlPr>
                            <a:rPr lang="en-US" sz="2200" i="1" smtClean="0">
                              <a:solidFill>
                                <a:srgbClr val="333333"/>
                              </a:solidFill>
                              <a:latin typeface="Cambria Math" panose="02040503050406030204" pitchFamily="18" charset="0"/>
                            </a:rPr>
                          </m:ctrlPr>
                        </m:dPr>
                        <m:e>
                          <m:r>
                            <a:rPr lang="en-US" sz="2200" b="0" i="1" smtClean="0">
                              <a:solidFill>
                                <a:srgbClr val="333333"/>
                              </a:solidFill>
                              <a:latin typeface="Cambria Math"/>
                            </a:rPr>
                            <m:t>𝑟𝑎𝑟</m:t>
                          </m:r>
                          <m:r>
                            <a:rPr lang="es-ES" sz="2200" b="0" i="1" smtClean="0">
                              <a:solidFill>
                                <a:srgbClr val="333333"/>
                              </a:solidFill>
                              <a:latin typeface="Cambria Math"/>
                            </a:rPr>
                            <m:t>𝑜</m:t>
                          </m:r>
                        </m:e>
                        <m:e>
                          <m:r>
                            <a:rPr lang="en-US" sz="2200" b="0" i="1" smtClean="0">
                              <a:solidFill>
                                <a:srgbClr val="333333"/>
                              </a:solidFill>
                              <a:latin typeface="Cambria Math"/>
                            </a:rPr>
                            <m:t>𝑝𝑎𝑡</m:t>
                          </m:r>
                          <m:r>
                            <a:rPr lang="es-ES" sz="2200" b="0" i="1" smtClean="0">
                              <a:solidFill>
                                <a:srgbClr val="333333"/>
                              </a:solidFill>
                              <a:latin typeface="Cambria Math"/>
                            </a:rPr>
                            <m:t>𝑟</m:t>
                          </m:r>
                          <m:r>
                            <a:rPr lang="es-ES" sz="2200" b="0" i="1" smtClean="0">
                              <a:solidFill>
                                <a:srgbClr val="333333"/>
                              </a:solidFill>
                              <a:latin typeface="Cambria Math"/>
                            </a:rPr>
                            <m:t>ó</m:t>
                          </m:r>
                          <m:r>
                            <a:rPr lang="es-ES" sz="2200" b="0" i="1" smtClean="0">
                              <a:solidFill>
                                <a:srgbClr val="333333"/>
                              </a:solidFill>
                              <a:latin typeface="Cambria Math"/>
                            </a:rPr>
                            <m:t>𝑛</m:t>
                          </m:r>
                        </m:e>
                      </m:d>
                      <m:r>
                        <a:rPr lang="en-US" sz="2200" b="0" i="1" smtClean="0">
                          <a:solidFill>
                            <a:srgbClr val="333333"/>
                          </a:solidFill>
                          <a:latin typeface="Cambria Math"/>
                        </a:rPr>
                        <m:t>=1.9%</m:t>
                      </m:r>
                    </m:oMath>
                  </m:oMathPara>
                </a14:m>
                <a:endParaRPr lang="en-US" sz="2200" dirty="0">
                  <a:solidFill>
                    <a:srgbClr val="333333"/>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005014" y="4977115"/>
                <a:ext cx="3199402" cy="430887"/>
              </a:xfrm>
              <a:prstGeom prst="rect">
                <a:avLst/>
              </a:prstGeom>
              <a:blipFill rotWithShape="0">
                <a:blip r:embed="rId7"/>
                <a:stretch>
                  <a:fillRect b="-12676"/>
                </a:stretch>
              </a:blipFill>
              <a:ln w="25400">
                <a:noFill/>
              </a:ln>
            </p:spPr>
            <p:txBody>
              <a:bodyPr/>
              <a:lstStyle/>
              <a:p>
                <a:r>
                  <a:rPr lang="es-ES">
                    <a:noFill/>
                  </a:rPr>
                  <a:t> </a:t>
                </a:r>
              </a:p>
            </p:txBody>
          </p:sp>
        </mc:Fallback>
      </mc:AlternateContent>
      <p:cxnSp>
        <p:nvCxnSpPr>
          <p:cNvPr id="3" name="Straight Connector 2"/>
          <p:cNvCxnSpPr/>
          <p:nvPr/>
        </p:nvCxnSpPr>
        <p:spPr>
          <a:xfrm>
            <a:off x="5652120" y="4722507"/>
            <a:ext cx="480288"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790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323528" y="980728"/>
            <a:ext cx="8640960" cy="554461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sz="2800" dirty="0" err="1" smtClean="0">
                <a:solidFill>
                  <a:srgbClr val="636382"/>
                </a:solidFill>
                <a:latin typeface="Gill Sans MT" panose="020B0502020104020203" pitchFamily="34" charset="0"/>
              </a:rPr>
              <a:t>Supongo</a:t>
            </a:r>
            <a:r>
              <a:rPr lang="en-US" sz="2800" dirty="0" smtClean="0">
                <a:solidFill>
                  <a:srgbClr val="636382"/>
                </a:solidFill>
                <a:latin typeface="Gill Sans MT" panose="020B0502020104020203" pitchFamily="34" charset="0"/>
              </a:rPr>
              <a:t> </a:t>
            </a:r>
            <a:r>
              <a:rPr lang="en-US" sz="2800" i="1" dirty="0" smtClean="0">
                <a:solidFill>
                  <a:srgbClr val="636382"/>
                </a:solidFill>
                <a:latin typeface="Gill Sans MT" panose="020B0502020104020203" pitchFamily="34" charset="0"/>
              </a:rPr>
              <a:t>x</a:t>
            </a:r>
            <a:r>
              <a:rPr lang="en-US" sz="2800" dirty="0" smtClean="0">
                <a:solidFill>
                  <a:srgbClr val="636382"/>
                </a:solidFill>
                <a:latin typeface="Gill Sans MT" panose="020B0502020104020203" pitchFamily="34" charset="0"/>
              </a:rPr>
              <a:t> son </a:t>
            </a:r>
            <a:r>
              <a:rPr lang="en-US" sz="2800" dirty="0" err="1" smtClean="0">
                <a:solidFill>
                  <a:srgbClr val="636382"/>
                </a:solidFill>
                <a:latin typeface="Gill Sans MT" panose="020B0502020104020203" pitchFamily="34" charset="0"/>
              </a:rPr>
              <a:t>los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datos</a:t>
            </a:r>
            <a:r>
              <a:rPr lang="en-US" sz="2800" dirty="0" smtClean="0">
                <a:solidFill>
                  <a:srgbClr val="636382"/>
                </a:solidFill>
                <a:latin typeface="Gill Sans MT" panose="020B0502020104020203" pitchFamily="34" charset="0"/>
              </a:rPr>
              <a:t>, y {</a:t>
            </a:r>
            <a:r>
              <a:rPr lang="en-US" sz="2800" i="1" dirty="0" smtClean="0">
                <a:solidFill>
                  <a:srgbClr val="636382"/>
                </a:solidFill>
                <a:latin typeface="Gill Sans MT" panose="020B0502020104020203" pitchFamily="34" charset="0"/>
              </a:rPr>
              <a:t>H</a:t>
            </a:r>
            <a:r>
              <a:rPr lang="en-US" sz="2800" i="1" baseline="-25000" dirty="0" smtClean="0">
                <a:solidFill>
                  <a:srgbClr val="636382"/>
                </a:solidFill>
                <a:latin typeface="Gill Sans MT" panose="020B0502020104020203" pitchFamily="34" charset="0"/>
              </a:rPr>
              <a:t>1</a:t>
            </a:r>
            <a:r>
              <a:rPr lang="en-US" sz="2800" i="1" dirty="0" smtClean="0">
                <a:solidFill>
                  <a:srgbClr val="636382"/>
                </a:solidFill>
                <a:latin typeface="Gill Sans MT" panose="020B0502020104020203" pitchFamily="34" charset="0"/>
              </a:rPr>
              <a:t>, H</a:t>
            </a:r>
            <a:r>
              <a:rPr lang="en-US" sz="2800" i="1" baseline="-25000" dirty="0" smtClean="0">
                <a:solidFill>
                  <a:srgbClr val="636382"/>
                </a:solidFill>
                <a:latin typeface="Gill Sans MT" panose="020B0502020104020203" pitchFamily="34" charset="0"/>
              </a:rPr>
              <a:t>2</a:t>
            </a:r>
            <a:r>
              <a:rPr lang="en-US" sz="2800" i="1" dirty="0" smtClean="0">
                <a:solidFill>
                  <a:srgbClr val="636382"/>
                </a:solidFill>
                <a:latin typeface="Gill Sans MT" panose="020B0502020104020203" pitchFamily="34" charset="0"/>
              </a:rPr>
              <a:t>,…</a:t>
            </a:r>
            <a:r>
              <a:rPr lang="en-US" sz="2800" i="1" dirty="0" err="1" smtClean="0">
                <a:solidFill>
                  <a:srgbClr val="636382"/>
                </a:solidFill>
                <a:latin typeface="Gill Sans MT" panose="020B0502020104020203" pitchFamily="34" charset="0"/>
              </a:rPr>
              <a:t>H</a:t>
            </a:r>
            <a:r>
              <a:rPr lang="en-US" sz="2800" i="1" baseline="-25000" dirty="0" err="1" smtClean="0">
                <a:solidFill>
                  <a:srgbClr val="636382"/>
                </a:solidFill>
                <a:latin typeface="Gill Sans MT" panose="020B0502020104020203" pitchFamily="34" charset="0"/>
              </a:rPr>
              <a:t>n</a:t>
            </a:r>
            <a:r>
              <a:rPr lang="en-US" sz="2800" dirty="0" smtClean="0">
                <a:solidFill>
                  <a:srgbClr val="636382"/>
                </a:solidFill>
                <a:latin typeface="Gill Sans MT" panose="020B0502020104020203" pitchFamily="34" charset="0"/>
              </a:rPr>
              <a:t>} son </a:t>
            </a:r>
            <a:r>
              <a:rPr lang="en-US" sz="2800" dirty="0" err="1" smtClean="0">
                <a:solidFill>
                  <a:srgbClr val="636382"/>
                </a:solidFill>
                <a:latin typeface="Gill Sans MT" panose="020B0502020104020203" pitchFamily="34" charset="0"/>
              </a:rPr>
              <a:t>hipótesis</a:t>
            </a:r>
            <a:r>
              <a:rPr lang="en-US" sz="2800" dirty="0" smtClean="0">
                <a:solidFill>
                  <a:srgbClr val="636382"/>
                </a:solidFill>
                <a:latin typeface="Gill Sans MT" panose="020B0502020104020203" pitchFamily="34" charset="0"/>
              </a:rPr>
              <a:t> que </a:t>
            </a:r>
            <a:r>
              <a:rPr lang="en-US" sz="2800" dirty="0" err="1" smtClean="0">
                <a:solidFill>
                  <a:srgbClr val="636382"/>
                </a:solidFill>
                <a:latin typeface="Gill Sans MT" panose="020B0502020104020203" pitchFamily="34" charset="0"/>
              </a:rPr>
              <a:t>compiten</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mutuamente</a:t>
            </a:r>
            <a:r>
              <a:rPr lang="en-US" sz="2800" dirty="0" smtClean="0">
                <a:solidFill>
                  <a:srgbClr val="636382"/>
                </a:solidFill>
                <a:latin typeface="Gill Sans MT" panose="020B0502020104020203" pitchFamily="34" charset="0"/>
              </a:rPr>
              <a:t> </a:t>
            </a:r>
            <a:r>
              <a:rPr lang="en-US" sz="2800" u="sng" dirty="0" err="1" smtClean="0">
                <a:solidFill>
                  <a:srgbClr val="636382"/>
                </a:solidFill>
                <a:latin typeface="Gill Sans MT" panose="020B0502020104020203" pitchFamily="34" charset="0"/>
              </a:rPr>
              <a:t>excluyentes</a:t>
            </a:r>
            <a:r>
              <a:rPr lang="en-US" sz="2800" dirty="0" smtClean="0">
                <a:solidFill>
                  <a:srgbClr val="636382"/>
                </a:solidFill>
                <a:latin typeface="Gill Sans MT" panose="020B0502020104020203" pitchFamily="34" charset="0"/>
              </a:rPr>
              <a:t> y </a:t>
            </a:r>
            <a:r>
              <a:rPr lang="en-US" sz="2800" u="sng" dirty="0" err="1" smtClean="0">
                <a:solidFill>
                  <a:srgbClr val="636382"/>
                </a:solidFill>
                <a:latin typeface="Gill Sans MT" panose="020B0502020104020203" pitchFamily="34" charset="0"/>
              </a:rPr>
              <a:t>exhaustivas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modelos</a:t>
            </a:r>
            <a:r>
              <a:rPr lang="en-US" sz="2800" dirty="0" smtClean="0">
                <a:solidFill>
                  <a:srgbClr val="636382"/>
                </a:solidFill>
                <a:latin typeface="Gill Sans MT" panose="020B0502020104020203" pitchFamily="34" charset="0"/>
              </a:rPr>
              <a:t>)*: </a:t>
            </a:r>
          </a:p>
          <a:p>
            <a:pPr marL="0" indent="0" fontAlgn="auto">
              <a:spcAft>
                <a:spcPts val="0"/>
              </a:spcAft>
              <a:buFont typeface="Arial" panose="020B0604020202020204" pitchFamily="34" charset="0"/>
              <a:buNone/>
            </a:pPr>
            <a:endParaRPr lang="en-US" sz="2800" dirty="0" smtClean="0">
              <a:solidFill>
                <a:srgbClr val="636382"/>
              </a:solidFill>
            </a:endParaRPr>
          </a:p>
          <a:p>
            <a:pPr marL="0" indent="0" fontAlgn="auto">
              <a:spcAft>
                <a:spcPts val="0"/>
              </a:spcAft>
              <a:buFont typeface="Arial" panose="020B0604020202020204" pitchFamily="34" charset="0"/>
              <a:buNone/>
            </a:pPr>
            <a:endParaRPr lang="en-US" sz="2800" dirty="0" smtClean="0">
              <a:solidFill>
                <a:srgbClr val="636382"/>
              </a:solidFill>
            </a:endParaRPr>
          </a:p>
          <a:p>
            <a:pPr fontAlgn="auto">
              <a:spcAft>
                <a:spcPts val="0"/>
              </a:spcAft>
            </a:pPr>
            <a:endParaRPr lang="en-US" sz="1800" dirty="0" smtClean="0">
              <a:solidFill>
                <a:srgbClr val="636382"/>
              </a:solidFill>
              <a:latin typeface="Gill Sans MT" panose="020B0502020104020203" pitchFamily="34" charset="0"/>
            </a:endParaRPr>
          </a:p>
          <a:p>
            <a:pPr fontAlgn="auto">
              <a:spcAft>
                <a:spcPts val="0"/>
              </a:spcAft>
            </a:pPr>
            <a:r>
              <a:rPr lang="en-US" sz="2800" dirty="0" smtClean="0">
                <a:solidFill>
                  <a:srgbClr val="636382"/>
                </a:solidFill>
                <a:latin typeface="Gill Sans MT" panose="020B0502020104020203" pitchFamily="34" charset="0"/>
              </a:rPr>
              <a:t>…o </a:t>
            </a:r>
            <a:r>
              <a:rPr lang="en-US" sz="2800" dirty="0" err="1" smtClean="0">
                <a:solidFill>
                  <a:srgbClr val="636382"/>
                </a:solidFill>
                <a:latin typeface="Gill Sans MT" panose="020B0502020104020203" pitchFamily="34" charset="0"/>
              </a:rPr>
              <a:t>parámetros</a:t>
            </a:r>
            <a:endParaRPr lang="en-US" sz="2800" dirty="0" smtClean="0">
              <a:solidFill>
                <a:srgbClr val="636382"/>
              </a:solidFill>
              <a:latin typeface="Gill Sans MT" panose="020B0502020104020203" pitchFamily="34" charset="0"/>
            </a:endParaRPr>
          </a:p>
          <a:p>
            <a:pPr fontAlgn="auto">
              <a:spcAft>
                <a:spcPts val="0"/>
              </a:spcAft>
            </a:pPr>
            <a:endParaRPr lang="en-US" sz="2800" dirty="0" smtClean="0">
              <a:solidFill>
                <a:srgbClr val="636382"/>
              </a:solidFill>
            </a:endParaRPr>
          </a:p>
          <a:p>
            <a:pPr fontAlgn="auto">
              <a:spcAft>
                <a:spcPts val="0"/>
              </a:spcAft>
            </a:pPr>
            <a:endParaRPr lang="en-US" sz="2800" dirty="0" smtClean="0">
              <a:solidFill>
                <a:srgbClr val="636382"/>
              </a:solidFill>
            </a:endParaRPr>
          </a:p>
          <a:p>
            <a:pPr marL="0" indent="0" fontAlgn="auto">
              <a:spcAft>
                <a:spcPts val="0"/>
              </a:spcAft>
              <a:buFont typeface="Arial" panose="020B0604020202020204" pitchFamily="34" charset="0"/>
              <a:buNone/>
            </a:pPr>
            <a:endParaRPr lang="en-US" sz="1100" dirty="0" smtClean="0">
              <a:solidFill>
                <a:srgbClr val="636382"/>
              </a:solidFill>
            </a:endParaRPr>
          </a:p>
          <a:p>
            <a:pPr marL="0" indent="0" fontAlgn="auto">
              <a:spcAft>
                <a:spcPts val="0"/>
              </a:spcAft>
              <a:buFont typeface="Arial" panose="020B0604020202020204" pitchFamily="34" charset="0"/>
              <a:buNone/>
            </a:pP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Podemos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actualizar</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creencias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relativas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alternativos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usando</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verosimilitudes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cada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modelo</a:t>
            </a:r>
            <a:endParaRPr lang="en-US" sz="2400" dirty="0" smtClean="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9" name="TextBox 8"/>
              <p:cNvSpPr txBox="1"/>
              <p:nvPr/>
            </p:nvSpPr>
            <p:spPr>
              <a:xfrm>
                <a:off x="2076156" y="2420888"/>
                <a:ext cx="4944116" cy="970202"/>
              </a:xfrm>
              <a:prstGeom prst="rect">
                <a:avLst/>
              </a:prstGeom>
              <a:noFill/>
              <a:ln w="25400">
                <a:noFill/>
              </a:ln>
            </p:spPr>
            <p:txBody>
              <a:bodyPr wrap="squar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rPr>
                              <m:t>𝑯</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𝒊</m:t>
                                </m:r>
                              </m:sub>
                            </m:sSub>
                          </m:e>
                        </m:d>
                      </m:num>
                      <m:den>
                        <m:nary>
                          <m:naryPr>
                            <m:chr m:val="∑"/>
                            <m:ctrlPr>
                              <a:rPr lang="en-US" sz="2800" b="1" i="1" smtClean="0">
                                <a:solidFill>
                                  <a:srgbClr val="636382"/>
                                </a:solidFill>
                                <a:latin typeface="Cambria Math" panose="02040503050406030204" pitchFamily="18" charset="0"/>
                                <a:ea typeface="Cambria Math"/>
                              </a:rPr>
                            </m:ctrlPr>
                          </m:naryPr>
                          <m:sub>
                            <m:r>
                              <m:rPr>
                                <m:brk m:alnAt="23"/>
                              </m:rPr>
                              <a:rPr lang="en-US" sz="2800" b="1" i="1" smtClean="0">
                                <a:solidFill>
                                  <a:srgbClr val="636382"/>
                                </a:solidFill>
                                <a:latin typeface="Cambria Math"/>
                                <a:ea typeface="Cambria Math"/>
                              </a:rPr>
                              <m:t>𝒋</m:t>
                            </m:r>
                            <m:r>
                              <a:rPr lang="en-US" sz="2800" b="1" i="1" smtClean="0">
                                <a:solidFill>
                                  <a:srgbClr val="636382"/>
                                </a:solidFill>
                                <a:latin typeface="Cambria Math"/>
                                <a:ea typeface="Cambria Math"/>
                              </a:rPr>
                              <m:t>=</m:t>
                            </m:r>
                            <m:r>
                              <a:rPr lang="en-US" sz="2800" b="1" i="1" smtClean="0">
                                <a:solidFill>
                                  <a:srgbClr val="636382"/>
                                </a:solidFill>
                                <a:latin typeface="Cambria Math"/>
                                <a:ea typeface="Cambria Math"/>
                              </a:rPr>
                              <m:t>𝟏</m:t>
                            </m:r>
                          </m:sub>
                          <m:sup>
                            <m:r>
                              <a:rPr lang="en-US" sz="2800" b="1" i="1" smtClean="0">
                                <a:solidFill>
                                  <a:srgbClr val="636382"/>
                                </a:solidFill>
                                <a:latin typeface="Cambria Math"/>
                                <a:ea typeface="Cambria Math"/>
                              </a:rPr>
                              <m:t>𝒏</m:t>
                            </m:r>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076156" y="2420888"/>
                <a:ext cx="4944116" cy="970202"/>
              </a:xfrm>
              <a:prstGeom prst="rect">
                <a:avLst/>
              </a:prstGeom>
              <a:blipFill rotWithShape="0">
                <a:blip r:embed="rId3"/>
                <a:stretch>
                  <a:fillRect/>
                </a:stretch>
              </a:blipFill>
              <a:ln w="25400">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252576" y="4252458"/>
                <a:ext cx="4695688" cy="976742"/>
              </a:xfrm>
              <a:prstGeom prst="rect">
                <a:avLst/>
              </a:prstGeom>
              <a:noFill/>
              <a:ln w="25400">
                <a:noFill/>
              </a:ln>
            </p:spPr>
            <p:txBody>
              <a:bodyPr wrap="squar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ctrlPr>
                              <a:rPr lang="en-US" sz="2800" b="1" i="1" smtClean="0">
                                <a:solidFill>
                                  <a:srgbClr val="636382"/>
                                </a:solidFill>
                                <a:latin typeface="Cambria Math" panose="02040503050406030204" pitchFamily="18" charset="0"/>
                                <a:ea typeface="Cambria Math"/>
                              </a:rPr>
                            </m:ctrlPr>
                          </m:naryPr>
                          <m:sub>
                            <m:r>
                              <m:rPr>
                                <m:brk m:alnAt="23"/>
                              </m:rPr>
                              <a:rPr lang="en-US" sz="2800" b="1" i="1" smtClean="0">
                                <a:solidFill>
                                  <a:srgbClr val="636382"/>
                                </a:solidFill>
                                <a:latin typeface="Cambria Math"/>
                                <a:ea typeface="Cambria Math"/>
                              </a:rPr>
                              <m:t>𝒋</m:t>
                            </m:r>
                            <m:r>
                              <a:rPr lang="en-US" sz="2800" b="1" i="1" smtClean="0">
                                <a:solidFill>
                                  <a:srgbClr val="636382"/>
                                </a:solidFill>
                                <a:latin typeface="Cambria Math"/>
                                <a:ea typeface="Cambria Math"/>
                              </a:rPr>
                              <m:t>=</m:t>
                            </m:r>
                            <m:r>
                              <a:rPr lang="en-US" sz="2800" b="1" i="1" smtClean="0">
                                <a:solidFill>
                                  <a:srgbClr val="636382"/>
                                </a:solidFill>
                                <a:latin typeface="Cambria Math"/>
                                <a:ea typeface="Cambria Math"/>
                              </a:rPr>
                              <m:t>𝟏</m:t>
                            </m:r>
                          </m:sub>
                          <m:sup>
                            <m:r>
                              <a:rPr lang="en-US" sz="2800" b="1" i="1" smtClean="0">
                                <a:solidFill>
                                  <a:srgbClr val="636382"/>
                                </a:solidFill>
                                <a:latin typeface="Cambria Math"/>
                                <a:ea typeface="Cambria Math"/>
                              </a:rPr>
                              <m:t>𝒏</m:t>
                            </m:r>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252576" y="4252458"/>
                <a:ext cx="4695688" cy="976742"/>
              </a:xfrm>
              <a:prstGeom prst="rect">
                <a:avLst/>
              </a:prstGeom>
              <a:blipFill rotWithShape="0">
                <a:blip r:embed="rId4"/>
                <a:stretch>
                  <a:fillRect/>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3796231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543073" y="116632"/>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6" name="Content Placeholder 4"/>
          <p:cNvSpPr txBox="1">
            <a:spLocks/>
          </p:cNvSpPr>
          <p:nvPr/>
        </p:nvSpPr>
        <p:spPr>
          <a:xfrm>
            <a:off x="467544" y="1447790"/>
            <a:ext cx="8310650" cy="4998697"/>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en-US" sz="2800" dirty="0" err="1" smtClean="0">
                <a:solidFill>
                  <a:srgbClr val="636382"/>
                </a:solidFill>
                <a:latin typeface="Gill Sans MT" panose="020B0502020104020203" pitchFamily="34" charset="0"/>
              </a:rPr>
              <a:t>Cantidades</a:t>
            </a:r>
            <a:r>
              <a:rPr lang="en-US" sz="2800" dirty="0" smtClean="0">
                <a:solidFill>
                  <a:srgbClr val="636382"/>
                </a:solidFill>
                <a:latin typeface="Gill Sans MT" panose="020B0502020104020203" pitchFamily="34" charset="0"/>
              </a:rPr>
              <a:t> son </a:t>
            </a:r>
            <a:r>
              <a:rPr lang="en-US" sz="2800" dirty="0" err="1" smtClean="0">
                <a:solidFill>
                  <a:srgbClr val="636382"/>
                </a:solidFill>
                <a:latin typeface="Gill Sans MT" panose="020B0502020104020203" pitchFamily="34" charset="0"/>
              </a:rPr>
              <a:t>conocidas</a:t>
            </a:r>
            <a:r>
              <a:rPr lang="en-US" sz="2800" dirty="0" smtClean="0">
                <a:solidFill>
                  <a:srgbClr val="636382"/>
                </a:solidFill>
                <a:latin typeface="Gill Sans MT" panose="020B0502020104020203" pitchFamily="34" charset="0"/>
              </a:rPr>
              <a:t> o </a:t>
            </a:r>
            <a:r>
              <a:rPr lang="en-US" sz="2800" dirty="0" err="1" smtClean="0">
                <a:solidFill>
                  <a:srgbClr val="636382"/>
                </a:solidFill>
                <a:latin typeface="Gill Sans MT" panose="020B0502020104020203" pitchFamily="34" charset="0"/>
              </a:rPr>
              <a:t>desconocidas</a:t>
            </a:r>
            <a:endParaRPr lang="en-US" sz="2800" dirty="0" smtClean="0">
              <a:solidFill>
                <a:srgbClr val="636382"/>
              </a:solidFill>
              <a:latin typeface="Gill Sans MT" panose="020B0502020104020203" pitchFamily="34" charset="0"/>
            </a:endParaRPr>
          </a:p>
          <a:p>
            <a:pPr lvl="1" fontAlgn="auto">
              <a:lnSpc>
                <a:spcPct val="150000"/>
              </a:lnSpc>
              <a:spcAft>
                <a:spcPts val="0"/>
              </a:spcAft>
            </a:pPr>
            <a:r>
              <a:rPr lang="en-US" sz="2400" b="1" dirty="0" err="1" smtClean="0">
                <a:solidFill>
                  <a:srgbClr val="636382"/>
                </a:solidFill>
                <a:latin typeface="Gill Sans MT" panose="020B0502020104020203" pitchFamily="34" charset="0"/>
              </a:rPr>
              <a:t>Conocidas</a:t>
            </a:r>
            <a:r>
              <a:rPr lang="en-US" sz="2400" b="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a:t>
            </a:r>
            <a:r>
              <a:rPr lang="en-US" sz="2400" dirty="0" err="1" smtClean="0">
                <a:solidFill>
                  <a:srgbClr val="636382"/>
                </a:solidFill>
                <a:latin typeface="Gill Sans MT" panose="020B0502020104020203" pitchFamily="34" charset="0"/>
              </a:rPr>
              <a:t>observadas</a:t>
            </a:r>
            <a:r>
              <a:rPr lang="en-US" sz="2400" dirty="0" smtClean="0">
                <a:solidFill>
                  <a:srgbClr val="636382"/>
                </a:solidFill>
                <a:latin typeface="Gill Sans MT" panose="020B0502020104020203" pitchFamily="34" charset="0"/>
              </a:rPr>
              <a:t>)</a:t>
            </a:r>
          </a:p>
          <a:p>
            <a:pPr lvl="2" fontAlgn="auto">
              <a:lnSpc>
                <a:spcPct val="150000"/>
              </a:lnSpc>
              <a:spcAft>
                <a:spcPts val="0"/>
              </a:spcAft>
            </a:pPr>
            <a:r>
              <a:rPr lang="en-US" dirty="0" err="1" smtClean="0">
                <a:solidFill>
                  <a:srgbClr val="636382"/>
                </a:solidFill>
                <a:latin typeface="Gill Sans MT" panose="020B0502020104020203" pitchFamily="34" charset="0"/>
              </a:rPr>
              <a:t>Datos</a:t>
            </a:r>
            <a:endParaRPr lang="en-US"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Covariables</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sz="2400" b="1" dirty="0" err="1" smtClean="0">
                <a:solidFill>
                  <a:srgbClr val="636382"/>
                </a:solidFill>
                <a:latin typeface="Gill Sans MT" panose="020B0502020104020203" pitchFamily="34" charset="0"/>
              </a:rPr>
              <a:t>Desconocidas</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observadas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todas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estas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cantidades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tratadas</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misma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manera</a:t>
            </a:r>
            <a:endParaRPr lang="en-US" sz="2400"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Parámetros</a:t>
            </a:r>
            <a:endParaRPr lang="en-US"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Predicciones</a:t>
            </a:r>
            <a:endParaRPr lang="en-US"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faltantes</a:t>
            </a:r>
            <a:endParaRPr lang="en-US"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3068226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543073" y="83667"/>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AutoShape 4"/>
          <p:cNvSpPr>
            <a:spLocks/>
          </p:cNvSpPr>
          <p:nvPr/>
        </p:nvSpPr>
        <p:spPr bwMode="auto">
          <a:xfrm>
            <a:off x="1115616" y="1700808"/>
            <a:ext cx="2482539" cy="762830"/>
          </a:xfrm>
          <a:prstGeom prst="borderCallout2">
            <a:avLst>
              <a:gd name="adj1" fmla="val 51065"/>
              <a:gd name="adj2" fmla="val 101432"/>
              <a:gd name="adj3" fmla="val 92705"/>
              <a:gd name="adj4" fmla="val 107671"/>
              <a:gd name="adj5" fmla="val 132635"/>
              <a:gd name="adj6" fmla="val 12202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Distribución</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a priori (</a:t>
            </a: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previa</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a:t>
            </a:r>
            <a:endParaRPr kumimoji="0" lang="en-US" sz="2200" b="0" i="0" u="none" strike="noStrike" cap="none" normalizeH="0" baseline="0" dirty="0" smtClean="0">
              <a:ln>
                <a:noFill/>
              </a:ln>
              <a:solidFill>
                <a:srgbClr val="636382"/>
              </a:solidFill>
              <a:effectLst/>
              <a:cs typeface="Arial" pitchFamily="34" charset="0"/>
            </a:endParaRPr>
          </a:p>
        </p:txBody>
      </p:sp>
      <p:sp>
        <p:nvSpPr>
          <p:cNvPr id="9" name="AutoShape 2"/>
          <p:cNvSpPr>
            <a:spLocks/>
          </p:cNvSpPr>
          <p:nvPr/>
        </p:nvSpPr>
        <p:spPr bwMode="auto">
          <a:xfrm>
            <a:off x="5292080" y="3861048"/>
            <a:ext cx="2592288" cy="936104"/>
          </a:xfrm>
          <a:prstGeom prst="borderCallout2">
            <a:avLst>
              <a:gd name="adj1" fmla="val 51065"/>
              <a:gd name="adj2" fmla="val -2218"/>
              <a:gd name="adj3" fmla="val 51065"/>
              <a:gd name="adj4" fmla="val -4620"/>
              <a:gd name="adj5" fmla="val -31445"/>
              <a:gd name="adj6" fmla="val -11975"/>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Probabilidad</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total de </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los</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a:t>
            </a: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datos</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a:t>
            </a:r>
            <a:r>
              <a:rPr lang="en-US" sz="2200" i="1" dirty="0" smtClean="0">
                <a:solidFill>
                  <a:srgbClr val="636382"/>
                </a:solidFill>
                <a:ea typeface="SimSun" pitchFamily="2" charset="-122"/>
                <a:cs typeface="Times New Roman" pitchFamily="18" charset="0"/>
              </a:rPr>
              <a:t>P(x)</a:t>
            </a:r>
            <a:endParaRPr kumimoji="0" lang="en-US" sz="2200" b="0" i="1" u="none" strike="noStrike" cap="none" normalizeH="0" baseline="0" dirty="0" smtClean="0">
              <a:ln>
                <a:noFill/>
              </a:ln>
              <a:solidFill>
                <a:srgbClr val="636382"/>
              </a:solidFill>
              <a:effectLst/>
              <a:cs typeface="Arial" pitchFamily="34" charset="0"/>
            </a:endParaRPr>
          </a:p>
        </p:txBody>
      </p:sp>
      <p:sp>
        <p:nvSpPr>
          <p:cNvPr id="10" name="AutoShape 1"/>
          <p:cNvSpPr>
            <a:spLocks/>
          </p:cNvSpPr>
          <p:nvPr/>
        </p:nvSpPr>
        <p:spPr bwMode="auto">
          <a:xfrm>
            <a:off x="6535243" y="2006396"/>
            <a:ext cx="1744665" cy="851203"/>
          </a:xfrm>
          <a:prstGeom prst="borderCallout2">
            <a:avLst>
              <a:gd name="adj1" fmla="val 51065"/>
              <a:gd name="adj2" fmla="val -5713"/>
              <a:gd name="adj3" fmla="val 51065"/>
              <a:gd name="adj4" fmla="val -8097"/>
              <a:gd name="adj5" fmla="val 66954"/>
              <a:gd name="adj6" fmla="val -43562"/>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Verosimilitud</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o “likelihood” </a:t>
            </a:r>
            <a:endParaRPr kumimoji="0" lang="en-US" sz="2200" b="0" i="0" u="none" strike="noStrike" cap="none" normalizeH="0" baseline="0" dirty="0" smtClean="0">
              <a:ln>
                <a:noFill/>
              </a:ln>
              <a:solidFill>
                <a:srgbClr val="636382"/>
              </a:solidFill>
              <a:effectLst/>
              <a:cs typeface="Arial" pitchFamily="34" charset="0"/>
            </a:endParaRPr>
          </a:p>
        </p:txBody>
      </p:sp>
      <mc:AlternateContent xmlns:mc="http://schemas.openxmlformats.org/markup-compatibility/2006" xmlns:a14="http://schemas.microsoft.com/office/drawing/2010/main">
        <mc:Choice Requires="a14">
          <p:sp>
            <p:nvSpPr>
              <p:cNvPr id="12" name="TextBox 11"/>
              <p:cNvSpPr txBox="1"/>
              <p:nvPr/>
            </p:nvSpPr>
            <p:spPr>
              <a:xfrm>
                <a:off x="2181384" y="2627716"/>
                <a:ext cx="4018792" cy="85876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supHide m:val="on"/>
                            <m:ctrlPr>
                              <a:rPr lang="en-US" sz="2800" b="1" i="1" smtClean="0">
                                <a:solidFill>
                                  <a:srgbClr val="636382"/>
                                </a:solidFill>
                                <a:latin typeface="Cambria Math" panose="02040503050406030204" pitchFamily="18" charset="0"/>
                                <a:ea typeface="Cambria Math"/>
                              </a:rPr>
                            </m:ctrlPr>
                          </m:naryPr>
                          <m:sub>
                            <m:r>
                              <m:rPr>
                                <m:brk m:alnAt="7"/>
                              </m:rPr>
                              <a:rPr lang="en-US" sz="2800" b="1" i="1" smtClean="0">
                                <a:solidFill>
                                  <a:srgbClr val="636382"/>
                                </a:solidFill>
                                <a:latin typeface="Cambria Math"/>
                                <a:ea typeface="Cambria Math"/>
                              </a:rPr>
                              <m:t>𝒋</m:t>
                            </m:r>
                          </m:sub>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181384" y="2627716"/>
                <a:ext cx="4018792" cy="858761"/>
              </a:xfrm>
              <a:prstGeom prst="rect">
                <a:avLst/>
              </a:prstGeom>
              <a:blipFill rotWithShape="0">
                <a:blip r:embed="rId3"/>
                <a:stretch>
                  <a:fillRect b="-6383"/>
                </a:stretch>
              </a:blipFill>
              <a:ln w="25400">
                <a:noFill/>
              </a:ln>
            </p:spPr>
            <p:txBody>
              <a:bodyPr/>
              <a:lstStyle/>
              <a:p>
                <a:r>
                  <a:rPr lang="es-ES">
                    <a:noFill/>
                  </a:rPr>
                  <a:t> </a:t>
                </a:r>
              </a:p>
            </p:txBody>
          </p:sp>
        </mc:Fallback>
      </mc:AlternateContent>
      <p:sp>
        <p:nvSpPr>
          <p:cNvPr id="13" name="AutoShape 2"/>
          <p:cNvSpPr>
            <a:spLocks/>
          </p:cNvSpPr>
          <p:nvPr/>
        </p:nvSpPr>
        <p:spPr bwMode="auto">
          <a:xfrm>
            <a:off x="611560" y="4581128"/>
            <a:ext cx="2736430" cy="1461156"/>
          </a:xfrm>
          <a:prstGeom prst="borderCallout2">
            <a:avLst>
              <a:gd name="adj1" fmla="val -11478"/>
              <a:gd name="adj2" fmla="val 50776"/>
              <a:gd name="adj3" fmla="val -50628"/>
              <a:gd name="adj4" fmla="val 64029"/>
              <a:gd name="adj5" fmla="val -82127"/>
              <a:gd name="adj6" fmla="val 74106"/>
            </a:avLst>
          </a:prstGeom>
          <a:noFill/>
          <a:ln w="952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Distribución</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Posterior de</a:t>
            </a:r>
            <a:r>
              <a:rPr kumimoji="0" lang="en-US" sz="2200" b="0" i="0" u="none" strike="noStrike" cap="none" normalizeH="0" dirty="0" smtClean="0">
                <a:ln>
                  <a:noFill/>
                </a:ln>
                <a:solidFill>
                  <a:srgbClr val="636382"/>
                </a:solidFill>
                <a:effectLst/>
                <a:ea typeface="SimSun" pitchFamily="2" charset="-122"/>
                <a:cs typeface="Times New Roman" pitchFamily="18" charset="0"/>
              </a:rPr>
              <a:t> </a:t>
            </a:r>
            <a:r>
              <a:rPr kumimoji="0" lang="en-US" sz="2200" b="0" i="0" u="none" strike="noStrike" cap="none" normalizeH="0" dirty="0" err="1" smtClean="0">
                <a:ln>
                  <a:noFill/>
                </a:ln>
                <a:solidFill>
                  <a:srgbClr val="636382"/>
                </a:solidFill>
                <a:effectLst/>
                <a:ea typeface="SimSun" pitchFamily="2" charset="-122"/>
                <a:cs typeface="Times New Roman" pitchFamily="18" charset="0"/>
              </a:rPr>
              <a:t>los</a:t>
            </a:r>
            <a:r>
              <a:rPr kumimoji="0" lang="en-US" sz="2200" b="0" i="0" u="none" strike="noStrike" cap="none" normalizeH="0" dirty="0" smtClean="0">
                <a:ln>
                  <a:noFill/>
                </a:ln>
                <a:solidFill>
                  <a:srgbClr val="636382"/>
                </a:solidFill>
                <a:effectLst/>
                <a:ea typeface="SimSun" pitchFamily="2" charset="-122"/>
                <a:cs typeface="Times New Roman" pitchFamily="18" charset="0"/>
              </a:rPr>
              <a:t> </a:t>
            </a:r>
            <a:r>
              <a:rPr kumimoji="0" lang="en-US" sz="2200" b="0" i="0" u="none" strike="noStrike" cap="none" normalizeH="0" dirty="0" err="1" smtClean="0">
                <a:ln>
                  <a:noFill/>
                </a:ln>
                <a:solidFill>
                  <a:srgbClr val="636382"/>
                </a:solidFill>
                <a:effectLst/>
                <a:ea typeface="SimSun" pitchFamily="2" charset="-122"/>
                <a:cs typeface="Times New Roman" pitchFamily="18" charset="0"/>
              </a:rPr>
              <a:t>parámetros</a:t>
            </a:r>
            <a:r>
              <a:rPr kumimoji="0" lang="en-US" sz="2200" b="0" i="0" u="none" strike="noStrike" cap="none" normalizeH="0" dirty="0" smtClean="0">
                <a:ln>
                  <a:noFill/>
                </a:ln>
                <a:solidFill>
                  <a:srgbClr val="636382"/>
                </a:solidFill>
                <a:effectLst/>
                <a:ea typeface="SimSun" pitchFamily="2" charset="-122"/>
                <a:cs typeface="Times New Roman" pitchFamily="18" charset="0"/>
              </a:rPr>
              <a:t>, dado que </a:t>
            </a:r>
            <a:r>
              <a:rPr kumimoji="0" lang="en-US" sz="2200" b="0" i="0" u="none" strike="noStrike" cap="none" normalizeH="0" dirty="0" err="1" smtClean="0">
                <a:ln>
                  <a:noFill/>
                </a:ln>
                <a:solidFill>
                  <a:srgbClr val="636382"/>
                </a:solidFill>
                <a:effectLst/>
                <a:ea typeface="SimSun" pitchFamily="2" charset="-122"/>
                <a:cs typeface="Times New Roman" pitchFamily="18" charset="0"/>
              </a:rPr>
              <a:t>observamos</a:t>
            </a:r>
            <a:r>
              <a:rPr kumimoji="0" lang="en-US" sz="2200" b="0" i="0" u="none" strike="noStrike" cap="none" normalizeH="0" dirty="0" smtClean="0">
                <a:ln>
                  <a:noFill/>
                </a:ln>
                <a:solidFill>
                  <a:srgbClr val="636382"/>
                </a:solidFill>
                <a:effectLst/>
                <a:ea typeface="SimSun" pitchFamily="2" charset="-122"/>
                <a:cs typeface="Times New Roman" pitchFamily="18" charset="0"/>
              </a:rPr>
              <a:t> </a:t>
            </a:r>
            <a:r>
              <a:rPr kumimoji="0" lang="en-US" sz="2200" b="0" i="0" u="none" strike="noStrike" cap="none" normalizeH="0" dirty="0" err="1" smtClean="0">
                <a:ln>
                  <a:noFill/>
                </a:ln>
                <a:solidFill>
                  <a:srgbClr val="636382"/>
                </a:solidFill>
                <a:effectLst/>
                <a:ea typeface="SimSun" pitchFamily="2" charset="-122"/>
                <a:cs typeface="Times New Roman" pitchFamily="18" charset="0"/>
              </a:rPr>
              <a:t>los</a:t>
            </a:r>
            <a:r>
              <a:rPr kumimoji="0" lang="en-US" sz="2200" b="0" i="0" u="none" strike="noStrike" cap="none" normalizeH="0" dirty="0" smtClean="0">
                <a:ln>
                  <a:noFill/>
                </a:ln>
                <a:solidFill>
                  <a:srgbClr val="636382"/>
                </a:solidFill>
                <a:effectLst/>
                <a:ea typeface="SimSun" pitchFamily="2" charset="-122"/>
                <a:cs typeface="Times New Roman" pitchFamily="18" charset="0"/>
              </a:rPr>
              <a:t> </a:t>
            </a:r>
            <a:r>
              <a:rPr kumimoji="0" lang="en-US" sz="2200" b="0" i="0" u="none" strike="noStrike" cap="none" normalizeH="0" dirty="0" err="1" smtClean="0">
                <a:ln>
                  <a:noFill/>
                </a:ln>
                <a:solidFill>
                  <a:srgbClr val="636382"/>
                </a:solidFill>
                <a:effectLst/>
                <a:ea typeface="SimSun" pitchFamily="2" charset="-122"/>
                <a:cs typeface="Times New Roman" pitchFamily="18" charset="0"/>
              </a:rPr>
              <a:t>datos</a:t>
            </a:r>
            <a:r>
              <a:rPr kumimoji="0" lang="en-US" sz="2200" b="0" i="0" u="none" strike="noStrike" cap="none" normalizeH="0" dirty="0" smtClean="0">
                <a:ln>
                  <a:noFill/>
                </a:ln>
                <a:solidFill>
                  <a:srgbClr val="636382"/>
                </a:solidFill>
                <a:effectLst/>
                <a:ea typeface="SimSun" pitchFamily="2" charset="-122"/>
                <a:cs typeface="Times New Roman" pitchFamily="18" charset="0"/>
              </a:rPr>
              <a:t> x</a:t>
            </a:r>
            <a:endParaRPr kumimoji="0" lang="en-US" sz="2200" b="0" i="0" u="none" strike="noStrike" cap="none" normalizeH="0" baseline="0" dirty="0" smtClean="0">
              <a:ln>
                <a:noFill/>
              </a:ln>
              <a:solidFill>
                <a:srgbClr val="636382"/>
              </a:solidFill>
              <a:effectLst/>
              <a:cs typeface="Arial" pitchFamily="34" charset="0"/>
            </a:endParaRPr>
          </a:p>
        </p:txBody>
      </p:sp>
    </p:spTree>
    <p:extLst>
      <p:ext uri="{BB962C8B-B14F-4D97-AF65-F5344CB8AC3E}">
        <p14:creationId xmlns:p14="http://schemas.microsoft.com/office/powerpoint/2010/main" val="4127551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543073" y="83667"/>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 name="Content Placeholder 4"/>
          <p:cNvSpPr txBox="1">
            <a:spLocks/>
          </p:cNvSpPr>
          <p:nvPr/>
        </p:nvSpPr>
        <p:spPr>
          <a:xfrm>
            <a:off x="323528" y="3140968"/>
            <a:ext cx="8496944" cy="122413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err="1" smtClean="0">
                <a:solidFill>
                  <a:srgbClr val="636382"/>
                </a:solidFill>
                <a:latin typeface="Gill Sans MT" panose="020B0502020104020203" pitchFamily="34" charset="0"/>
              </a:rPr>
              <a:t>Eventos</a:t>
            </a:r>
            <a:r>
              <a:rPr lang="en-US" sz="2400" dirty="0" smtClean="0">
                <a:solidFill>
                  <a:srgbClr val="636382"/>
                </a:solidFill>
                <a:latin typeface="Gill Sans MT" panose="020B0502020104020203" pitchFamily="34" charset="0"/>
              </a:rPr>
              <a:t> </a:t>
            </a:r>
            <a:r>
              <a:rPr lang="en-US" sz="2400" i="1" dirty="0" smtClean="0">
                <a:solidFill>
                  <a:srgbClr val="636382"/>
                </a:solidFill>
                <a:latin typeface="Gill Sans MT" panose="020B0502020104020203" pitchFamily="34" charset="0"/>
              </a:rPr>
              <a:t>j</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mutuamente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exclusivos</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exhaustivos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entonces</a:t>
            </a:r>
            <a:r>
              <a:rPr lang="en-US" sz="2400" dirty="0" smtClean="0">
                <a:solidFill>
                  <a:srgbClr val="636382"/>
                </a:solidFill>
                <a:latin typeface="Gill Sans MT" panose="020B0502020104020203" pitchFamily="34" charset="0"/>
              </a:rPr>
              <a:t>, </a:t>
            </a:r>
            <a:r>
              <a:rPr lang="en-US" sz="2400" i="1" dirty="0" smtClean="0">
                <a:solidFill>
                  <a:srgbClr val="636382"/>
                </a:solidFill>
                <a:latin typeface="Gill Sans MT" panose="020B0502020104020203" pitchFamily="34" charset="0"/>
              </a:rPr>
              <a:t>P(x)</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un </a:t>
            </a:r>
            <a:r>
              <a:rPr lang="en-US" sz="2400" dirty="0" err="1" smtClean="0">
                <a:solidFill>
                  <a:srgbClr val="636382"/>
                </a:solidFill>
                <a:latin typeface="Gill Sans MT" panose="020B0502020104020203" pitchFamily="34" charset="0"/>
              </a:rPr>
              <a:t>estado</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naturaleza</a:t>
            </a:r>
            <a:r>
              <a:rPr lang="en-US" sz="2400" dirty="0" smtClean="0">
                <a:solidFill>
                  <a:srgbClr val="636382"/>
                </a:solidFill>
                <a:latin typeface="Gill Sans MT" panose="020B0502020104020203" pitchFamily="34" charset="0"/>
              </a:rPr>
              <a:t>, con </a:t>
            </a:r>
            <a:r>
              <a:rPr lang="en-US" sz="2400" dirty="0" err="1" smtClean="0">
                <a:solidFill>
                  <a:srgbClr val="636382"/>
                </a:solidFill>
                <a:latin typeface="Gill Sans MT" panose="020B0502020104020203" pitchFamily="34" charset="0"/>
              </a:rPr>
              <a:t>explicaciones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alternativas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cómo</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cosas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funcionan</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constante</a:t>
            </a:r>
            <a:endParaRPr lang="en-US" sz="2400" dirty="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11" name="TextBox 10"/>
              <p:cNvSpPr txBox="1"/>
              <p:nvPr/>
            </p:nvSpPr>
            <p:spPr>
              <a:xfrm>
                <a:off x="2709211" y="4797152"/>
                <a:ext cx="3734997" cy="461665"/>
              </a:xfrm>
              <a:prstGeom prst="rect">
                <a:avLst/>
              </a:prstGeom>
              <a:noFill/>
              <a:ln w="25400">
                <a:solidFill>
                  <a:schemeClr val="accent1">
                    <a:shade val="50000"/>
                    <a:satMod val="103000"/>
                  </a:schemeClr>
                </a:solidFill>
              </a:ln>
            </p:spPr>
            <p:txBody>
              <a:bodyPr wrap="none" rtlCol="0">
                <a:spAutoFit/>
              </a:bodyPr>
              <a:lstStyle/>
              <a:p>
                <a14:m>
                  <m:oMath xmlns:m="http://schemas.openxmlformats.org/officeDocument/2006/math">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sSub>
                          <m:sSubPr>
                            <m:ctrlPr>
                              <a:rPr lang="en-US" sz="2400" b="1" i="1" smtClean="0">
                                <a:solidFill>
                                  <a:srgbClr val="636382"/>
                                </a:solidFill>
                                <a:latin typeface="Cambria Math" panose="02040503050406030204" pitchFamily="18" charset="0"/>
                              </a:rPr>
                            </m:ctrlPr>
                          </m:sSubPr>
                          <m:e>
                            <m:r>
                              <a:rPr lang="en-US" sz="2400" b="1" i="1" smtClean="0">
                                <a:solidFill>
                                  <a:srgbClr val="636382"/>
                                </a:solidFill>
                                <a:latin typeface="Cambria Math"/>
                                <a:ea typeface="Cambria Math"/>
                              </a:rPr>
                              <m:t>𝜽</m:t>
                            </m:r>
                          </m:e>
                          <m:sub>
                            <m:r>
                              <a:rPr lang="en-US" sz="2400" b="1" i="1" smtClean="0">
                                <a:solidFill>
                                  <a:srgbClr val="636382"/>
                                </a:solidFill>
                                <a:latin typeface="Cambria Math"/>
                              </a:rPr>
                              <m:t>𝒊</m:t>
                            </m:r>
                          </m:sub>
                        </m:sSub>
                      </m:e>
                      <m:e>
                        <m:r>
                          <a:rPr lang="en-US" sz="2400" b="1" i="1" smtClean="0">
                            <a:solidFill>
                              <a:srgbClr val="636382"/>
                            </a:solidFill>
                            <a:latin typeface="Cambria Math"/>
                          </a:rPr>
                          <m:t>𝒙</m:t>
                        </m:r>
                      </m:e>
                    </m:d>
                    <m:r>
                      <a:rPr lang="en-US" sz="2400" b="1" i="1" smtClean="0">
                        <a:solidFill>
                          <a:srgbClr val="636382"/>
                        </a:solidFill>
                        <a:latin typeface="Cambria Math"/>
                        <a:ea typeface="Cambria Math"/>
                      </a:rPr>
                      <m:t>∝</m:t>
                    </m:r>
                  </m:oMath>
                </a14:m>
                <a:r>
                  <a:rPr lang="en-US" sz="2400" b="1" dirty="0" smtClean="0">
                    <a:solidFill>
                      <a:srgbClr val="636382"/>
                    </a:solidFill>
                  </a:rPr>
                  <a:t> </a:t>
                </a:r>
                <a14:m>
                  <m:oMath xmlns:m="http://schemas.openxmlformats.org/officeDocument/2006/math">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𝜽</m:t>
                        </m:r>
                      </m:e>
                      <m:sub>
                        <m:r>
                          <a:rPr lang="en-US" sz="2400" b="1" i="1" smtClean="0">
                            <a:solidFill>
                              <a:srgbClr val="636382"/>
                            </a:solidFill>
                            <a:latin typeface="Cambria Math"/>
                            <a:ea typeface="Cambria Math"/>
                          </a:rPr>
                          <m:t>𝒊</m:t>
                        </m:r>
                      </m:sub>
                    </m:sSub>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𝒙</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𝜽</m:t>
                            </m:r>
                          </m:e>
                          <m:sub>
                            <m:r>
                              <a:rPr lang="en-US" sz="2400" b="1" i="1" smtClean="0">
                                <a:solidFill>
                                  <a:srgbClr val="636382"/>
                                </a:solidFill>
                                <a:latin typeface="Cambria Math"/>
                                <a:ea typeface="Cambria Math"/>
                              </a:rPr>
                              <m:t>𝒊</m:t>
                            </m:r>
                          </m:sub>
                        </m:sSub>
                      </m:e>
                    </m:d>
                  </m:oMath>
                </a14:m>
                <a:endParaRPr lang="en-US" sz="2400" b="1" dirty="0">
                  <a:solidFill>
                    <a:srgbClr val="636382"/>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709211" y="4797152"/>
                <a:ext cx="3734997" cy="461665"/>
              </a:xfrm>
              <a:prstGeom prst="rect">
                <a:avLst/>
              </a:prstGeom>
              <a:blipFill rotWithShape="0">
                <a:blip r:embed="rId3"/>
                <a:stretch>
                  <a:fillRect b="-13750"/>
                </a:stretch>
              </a:blipFill>
              <a:ln w="25400">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267744" y="1844824"/>
                <a:ext cx="4018792" cy="85876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supHide m:val="on"/>
                            <m:ctrlPr>
                              <a:rPr lang="en-US" sz="2800" b="1" i="1" smtClean="0">
                                <a:solidFill>
                                  <a:srgbClr val="636382"/>
                                </a:solidFill>
                                <a:latin typeface="Cambria Math" panose="02040503050406030204" pitchFamily="18" charset="0"/>
                                <a:ea typeface="Cambria Math"/>
                              </a:rPr>
                            </m:ctrlPr>
                          </m:naryPr>
                          <m:sub>
                            <m:r>
                              <m:rPr>
                                <m:brk m:alnAt="7"/>
                              </m:rPr>
                              <a:rPr lang="en-US" sz="2800" b="1" i="1" smtClean="0">
                                <a:solidFill>
                                  <a:srgbClr val="636382"/>
                                </a:solidFill>
                                <a:latin typeface="Cambria Math"/>
                                <a:ea typeface="Cambria Math"/>
                              </a:rPr>
                              <m:t>𝒋</m:t>
                            </m:r>
                          </m:sub>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267744" y="1844824"/>
                <a:ext cx="4018792" cy="858761"/>
              </a:xfrm>
              <a:prstGeom prst="rect">
                <a:avLst/>
              </a:prstGeom>
              <a:blipFill rotWithShape="0">
                <a:blip r:embed="rId4"/>
                <a:stretch>
                  <a:fillRect b="-5674"/>
                </a:stretch>
              </a:blipFill>
              <a:ln w="25400">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64650" y="5362763"/>
                <a:ext cx="8227830" cy="400110"/>
              </a:xfrm>
              <a:prstGeom prst="rect">
                <a:avLst/>
              </a:prstGeom>
              <a:noFill/>
              <a:ln w="25400">
                <a:noFill/>
              </a:ln>
            </p:spPr>
            <p:txBody>
              <a:bodyPr wrap="none" rtlCol="0">
                <a:spAutoFit/>
              </a:bodyPr>
              <a:lstStyle/>
              <a:p>
                <a14:m>
                  <m:oMath xmlns:m="http://schemas.openxmlformats.org/officeDocument/2006/math">
                    <m:r>
                      <a:rPr lang="es-ES" sz="2000" b="1" i="1" smtClean="0">
                        <a:solidFill>
                          <a:srgbClr val="636382"/>
                        </a:solidFill>
                        <a:latin typeface="Cambria Math"/>
                      </a:rPr>
                      <m:t>𝑫𝒊𝒔𝒕𝒓𝒊𝒃𝒖𝒄𝒊</m:t>
                    </m:r>
                    <m:r>
                      <a:rPr lang="es-ES" sz="2000" b="1" i="1" smtClean="0">
                        <a:solidFill>
                          <a:srgbClr val="636382"/>
                        </a:solidFill>
                        <a:latin typeface="Cambria Math"/>
                      </a:rPr>
                      <m:t>ó</m:t>
                    </m:r>
                    <m:r>
                      <a:rPr lang="es-ES" sz="2000" b="1" i="1" smtClean="0">
                        <a:solidFill>
                          <a:srgbClr val="636382"/>
                        </a:solidFill>
                        <a:latin typeface="Cambria Math"/>
                      </a:rPr>
                      <m:t>𝒏</m:t>
                    </m:r>
                    <m:r>
                      <a:rPr lang="es-ES" sz="2000" b="1" i="1" smtClean="0">
                        <a:solidFill>
                          <a:srgbClr val="636382"/>
                        </a:solidFill>
                        <a:latin typeface="Cambria Math"/>
                      </a:rPr>
                      <m:t> </m:t>
                    </m:r>
                    <m:r>
                      <a:rPr lang="es-ES" sz="2000" b="1" i="1" smtClean="0">
                        <a:solidFill>
                          <a:srgbClr val="636382"/>
                        </a:solidFill>
                        <a:latin typeface="Cambria Math"/>
                      </a:rPr>
                      <m:t>𝒑𝒐𝒔𝒕𝒆𝒓𝒊𝒐𝒓</m:t>
                    </m:r>
                    <m:r>
                      <a:rPr lang="en-US" sz="2000" b="1" i="1" smtClean="0">
                        <a:solidFill>
                          <a:srgbClr val="636382"/>
                        </a:solidFill>
                        <a:latin typeface="Cambria Math"/>
                        <a:ea typeface="Cambria Math"/>
                      </a:rPr>
                      <m:t>∝</m:t>
                    </m:r>
                  </m:oMath>
                </a14:m>
                <a:r>
                  <a:rPr lang="en-US" sz="2000" b="1" i="1" dirty="0" smtClean="0">
                    <a:solidFill>
                      <a:srgbClr val="636382"/>
                    </a:solidFill>
                  </a:rPr>
                  <a:t> </a:t>
                </a:r>
                <a14:m>
                  <m:oMath xmlns:m="http://schemas.openxmlformats.org/officeDocument/2006/math">
                    <m:r>
                      <a:rPr lang="es-ES" sz="2000" b="1" i="1" smtClean="0">
                        <a:solidFill>
                          <a:srgbClr val="636382"/>
                        </a:solidFill>
                        <a:latin typeface="Cambria Math"/>
                        <a:ea typeface="Cambria Math"/>
                      </a:rPr>
                      <m:t>𝑫𝒊𝒔𝒕𝒓𝒊𝒃𝒖𝒄𝒊</m:t>
                    </m:r>
                    <m:r>
                      <a:rPr lang="es-ES" sz="2000" b="1" i="1" smtClean="0">
                        <a:solidFill>
                          <a:srgbClr val="636382"/>
                        </a:solidFill>
                        <a:latin typeface="Cambria Math"/>
                        <a:ea typeface="Cambria Math"/>
                      </a:rPr>
                      <m:t>ó</m:t>
                    </m:r>
                    <m:r>
                      <a:rPr lang="es-ES" sz="2000" b="1" i="1" smtClean="0">
                        <a:solidFill>
                          <a:srgbClr val="636382"/>
                        </a:solidFill>
                        <a:latin typeface="Cambria Math"/>
                        <a:ea typeface="Cambria Math"/>
                      </a:rPr>
                      <m:t>𝒏</m:t>
                    </m:r>
                    <m:r>
                      <a:rPr lang="es-ES" sz="2000" b="1" i="1" smtClean="0">
                        <a:solidFill>
                          <a:srgbClr val="636382"/>
                        </a:solidFill>
                        <a:latin typeface="Cambria Math"/>
                        <a:ea typeface="Cambria Math"/>
                      </a:rPr>
                      <m:t> </m:t>
                    </m:r>
                    <m:r>
                      <a:rPr lang="es-ES" sz="2000" b="1" i="1" smtClean="0">
                        <a:solidFill>
                          <a:srgbClr val="636382"/>
                        </a:solidFill>
                        <a:latin typeface="Cambria Math"/>
                        <a:ea typeface="Cambria Math"/>
                      </a:rPr>
                      <m:t>𝒂</m:t>
                    </m:r>
                    <m:r>
                      <a:rPr lang="es-ES" sz="2000" b="1" i="1" smtClean="0">
                        <a:solidFill>
                          <a:srgbClr val="636382"/>
                        </a:solidFill>
                        <a:latin typeface="Cambria Math"/>
                        <a:ea typeface="Cambria Math"/>
                      </a:rPr>
                      <m:t> </m:t>
                    </m:r>
                    <m:r>
                      <a:rPr lang="es-ES" sz="2000" b="1" i="1" smtClean="0">
                        <a:solidFill>
                          <a:srgbClr val="636382"/>
                        </a:solidFill>
                        <a:latin typeface="Cambria Math"/>
                        <a:ea typeface="Cambria Math"/>
                      </a:rPr>
                      <m:t>𝒑𝒓𝒊𝒐𝒓𝒊</m:t>
                    </m:r>
                    <m:r>
                      <a:rPr lang="en-US" sz="2000" b="1" i="1" smtClean="0">
                        <a:solidFill>
                          <a:srgbClr val="636382"/>
                        </a:solidFill>
                        <a:latin typeface="Cambria Math"/>
                        <a:ea typeface="Cambria Math"/>
                      </a:rPr>
                      <m:t>×</m:t>
                    </m:r>
                    <m:r>
                      <a:rPr lang="es-ES" sz="2000" b="1" i="1" smtClean="0">
                        <a:solidFill>
                          <a:srgbClr val="636382"/>
                        </a:solidFill>
                        <a:latin typeface="Cambria Math"/>
                        <a:ea typeface="Cambria Math"/>
                      </a:rPr>
                      <m:t>𝑽𝒆𝒓𝒐𝒔𝒊𝒎𝒊𝒍𝒊𝒕𝒖𝒅</m:t>
                    </m:r>
                  </m:oMath>
                </a14:m>
                <a:endParaRPr lang="en-US" sz="2000" b="1" i="1" dirty="0">
                  <a:solidFill>
                    <a:srgbClr val="63638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64650" y="5362763"/>
                <a:ext cx="8227830" cy="400110"/>
              </a:xfrm>
              <a:prstGeom prst="rect">
                <a:avLst/>
              </a:prstGeom>
              <a:blipFill rotWithShape="0">
                <a:blip r:embed="rId5"/>
                <a:stretch>
                  <a:fillRect b="-15385"/>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3936162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1033717"/>
            <a:ext cx="7866218" cy="484355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mc:AlternateContent xmlns:mc="http://schemas.openxmlformats.org/markup-compatibility/2006" xmlns:a14="http://schemas.microsoft.com/office/drawing/2010/main">
        <mc:Choice Requires="a14">
          <p:sp>
            <p:nvSpPr>
              <p:cNvPr id="6" name="Content Placeholder 4"/>
              <p:cNvSpPr txBox="1">
                <a:spLocks/>
              </p:cNvSpPr>
              <p:nvPr/>
            </p:nvSpPr>
            <p:spPr>
              <a:xfrm>
                <a:off x="251520" y="1958695"/>
                <a:ext cx="8417999" cy="4998697"/>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14:m>
                  <m:oMath xmlns:m="http://schemas.openxmlformats.org/officeDocument/2006/math">
                    <m:d>
                      <m:dPr>
                        <m:begChr m:val="["/>
                        <m:endChr m:val="]"/>
                        <m:ctrlPr>
                          <a:rPr lang="en-US" sz="2400" b="1" i="1" smtClean="0">
                            <a:solidFill>
                              <a:srgbClr val="636382"/>
                            </a:solidFill>
                            <a:latin typeface="Cambria Math" panose="02040503050406030204" pitchFamily="18" charset="0"/>
                          </a:rPr>
                        </m:ctrlPr>
                      </m:dPr>
                      <m:e>
                        <m:r>
                          <a:rPr lang="en-US" sz="2400" b="1" i="1">
                            <a:solidFill>
                              <a:srgbClr val="636382"/>
                            </a:solidFill>
                            <a:latin typeface="Cambria Math"/>
                          </a:rPr>
                          <m:t>𝒙</m:t>
                        </m:r>
                      </m:e>
                    </m:d>
                  </m:oMath>
                </a14:m>
                <a:r>
                  <a:rPr lang="en-US" sz="2400" b="1" dirty="0">
                    <a:solidFill>
                      <a:srgbClr val="636382"/>
                    </a:solidFill>
                    <a:latin typeface="Gill Sans MT" panose="020B0502020104020203" pitchFamily="34" charset="0"/>
                  </a:rPr>
                  <a:t> </a:t>
                </a:r>
                <a:r>
                  <a:rPr lang="en-US" sz="2400" b="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Datos</a:t>
                </a:r>
                <a:endParaRPr lang="en-US" sz="2400" dirty="0">
                  <a:solidFill>
                    <a:srgbClr val="636382"/>
                  </a:solidFill>
                  <a:latin typeface="Gill Sans MT" panose="020B0502020104020203" pitchFamily="34" charset="0"/>
                </a:endParaRPr>
              </a:p>
              <a:p>
                <a:pPr fontAlgn="auto">
                  <a:spcBef>
                    <a:spcPts val="600"/>
                  </a:spcBef>
                  <a:spcAft>
                    <a:spcPts val="600"/>
                  </a:spcAft>
                </a:pPr>
                <a14:m>
                  <m:oMath xmlns:m="http://schemas.openxmlformats.org/officeDocument/2006/math">
                    <m:d>
                      <m:dPr>
                        <m:begChr m:val="["/>
                        <m:endChr m:val="]"/>
                        <m:ctrlPr>
                          <a:rPr lang="en-US" sz="2400" b="1" i="1">
                            <a:solidFill>
                              <a:srgbClr val="636382"/>
                            </a:solidFill>
                            <a:latin typeface="Cambria Math" panose="02040503050406030204" pitchFamily="18" charset="0"/>
                          </a:rPr>
                        </m:ctrlPr>
                      </m:dPr>
                      <m:e>
                        <m:r>
                          <a:rPr lang="en-US" sz="2400" b="1" i="1">
                            <a:solidFill>
                              <a:srgbClr val="636382"/>
                            </a:solidFill>
                            <a:latin typeface="Cambria Math"/>
                          </a:rPr>
                          <m:t>𝒙</m:t>
                        </m:r>
                        <m:r>
                          <a:rPr lang="en-US" sz="2400" b="1" i="1">
                            <a:solidFill>
                              <a:srgbClr val="636382"/>
                            </a:solidFill>
                            <a:latin typeface="Cambria Math"/>
                          </a:rPr>
                          <m:t>|</m:t>
                        </m:r>
                        <m:r>
                          <a:rPr lang="en-US" sz="2400" b="1" i="1">
                            <a:solidFill>
                              <a:srgbClr val="636382"/>
                            </a:solidFill>
                            <a:latin typeface="Cambria Math"/>
                            <a:ea typeface="Cambria Math"/>
                          </a:rPr>
                          <m:t>𝜽</m:t>
                        </m:r>
                      </m:e>
                    </m:d>
                    <m:r>
                      <m:rPr>
                        <m:nor/>
                      </m:rPr>
                      <a:rPr lang="en-US" sz="2400" dirty="0">
                        <a:solidFill>
                          <a:srgbClr val="636382"/>
                        </a:solidFill>
                        <a:latin typeface="Gill Sans MT" panose="020B0502020104020203" pitchFamily="34" charset="0"/>
                      </a:rPr>
                      <m:t>  </m:t>
                    </m:r>
                    <m:r>
                      <m:rPr>
                        <m:nor/>
                      </m:rPr>
                      <a:rPr lang="es-ES" sz="2400" b="0" i="0" dirty="0" smtClean="0">
                        <a:solidFill>
                          <a:srgbClr val="636382"/>
                        </a:solidFill>
                        <a:latin typeface="Gill Sans MT" panose="020B0502020104020203" pitchFamily="34" charset="0"/>
                      </a:rPr>
                      <m:t>Verosimilitud</m:t>
                    </m:r>
                    <m:r>
                      <m:rPr>
                        <m:nor/>
                      </m:rPr>
                      <a:rPr lang="es-ES" sz="2400" b="0" i="0" dirty="0" smtClean="0">
                        <a:solidFill>
                          <a:srgbClr val="636382"/>
                        </a:solidFill>
                        <a:latin typeface="Gill Sans MT" panose="020B0502020104020203" pitchFamily="34" charset="0"/>
                      </a:rPr>
                      <m:t> ("</m:t>
                    </m:r>
                    <m:r>
                      <m:rPr>
                        <m:nor/>
                      </m:rPr>
                      <a:rPr lang="es-ES" sz="2400" b="0" i="0" dirty="0" smtClean="0">
                        <a:solidFill>
                          <a:srgbClr val="636382"/>
                        </a:solidFill>
                        <a:latin typeface="Gill Sans MT" panose="020B0502020104020203" pitchFamily="34" charset="0"/>
                      </a:rPr>
                      <m:t>likelihood</m:t>
                    </m:r>
                    <m:r>
                      <m:rPr>
                        <m:nor/>
                      </m:rPr>
                      <a:rPr lang="es-ES" sz="2400" b="0" i="0" dirty="0" smtClean="0">
                        <a:solidFill>
                          <a:srgbClr val="636382"/>
                        </a:solidFill>
                        <a:latin typeface="Gill Sans MT" panose="020B0502020104020203" pitchFamily="34" charset="0"/>
                      </a:rPr>
                      <m:t>") </m:t>
                    </m:r>
                    <m:r>
                      <m:rPr>
                        <m:nor/>
                      </m:rPr>
                      <a:rPr lang="es-ES" sz="2400" b="0" i="0" dirty="0" smtClean="0">
                        <a:solidFill>
                          <a:srgbClr val="636382"/>
                        </a:solidFill>
                        <a:latin typeface="Gill Sans MT" panose="020B0502020104020203" pitchFamily="34" charset="0"/>
                      </a:rPr>
                      <m:t>de</m:t>
                    </m:r>
                    <m:r>
                      <m:rPr>
                        <m:nor/>
                      </m:rPr>
                      <a:rPr lang="es-ES" sz="2400" b="0" i="0" dirty="0" smtClean="0">
                        <a:solidFill>
                          <a:srgbClr val="636382"/>
                        </a:solidFill>
                        <a:latin typeface="Gill Sans MT" panose="020B0502020104020203" pitchFamily="34" charset="0"/>
                      </a:rPr>
                      <m:t> </m:t>
                    </m:r>
                    <m:r>
                      <m:rPr>
                        <m:nor/>
                      </m:rPr>
                      <a:rPr lang="es-ES" sz="2400" b="0" i="0" dirty="0" smtClean="0">
                        <a:solidFill>
                          <a:srgbClr val="636382"/>
                        </a:solidFill>
                        <a:latin typeface="Gill Sans MT" panose="020B0502020104020203" pitchFamily="34" charset="0"/>
                      </a:rPr>
                      <m:t>los</m:t>
                    </m:r>
                    <m:r>
                      <m:rPr>
                        <m:nor/>
                      </m:rPr>
                      <a:rPr lang="es-ES" sz="2400" b="0" i="0" dirty="0" smtClean="0">
                        <a:solidFill>
                          <a:srgbClr val="636382"/>
                        </a:solidFill>
                        <a:latin typeface="Gill Sans MT" panose="020B0502020104020203" pitchFamily="34" charset="0"/>
                      </a:rPr>
                      <m:t> </m:t>
                    </m:r>
                    <m:r>
                      <m:rPr>
                        <m:nor/>
                      </m:rPr>
                      <a:rPr lang="es-ES" sz="2400" b="0" i="0" dirty="0" smtClean="0">
                        <a:solidFill>
                          <a:srgbClr val="636382"/>
                        </a:solidFill>
                        <a:latin typeface="Gill Sans MT" panose="020B0502020104020203" pitchFamily="34" charset="0"/>
                      </a:rPr>
                      <m:t>datos</m:t>
                    </m:r>
                    <m:r>
                      <m:rPr>
                        <m:nor/>
                      </m:rPr>
                      <a:rPr lang="es-AR" sz="2400" b="0" i="0" dirty="0" smtClean="0">
                        <a:solidFill>
                          <a:srgbClr val="636382"/>
                        </a:solidFill>
                        <a:latin typeface="Gill Sans MT" panose="020B0502020104020203" pitchFamily="34" charset="0"/>
                      </a:rPr>
                      <m:t> </m:t>
                    </m:r>
                    <m:r>
                      <m:rPr>
                        <m:nor/>
                      </m:rPr>
                      <a:rPr lang="es-AR" sz="2400" b="0" i="0" dirty="0" smtClean="0">
                        <a:solidFill>
                          <a:srgbClr val="636382"/>
                        </a:solidFill>
                        <a:latin typeface="Gill Sans MT" panose="020B0502020104020203" pitchFamily="34" charset="0"/>
                      </a:rPr>
                      <m:t>condicional</m:t>
                    </m:r>
                    <m:r>
                      <m:rPr>
                        <m:nor/>
                      </m:rPr>
                      <a:rPr lang="es-AR" sz="2400" b="0" i="0" dirty="0" smtClean="0">
                        <a:solidFill>
                          <a:srgbClr val="636382"/>
                        </a:solidFill>
                        <a:latin typeface="Gill Sans MT" panose="020B0502020104020203" pitchFamily="34" charset="0"/>
                      </a:rPr>
                      <m:t> </m:t>
                    </m:r>
                    <m:r>
                      <m:rPr>
                        <m:nor/>
                      </m:rPr>
                      <a:rPr lang="es-AR" sz="2400" b="0" i="0" dirty="0" smtClean="0">
                        <a:solidFill>
                          <a:srgbClr val="636382"/>
                        </a:solidFill>
                        <a:latin typeface="Gill Sans MT" panose="020B0502020104020203" pitchFamily="34" charset="0"/>
                      </a:rPr>
                      <m:t>a</m:t>
                    </m:r>
                    <m:r>
                      <a:rPr lang="es-AR" sz="2400" b="0" i="0" dirty="0" smtClean="0">
                        <a:solidFill>
                          <a:srgbClr val="636382"/>
                        </a:solidFill>
                        <a:latin typeface="Cambria Math" panose="02040503050406030204" pitchFamily="18" charset="0"/>
                      </a:rPr>
                      <m:t> </m:t>
                    </m:r>
                    <m:r>
                      <a:rPr lang="en-US" sz="2400">
                        <a:solidFill>
                          <a:srgbClr val="636382"/>
                        </a:solidFill>
                        <a:latin typeface="Cambria Math" panose="02040503050406030204" pitchFamily="18" charset="0"/>
                      </a:rPr>
                      <m:t>𝜽</m:t>
                    </m:r>
                  </m:oMath>
                </a14:m>
                <a:endParaRPr lang="en-US" sz="2400" dirty="0" smtClean="0">
                  <a:solidFill>
                    <a:srgbClr val="636382"/>
                  </a:solidFill>
                  <a:latin typeface="Gill Sans MT" panose="020B0502020104020203" pitchFamily="34" charset="0"/>
                </a:endParaRPr>
              </a:p>
              <a:p>
                <a:pPr marL="342900" lvl="1" indent="-342900" fontAlgn="auto">
                  <a:spcBef>
                    <a:spcPts val="600"/>
                  </a:spcBef>
                  <a:spcAft>
                    <a:spcPts val="600"/>
                  </a:spcAft>
                  <a:buClr>
                    <a:schemeClr val="accent3"/>
                  </a:buClr>
                  <a:buSzPct val="95000"/>
                  <a:buFont typeface="Arial" panose="020B0604020202020204" pitchFamily="34" charset="0"/>
                  <a:buChar char="•"/>
                </a:pPr>
                <a14:m>
                  <m:oMath xmlns:m="http://schemas.openxmlformats.org/officeDocument/2006/math">
                    <m:d>
                      <m:dPr>
                        <m:begChr m:val="["/>
                        <m:endChr m:val="]"/>
                        <m:ctrlPr>
                          <a:rPr lang="en-US" sz="2400" i="1">
                            <a:solidFill>
                              <a:srgbClr val="636382"/>
                            </a:solidFill>
                            <a:latin typeface="Cambria Math" panose="02040503050406030204" pitchFamily="18" charset="0"/>
                          </a:rPr>
                        </m:ctrlPr>
                      </m:dPr>
                      <m:e>
                        <m:r>
                          <a:rPr lang="en-US" sz="2400">
                            <a:solidFill>
                              <a:srgbClr val="636382"/>
                            </a:solidFill>
                            <a:latin typeface="Cambria Math" panose="02040503050406030204" pitchFamily="18" charset="0"/>
                          </a:rPr>
                          <m:t>𝜽</m:t>
                        </m:r>
                      </m:e>
                    </m:d>
                    <m:r>
                      <m:rPr>
                        <m:nor/>
                      </m:rPr>
                      <a:rPr lang="en-U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D</m:t>
                    </m:r>
                    <m:r>
                      <m:rPr>
                        <m:nor/>
                      </m:rPr>
                      <a:rPr lang="en-US" sz="2400" dirty="0">
                        <a:solidFill>
                          <a:srgbClr val="636382"/>
                        </a:solidFill>
                        <a:latin typeface="Gill Sans MT" panose="020B0502020104020203" pitchFamily="34" charset="0"/>
                      </a:rPr>
                      <m:t>istribu</m:t>
                    </m:r>
                    <m:r>
                      <m:rPr>
                        <m:nor/>
                      </m:rPr>
                      <a:rPr lang="es-ES" sz="2400" dirty="0">
                        <a:solidFill>
                          <a:srgbClr val="636382"/>
                        </a:solidFill>
                        <a:latin typeface="Gill Sans MT" panose="020B0502020104020203" pitchFamily="34" charset="0"/>
                      </a:rPr>
                      <m:t>ci</m:t>
                    </m:r>
                    <m:r>
                      <m:rPr>
                        <m:nor/>
                      </m:rPr>
                      <a:rPr lang="es-ES" sz="2400" dirty="0">
                        <a:solidFill>
                          <a:srgbClr val="636382"/>
                        </a:solidFill>
                        <a:latin typeface="Gill Sans MT" panose="020B0502020104020203" pitchFamily="34" charset="0"/>
                      </a:rPr>
                      <m:t>ó</m:t>
                    </m:r>
                    <m:r>
                      <m:rPr>
                        <m:nor/>
                      </m:rPr>
                      <a:rPr lang="es-ES" sz="2400" dirty="0">
                        <a:solidFill>
                          <a:srgbClr val="636382"/>
                        </a:solidFill>
                        <a:latin typeface="Gill Sans MT" panose="020B0502020104020203" pitchFamily="34" charset="0"/>
                      </a:rPr>
                      <m:t>n</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a</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priori</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del</m:t>
                    </m:r>
                    <m:r>
                      <m:rPr>
                        <m:nor/>
                      </m:rPr>
                      <a:rPr lang="es-ES" sz="2400" dirty="0">
                        <a:solidFill>
                          <a:srgbClr val="636382"/>
                        </a:solidFill>
                        <a:latin typeface="Gill Sans MT" panose="020B0502020104020203" pitchFamily="34" charset="0"/>
                      </a:rPr>
                      <m:t> </m:t>
                    </m:r>
                    <m:r>
                      <m:rPr>
                        <m:nor/>
                      </m:rPr>
                      <a:rPr lang="en-US" sz="2400" dirty="0">
                        <a:solidFill>
                          <a:srgbClr val="636382"/>
                        </a:solidFill>
                        <a:latin typeface="Gill Sans MT" panose="020B0502020104020203" pitchFamily="34" charset="0"/>
                      </a:rPr>
                      <m:t>par</m:t>
                    </m:r>
                    <m:r>
                      <m:rPr>
                        <m:nor/>
                      </m:rPr>
                      <a:rPr lang="es-ES" sz="2400" dirty="0">
                        <a:solidFill>
                          <a:srgbClr val="636382"/>
                        </a:solidFill>
                        <a:latin typeface="Gill Sans MT" panose="020B0502020104020203" pitchFamily="34" charset="0"/>
                      </a:rPr>
                      <m:t>á</m:t>
                    </m:r>
                    <m:r>
                      <m:rPr>
                        <m:nor/>
                      </m:rPr>
                      <a:rPr lang="en-US" sz="2400" dirty="0">
                        <a:solidFill>
                          <a:srgbClr val="636382"/>
                        </a:solidFill>
                        <a:latin typeface="Gill Sans MT" panose="020B0502020104020203" pitchFamily="34" charset="0"/>
                      </a:rPr>
                      <m:t>metr</m:t>
                    </m:r>
                    <m:r>
                      <m:rPr>
                        <m:nor/>
                      </m:rPr>
                      <a:rPr lang="es-ES" sz="2400" dirty="0">
                        <a:solidFill>
                          <a:srgbClr val="636382"/>
                        </a:solidFill>
                        <a:latin typeface="Gill Sans MT" panose="020B0502020104020203" pitchFamily="34" charset="0"/>
                      </a:rPr>
                      <m:t>o</m:t>
                    </m:r>
                    <m:r>
                      <a:rPr lang="es-ES" sz="2400" dirty="0">
                        <a:solidFill>
                          <a:srgbClr val="636382"/>
                        </a:solidFill>
                        <a:latin typeface="Cambria Math" panose="02040503050406030204" pitchFamily="18" charset="0"/>
                      </a:rPr>
                      <m:t> </m:t>
                    </m:r>
                    <m:r>
                      <a:rPr lang="en-US" sz="2400">
                        <a:solidFill>
                          <a:srgbClr val="636382"/>
                        </a:solidFill>
                        <a:latin typeface="Cambria Math" panose="02040503050406030204" pitchFamily="18" charset="0"/>
                      </a:rPr>
                      <m:t>𝜽</m:t>
                    </m:r>
                    <m:r>
                      <a:rPr lang="es-ES" sz="2400">
                        <a:solidFill>
                          <a:srgbClr val="636382"/>
                        </a:solidFill>
                        <a:latin typeface="Cambria Math" panose="02040503050406030204" pitchFamily="18" charset="0"/>
                      </a:rPr>
                      <m:t> </m:t>
                    </m:r>
                  </m:oMath>
                </a14:m>
                <a:endParaRPr lang="en-US" sz="2400" dirty="0">
                  <a:solidFill>
                    <a:srgbClr val="636382"/>
                  </a:solidFill>
                  <a:latin typeface="Gill Sans MT" panose="020B0502020104020203" pitchFamily="34" charset="0"/>
                </a:endParaRPr>
              </a:p>
              <a:p>
                <a:pPr lvl="1" fontAlgn="auto">
                  <a:spcBef>
                    <a:spcPts val="600"/>
                  </a:spcBef>
                  <a:spcAft>
                    <a:spcPts val="600"/>
                  </a:spcAft>
                </a:pPr>
                <a14:m>
                  <m:oMath xmlns:m="http://schemas.openxmlformats.org/officeDocument/2006/math">
                    <m:r>
                      <m:rPr>
                        <m:nor/>
                      </m:rPr>
                      <a:rPr lang="en-US" sz="2000" dirty="0">
                        <a:solidFill>
                          <a:srgbClr val="636382"/>
                        </a:solidFill>
                        <a:latin typeface="Gill Sans MT" panose="020B0502020104020203" pitchFamily="34" charset="0"/>
                      </a:rPr>
                      <m:t>Informativ</m:t>
                    </m:r>
                  </m:oMath>
                </a14:m>
                <a:r>
                  <a:rPr lang="en-US" sz="2000" dirty="0" smtClean="0">
                    <a:solidFill>
                      <a:srgbClr val="636382"/>
                    </a:solidFill>
                    <a:latin typeface="Gill Sans MT" panose="020B0502020104020203" pitchFamily="34" charset="0"/>
                  </a:rPr>
                  <a:t>o</a:t>
                </a:r>
                <a:endParaRPr lang="en-US" sz="2000" dirty="0">
                  <a:solidFill>
                    <a:srgbClr val="636382"/>
                  </a:solidFill>
                  <a:latin typeface="Gill Sans MT" panose="020B0502020104020203" pitchFamily="34" charset="0"/>
                </a:endParaRPr>
              </a:p>
              <a:p>
                <a:pPr lvl="1" fontAlgn="auto">
                  <a:spcBef>
                    <a:spcPts val="600"/>
                  </a:spcBef>
                  <a:spcAft>
                    <a:spcPts val="600"/>
                  </a:spcAft>
                </a:pPr>
                <a14:m>
                  <m:oMath xmlns:m="http://schemas.openxmlformats.org/officeDocument/2006/math">
                    <m:r>
                      <m:rPr>
                        <m:nor/>
                      </m:rPr>
                      <a:rPr lang="en-US" sz="2000" dirty="0">
                        <a:solidFill>
                          <a:srgbClr val="636382"/>
                        </a:solidFill>
                        <a:latin typeface="Gill Sans MT" panose="020B0502020104020203" pitchFamily="34" charset="0"/>
                      </a:rPr>
                      <m:t>No</m:t>
                    </m:r>
                    <m:r>
                      <m:rPr>
                        <m:nor/>
                      </m:rPr>
                      <a:rPr lang="es-ES" sz="2000" b="0" i="0" dirty="0" smtClean="0">
                        <a:solidFill>
                          <a:srgbClr val="636382"/>
                        </a:solidFill>
                        <a:latin typeface="Gill Sans MT" panose="020B0502020104020203" pitchFamily="34" charset="0"/>
                      </a:rPr>
                      <m:t>−</m:t>
                    </m:r>
                    <m:r>
                      <m:rPr>
                        <m:nor/>
                      </m:rPr>
                      <a:rPr lang="en-US" sz="2000" dirty="0">
                        <a:solidFill>
                          <a:srgbClr val="636382"/>
                        </a:solidFill>
                        <a:latin typeface="Gill Sans MT" panose="020B0502020104020203" pitchFamily="34" charset="0"/>
                      </a:rPr>
                      <m:t>informativ</m:t>
                    </m:r>
                    <m:r>
                      <m:rPr>
                        <m:nor/>
                      </m:rPr>
                      <a:rPr lang="es-ES" sz="2000" b="0" i="0" dirty="0" smtClean="0">
                        <a:solidFill>
                          <a:srgbClr val="636382"/>
                        </a:solidFill>
                        <a:latin typeface="Gill Sans MT" panose="020B0502020104020203" pitchFamily="34" charset="0"/>
                      </a:rPr>
                      <m:t>o</m:t>
                    </m:r>
                    <m:r>
                      <m:rPr>
                        <m:nor/>
                      </m:rPr>
                      <a:rPr lang="en-US" sz="2000" dirty="0">
                        <a:solidFill>
                          <a:srgbClr val="636382"/>
                        </a:solidFill>
                        <a:latin typeface="Gill Sans MT" panose="020B0502020104020203" pitchFamily="34" charset="0"/>
                      </a:rPr>
                      <m:t> </m:t>
                    </m:r>
                  </m:oMath>
                </a14:m>
                <a:endParaRPr lang="en-US" sz="2000" i="1" dirty="0">
                  <a:solidFill>
                    <a:srgbClr val="636382"/>
                  </a:solidFill>
                  <a:latin typeface="Gill Sans MT" panose="020B0502020104020203" pitchFamily="34" charset="0"/>
                </a:endParaRPr>
              </a:p>
            </p:txBody>
          </p:sp>
        </mc:Choice>
        <mc:Fallback xmlns="">
          <p:sp>
            <p:nvSpPr>
              <p:cNvPr id="6" name="Content Placeholder 4"/>
              <p:cNvSpPr txBox="1">
                <a:spLocks noRot="1" noChangeAspect="1" noMove="1" noResize="1" noEditPoints="1" noAdjustHandles="1" noChangeArrowheads="1" noChangeShapeType="1" noTextEdit="1"/>
              </p:cNvSpPr>
              <p:nvPr/>
            </p:nvSpPr>
            <p:spPr>
              <a:xfrm>
                <a:off x="251520" y="1958695"/>
                <a:ext cx="8417999" cy="4998697"/>
              </a:xfrm>
              <a:prstGeom prst="rect">
                <a:avLst/>
              </a:prstGeom>
              <a:blipFill rotWithShape="0">
                <a:blip r:embed="rId3"/>
                <a:stretch>
                  <a:fillRect l="-941" t="-976"/>
                </a:stretch>
              </a:blipFill>
            </p:spPr>
            <p:txBody>
              <a:bodyPr/>
              <a:lstStyle/>
              <a:p>
                <a:r>
                  <a:rPr lang="es-ES">
                    <a:noFill/>
                  </a:rPr>
                  <a:t> </a:t>
                </a:r>
              </a:p>
            </p:txBody>
          </p:sp>
        </mc:Fallback>
      </mc:AlternateContent>
      <p:sp>
        <p:nvSpPr>
          <p:cNvPr id="7" name="Title 3"/>
          <p:cNvSpPr txBox="1">
            <a:spLocks/>
          </p:cNvSpPr>
          <p:nvPr/>
        </p:nvSpPr>
        <p:spPr>
          <a:xfrm>
            <a:off x="179513" y="83667"/>
            <a:ext cx="8421414"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a:t>
            </a:r>
          </a:p>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mc:AlternateContent xmlns:mc="http://schemas.openxmlformats.org/markup-compatibility/2006" xmlns:a14="http://schemas.microsoft.com/office/drawing/2010/main">
        <mc:Choice Requires="a14">
          <p:sp>
            <p:nvSpPr>
              <p:cNvPr id="2" name="Rectangle 1"/>
              <p:cNvSpPr/>
              <p:nvPr/>
            </p:nvSpPr>
            <p:spPr>
              <a:xfrm>
                <a:off x="179512" y="4603595"/>
                <a:ext cx="8892480" cy="1148776"/>
              </a:xfrm>
              <a:prstGeom prst="rect">
                <a:avLst/>
              </a:prstGeom>
            </p:spPr>
            <p:txBody>
              <a:bodyPr wrap="square">
                <a:spAutoFit/>
              </a:bodyPr>
              <a:lstStyle/>
              <a:p>
                <a:pPr fontAlgn="auto">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sz="2400" i="1">
                              <a:solidFill>
                                <a:srgbClr val="636382"/>
                              </a:solidFill>
                              <a:latin typeface="Cambria Math" panose="02040503050406030204" pitchFamily="18" charset="0"/>
                            </a:rPr>
                          </m:ctrlPr>
                        </m:dPr>
                        <m:e>
                          <m:r>
                            <a:rPr lang="en-US" sz="2400">
                              <a:solidFill>
                                <a:srgbClr val="636382"/>
                              </a:solidFill>
                              <a:latin typeface="Cambria Math" panose="02040503050406030204" pitchFamily="18" charset="0"/>
                            </a:rPr>
                            <m:t>𝜽</m:t>
                          </m:r>
                          <m:r>
                            <a:rPr lang="en-US" sz="2400">
                              <a:solidFill>
                                <a:srgbClr val="636382"/>
                              </a:solidFill>
                              <a:latin typeface="Cambria Math" panose="02040503050406030204" pitchFamily="18" charset="0"/>
                            </a:rPr>
                            <m:t>|</m:t>
                          </m:r>
                          <m:r>
                            <a:rPr lang="en-US" sz="2400">
                              <a:solidFill>
                                <a:srgbClr val="636382"/>
                              </a:solidFill>
                              <a:latin typeface="Cambria Math" panose="02040503050406030204" pitchFamily="18" charset="0"/>
                            </a:rPr>
                            <m:t>𝒙</m:t>
                          </m:r>
                        </m:e>
                      </m:d>
                      <m:r>
                        <a:rPr lang="en-US" sz="2400">
                          <a:solidFill>
                            <a:srgbClr val="636382"/>
                          </a:solidFill>
                          <a:latin typeface="Cambria Math" panose="02040503050406030204" pitchFamily="18" charset="0"/>
                        </a:rPr>
                        <m:t> </m:t>
                      </m:r>
                      <m:r>
                        <m:rPr>
                          <m:nor/>
                        </m:rPr>
                        <a:rPr lang="en-U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Probabilidad</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posterior</m:t>
                      </m:r>
                      <m:r>
                        <m:rPr>
                          <m:nor/>
                        </m:rPr>
                        <a:rPr lang="es-ES" sz="2400" dirty="0">
                          <a:solidFill>
                            <a:srgbClr val="636382"/>
                          </a:solidFill>
                          <a:latin typeface="Gill Sans MT" panose="020B0502020104020203" pitchFamily="34" charset="0"/>
                        </a:rPr>
                        <m:t> </m:t>
                      </m:r>
                      <m:r>
                        <m:rPr>
                          <m:nor/>
                        </m:rPr>
                        <a:rPr lang="es-ES" sz="2400" dirty="0">
                          <a:solidFill>
                            <a:srgbClr val="636382"/>
                          </a:solidFill>
                          <a:latin typeface="Gill Sans MT" panose="020B0502020104020203" pitchFamily="34" charset="0"/>
                        </a:rPr>
                        <m:t>de</m:t>
                      </m:r>
                      <m:r>
                        <a:rPr lang="es-ES" sz="2400" dirty="0">
                          <a:solidFill>
                            <a:srgbClr val="636382"/>
                          </a:solidFill>
                          <a:latin typeface="Cambria Math" panose="02040503050406030204" pitchFamily="18" charset="0"/>
                        </a:rPr>
                        <m:t> </m:t>
                      </m:r>
                      <m:r>
                        <a:rPr lang="en-US" sz="2400">
                          <a:solidFill>
                            <a:srgbClr val="636382"/>
                          </a:solidFill>
                          <a:latin typeface="Cambria Math" panose="02040503050406030204" pitchFamily="18" charset="0"/>
                        </a:rPr>
                        <m:t>𝜽</m:t>
                      </m:r>
                      <m:r>
                        <m:rPr>
                          <m:nor/>
                        </m:rPr>
                        <a:rPr lang="es-ES" sz="2400">
                          <a:solidFill>
                            <a:srgbClr val="636382"/>
                          </a:solidFill>
                          <a:latin typeface="Gill Sans MT" panose="020B0502020104020203" pitchFamily="34" charset="0"/>
                        </a:rPr>
                        <m:t>, </m:t>
                      </m:r>
                      <m:r>
                        <m:rPr>
                          <m:nor/>
                        </m:rPr>
                        <a:rPr lang="es-ES" sz="2400">
                          <a:solidFill>
                            <a:srgbClr val="636382"/>
                          </a:solidFill>
                          <a:latin typeface="Gill Sans MT" panose="020B0502020104020203" pitchFamily="34" charset="0"/>
                        </a:rPr>
                        <m:t>dado</m:t>
                      </m:r>
                      <m:r>
                        <m:rPr>
                          <m:nor/>
                        </m:rPr>
                        <a:rPr lang="es-ES" sz="2400">
                          <a:solidFill>
                            <a:srgbClr val="636382"/>
                          </a:solidFill>
                          <a:latin typeface="Gill Sans MT" panose="020B0502020104020203" pitchFamily="34" charset="0"/>
                        </a:rPr>
                        <m:t> </m:t>
                      </m:r>
                      <m:r>
                        <m:rPr>
                          <m:nor/>
                        </m:rPr>
                        <a:rPr lang="es-ES" sz="2400">
                          <a:solidFill>
                            <a:srgbClr val="636382"/>
                          </a:solidFill>
                          <a:latin typeface="Gill Sans MT" panose="020B0502020104020203" pitchFamily="34" charset="0"/>
                        </a:rPr>
                        <m:t>que</m:t>
                      </m:r>
                      <m:r>
                        <m:rPr>
                          <m:nor/>
                        </m:rPr>
                        <a:rPr lang="es-ES" sz="2400">
                          <a:solidFill>
                            <a:srgbClr val="636382"/>
                          </a:solidFill>
                          <a:latin typeface="Gill Sans MT" panose="020B0502020104020203" pitchFamily="34" charset="0"/>
                        </a:rPr>
                        <m:t> </m:t>
                      </m:r>
                      <m:r>
                        <m:rPr>
                          <m:nor/>
                        </m:rPr>
                        <a:rPr lang="es-ES" sz="2400">
                          <a:solidFill>
                            <a:srgbClr val="636382"/>
                          </a:solidFill>
                          <a:latin typeface="Gill Sans MT" panose="020B0502020104020203" pitchFamily="34" charset="0"/>
                        </a:rPr>
                        <m:t>observamos</m:t>
                      </m:r>
                      <m:r>
                        <m:rPr>
                          <m:nor/>
                        </m:rPr>
                        <a:rPr lang="es-ES" sz="2400">
                          <a:solidFill>
                            <a:srgbClr val="636382"/>
                          </a:solidFill>
                          <a:latin typeface="Gill Sans MT" panose="020B0502020104020203" pitchFamily="34" charset="0"/>
                        </a:rPr>
                        <m:t> </m:t>
                      </m:r>
                      <m:r>
                        <m:rPr>
                          <m:nor/>
                        </m:rPr>
                        <a:rPr lang="es-ES" sz="2400">
                          <a:solidFill>
                            <a:srgbClr val="636382"/>
                          </a:solidFill>
                          <a:latin typeface="Gill Sans MT" panose="020B0502020104020203" pitchFamily="34" charset="0"/>
                        </a:rPr>
                        <m:t>los</m:t>
                      </m:r>
                      <m:r>
                        <m:rPr>
                          <m:nor/>
                        </m:rPr>
                        <a:rPr lang="es-ES" sz="2400">
                          <a:solidFill>
                            <a:srgbClr val="636382"/>
                          </a:solidFill>
                          <a:latin typeface="Gill Sans MT" panose="020B0502020104020203" pitchFamily="34" charset="0"/>
                        </a:rPr>
                        <m:t> </m:t>
                      </m:r>
                      <m:r>
                        <m:rPr>
                          <m:nor/>
                        </m:rPr>
                        <a:rPr lang="es-ES" sz="2400">
                          <a:solidFill>
                            <a:srgbClr val="636382"/>
                          </a:solidFill>
                          <a:latin typeface="Gill Sans MT" panose="020B0502020104020203" pitchFamily="34" charset="0"/>
                        </a:rPr>
                        <m:t>datos</m:t>
                      </m:r>
                      <m:r>
                        <m:rPr>
                          <m:nor/>
                        </m:rPr>
                        <a:rPr lang="es-ES" sz="2400">
                          <a:solidFill>
                            <a:srgbClr val="636382"/>
                          </a:solidFill>
                          <a:latin typeface="Gill Sans MT" panose="020B0502020104020203" pitchFamily="34" charset="0"/>
                        </a:rPr>
                        <m:t> </m:t>
                      </m:r>
                      <m:r>
                        <m:rPr>
                          <m:nor/>
                        </m:rPr>
                        <a:rPr lang="es-ES" sz="2400" i="1">
                          <a:solidFill>
                            <a:srgbClr val="636382"/>
                          </a:solidFill>
                          <a:latin typeface="Times New Roman" panose="02020603050405020304" pitchFamily="18" charset="0"/>
                          <a:cs typeface="Times New Roman" panose="02020603050405020304" pitchFamily="18" charset="0"/>
                        </a:rPr>
                        <m:t>x</m:t>
                      </m:r>
                    </m:oMath>
                  </m:oMathPara>
                </a14:m>
                <a:endParaRPr lang="en-US" sz="2400" i="1" dirty="0">
                  <a:solidFill>
                    <a:srgbClr val="636382"/>
                  </a:solidFill>
                  <a:latin typeface="Times New Roman" panose="02020603050405020304" pitchFamily="18" charset="0"/>
                  <a:cs typeface="Times New Roman" panose="02020603050405020304" pitchFamily="18" charset="0"/>
                </a:endParaRPr>
              </a:p>
              <a:p>
                <a:pPr lvl="1" fontAlgn="auto">
                  <a:spcBef>
                    <a:spcPts val="600"/>
                  </a:spcBef>
                  <a:spcAft>
                    <a:spcPts val="600"/>
                  </a:spcAft>
                </a:pPr>
                <a14:m>
                  <m:oMathPara xmlns:m="http://schemas.openxmlformats.org/officeDocument/2006/math">
                    <m:oMathParaPr>
                      <m:jc m:val="centerGroup"/>
                    </m:oMathParaPr>
                    <m:oMath xmlns:m="http://schemas.openxmlformats.org/officeDocument/2006/math">
                      <m:r>
                        <m:rPr>
                          <m:nor/>
                        </m:rPr>
                        <a:rPr lang="es-ES" sz="2000" dirty="0">
                          <a:solidFill>
                            <a:srgbClr val="636382"/>
                          </a:solidFill>
                          <a:latin typeface="Gill Sans MT" panose="020B0502020104020203" pitchFamily="34" charset="0"/>
                        </a:rPr>
                        <m:t>Casos</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simples</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pueden</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ser</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encontrados</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f</m:t>
                      </m:r>
                      <m:r>
                        <m:rPr>
                          <m:nor/>
                        </m:rPr>
                        <a:rPr lang="es-ES" sz="2000" dirty="0">
                          <a:solidFill>
                            <a:srgbClr val="636382"/>
                          </a:solidFill>
                          <a:latin typeface="Gill Sans MT" panose="020B0502020104020203" pitchFamily="34" charset="0"/>
                        </a:rPr>
                        <m:t>á</m:t>
                      </m:r>
                      <m:r>
                        <m:rPr>
                          <m:nor/>
                        </m:rPr>
                        <a:rPr lang="es-ES" sz="2000" dirty="0">
                          <a:solidFill>
                            <a:srgbClr val="636382"/>
                          </a:solidFill>
                          <a:latin typeface="Gill Sans MT" panose="020B0502020104020203" pitchFamily="34" charset="0"/>
                        </a:rPr>
                        <m:t>cilmente</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pero</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en</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la</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mayor</m:t>
                      </m:r>
                      <m:r>
                        <m:rPr>
                          <m:nor/>
                        </m:rPr>
                        <a:rPr lang="es-ES" sz="2000" dirty="0">
                          <a:solidFill>
                            <a:srgbClr val="636382"/>
                          </a:solidFill>
                          <a:latin typeface="Gill Sans MT" panose="020B0502020104020203" pitchFamily="34" charset="0"/>
                        </a:rPr>
                        <m:t>í</m:t>
                      </m:r>
                      <m:r>
                        <m:rPr>
                          <m:nor/>
                        </m:rPr>
                        <a:rPr lang="es-ES" sz="2000" dirty="0">
                          <a:solidFill>
                            <a:srgbClr val="636382"/>
                          </a:solidFill>
                          <a:latin typeface="Gill Sans MT" panose="020B0502020104020203" pitchFamily="34" charset="0"/>
                        </a:rPr>
                        <m:t>a</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de</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los</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casos</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tiene</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que</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ser</m:t>
                      </m:r>
                      <m:r>
                        <m:rPr>
                          <m:nor/>
                        </m:rPr>
                        <a:rPr lang="es-ES" sz="2000" dirty="0">
                          <a:solidFill>
                            <a:srgbClr val="636382"/>
                          </a:solidFill>
                          <a:latin typeface="Gill Sans MT" panose="020B0502020104020203" pitchFamily="34" charset="0"/>
                        </a:rPr>
                        <m:t> </m:t>
                      </m:r>
                      <m:r>
                        <m:rPr>
                          <m:nor/>
                        </m:rPr>
                        <a:rPr lang="es-ES" sz="2000" dirty="0">
                          <a:solidFill>
                            <a:srgbClr val="636382"/>
                          </a:solidFill>
                          <a:latin typeface="Gill Sans MT" panose="020B0502020104020203" pitchFamily="34" charset="0"/>
                        </a:rPr>
                        <m:t>aproximado</m:t>
                      </m:r>
                    </m:oMath>
                  </m:oMathPara>
                </a14:m>
                <a:endParaRPr lang="en-US" sz="2400" dirty="0">
                  <a:solidFill>
                    <a:srgbClr val="636382"/>
                  </a:solidFill>
                  <a:latin typeface="Gill Sans MT" panose="020B0502020104020203"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9512" y="4603595"/>
                <a:ext cx="8892480" cy="1148776"/>
              </a:xfrm>
              <a:prstGeom prst="rect">
                <a:avLst/>
              </a:prstGeom>
              <a:blipFill rotWithShape="0">
                <a:blip r:embed="rId4"/>
                <a:stretch>
                  <a:fillRect b="-5820"/>
                </a:stretch>
              </a:blipFill>
            </p:spPr>
            <p:txBody>
              <a:bodyPr/>
              <a:lstStyle/>
              <a:p>
                <a:r>
                  <a:rPr lang="es-ES">
                    <a:noFill/>
                  </a:rPr>
                  <a:t> </a:t>
                </a:r>
              </a:p>
            </p:txBody>
          </p:sp>
        </mc:Fallback>
      </mc:AlternateContent>
      <p:grpSp>
        <p:nvGrpSpPr>
          <p:cNvPr id="8" name="Group 7"/>
          <p:cNvGrpSpPr/>
          <p:nvPr/>
        </p:nvGrpSpPr>
        <p:grpSpPr>
          <a:xfrm>
            <a:off x="5724128" y="-99392"/>
            <a:ext cx="3286604" cy="2659373"/>
            <a:chOff x="5724128" y="0"/>
            <a:chExt cx="3286604" cy="2659373"/>
          </a:xfrm>
        </p:grpSpPr>
        <p:pic>
          <p:nvPicPr>
            <p:cNvPr id="3" name="Picture 2"/>
            <p:cNvPicPr>
              <a:picLocks noChangeAspect="1"/>
            </p:cNvPicPr>
            <p:nvPr/>
          </p:nvPicPr>
          <p:blipFill>
            <a:blip r:embed="rId5"/>
            <a:stretch>
              <a:fillRect/>
            </a:stretch>
          </p:blipFill>
          <p:spPr>
            <a:xfrm>
              <a:off x="6012160" y="116385"/>
              <a:ext cx="2998572" cy="2542988"/>
            </a:xfrm>
            <a:prstGeom prst="rect">
              <a:avLst/>
            </a:prstGeom>
          </p:spPr>
        </p:pic>
        <p:sp>
          <p:nvSpPr>
            <p:cNvPr id="5" name="Rectangle 4"/>
            <p:cNvSpPr/>
            <p:nvPr/>
          </p:nvSpPr>
          <p:spPr>
            <a:xfrm>
              <a:off x="5724128" y="0"/>
              <a:ext cx="1296144" cy="620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4283497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1033717"/>
            <a:ext cx="7866218" cy="484355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p:sp>
        <p:nvSpPr>
          <p:cNvPr id="7" name="Content Placeholder 4"/>
          <p:cNvSpPr txBox="1">
            <a:spLocks/>
          </p:cNvSpPr>
          <p:nvPr/>
        </p:nvSpPr>
        <p:spPr>
          <a:xfrm>
            <a:off x="741751" y="1412776"/>
            <a:ext cx="8294745" cy="4582928"/>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lvl="1" indent="-342900" fontAlgn="auto">
              <a:spcBef>
                <a:spcPts val="600"/>
              </a:spcBef>
              <a:spcAft>
                <a:spcPts val="600"/>
              </a:spcAft>
              <a:buClr>
                <a:schemeClr val="accent3"/>
              </a:buClr>
              <a:buSzPct val="95000"/>
              <a:buFont typeface="Arial" panose="020B0604020202020204" pitchFamily="34" charset="0"/>
              <a:buChar char="•"/>
            </a:pPr>
            <a:r>
              <a:rPr lang="en-US" sz="3000" dirty="0" smtClean="0">
                <a:solidFill>
                  <a:srgbClr val="636382"/>
                </a:solidFill>
                <a:latin typeface="Gill Sans MT" panose="020B0502020104020203" pitchFamily="34" charset="0"/>
              </a:rPr>
              <a:t>A priori no-</a:t>
            </a:r>
            <a:r>
              <a:rPr lang="en-US" sz="3000" dirty="0" err="1" smtClean="0">
                <a:solidFill>
                  <a:srgbClr val="636382"/>
                </a:solidFill>
                <a:latin typeface="Gill Sans MT" panose="020B0502020104020203" pitchFamily="34" charset="0"/>
              </a:rPr>
              <a:t>informativas</a:t>
            </a:r>
            <a:r>
              <a:rPr lang="en-US" sz="3000" dirty="0" smtClean="0">
                <a:solidFill>
                  <a:srgbClr val="636382"/>
                </a:solidFill>
                <a:latin typeface="Gill Sans MT" panose="020B0502020104020203" pitchFamily="34" charset="0"/>
              </a:rPr>
              <a:t> (“</a:t>
            </a:r>
            <a:r>
              <a:rPr lang="en-US" sz="3000" dirty="0" err="1" smtClean="0">
                <a:solidFill>
                  <a:srgbClr val="636382"/>
                </a:solidFill>
                <a:latin typeface="Gill Sans MT" panose="020B0502020104020203" pitchFamily="34" charset="0"/>
              </a:rPr>
              <a:t>vagos</a:t>
            </a:r>
            <a:r>
              <a:rPr lang="en-US" sz="3000" dirty="0" smtClean="0">
                <a:solidFill>
                  <a:srgbClr val="636382"/>
                </a:solidFill>
                <a:latin typeface="Gill Sans MT" panose="020B0502020104020203" pitchFamily="34" charset="0"/>
              </a:rPr>
              <a:t>”)</a:t>
            </a: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Generalmente</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 priori” que </a:t>
            </a:r>
            <a:r>
              <a:rPr lang="en-US" dirty="0" err="1" smtClean="0">
                <a:solidFill>
                  <a:srgbClr val="636382"/>
                </a:solidFill>
                <a:latin typeface="Gill Sans MT" panose="020B0502020104020203" pitchFamily="34" charset="0"/>
              </a:rPr>
              <a:t>tienen</a:t>
            </a:r>
            <a:r>
              <a:rPr lang="en-US" dirty="0" smtClean="0">
                <a:solidFill>
                  <a:srgbClr val="636382"/>
                </a:solidFill>
                <a:latin typeface="Gill Sans MT" panose="020B0502020104020203" pitchFamily="34" charset="0"/>
              </a:rPr>
              <a:t> un </a:t>
            </a:r>
            <a:r>
              <a:rPr lang="en-US" dirty="0" err="1" smtClean="0">
                <a:solidFill>
                  <a:srgbClr val="636382"/>
                </a:solidFill>
                <a:latin typeface="Gill Sans MT" panose="020B0502020104020203" pitchFamily="34" charset="0"/>
              </a:rPr>
              <a:t>mínimo</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rol</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en</a:t>
            </a:r>
            <a:r>
              <a:rPr lang="en-US" dirty="0" smtClean="0">
                <a:solidFill>
                  <a:srgbClr val="636382"/>
                </a:solidFill>
                <a:latin typeface="Gill Sans MT" panose="020B0502020104020203" pitchFamily="34" charset="0"/>
              </a:rPr>
              <a:t> la </a:t>
            </a:r>
            <a:r>
              <a:rPr lang="en-US" dirty="0" err="1" smtClean="0">
                <a:solidFill>
                  <a:srgbClr val="636382"/>
                </a:solidFill>
                <a:latin typeface="Gill Sans MT" panose="020B0502020104020203" pitchFamily="34" charset="0"/>
              </a:rPr>
              <a:t>inferencia</a:t>
            </a:r>
            <a:endParaRPr lang="en-US" dirty="0">
              <a:solidFill>
                <a:srgbClr val="636382"/>
              </a:solidFill>
              <a:latin typeface="Gill Sans MT" panose="020B0502020104020203" pitchFamily="34" charset="0"/>
            </a:endParaRP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Dejan</a:t>
            </a:r>
            <a:r>
              <a:rPr lang="en-US" dirty="0" smtClean="0">
                <a:solidFill>
                  <a:srgbClr val="636382"/>
                </a:solidFill>
                <a:latin typeface="Gill Sans MT" panose="020B0502020104020203" pitchFamily="34" charset="0"/>
              </a:rPr>
              <a:t> a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hablar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por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si</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mismos</a:t>
            </a:r>
            <a:endParaRPr lang="en-US" dirty="0">
              <a:solidFill>
                <a:srgbClr val="636382"/>
              </a:solidFill>
              <a:latin typeface="Gill Sans MT" panose="020B0502020104020203" pitchFamily="34" charset="0"/>
            </a:endParaRP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Inferencia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basada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en</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dominan</a:t>
            </a:r>
            <a:r>
              <a:rPr lang="en-US" dirty="0" smtClean="0">
                <a:solidFill>
                  <a:srgbClr val="636382"/>
                </a:solidFill>
                <a:latin typeface="Gill Sans MT" panose="020B0502020104020203" pitchFamily="34" charset="0"/>
              </a:rPr>
              <a:t> la </a:t>
            </a:r>
            <a:r>
              <a:rPr lang="en-US" dirty="0" err="1" smtClean="0">
                <a:solidFill>
                  <a:srgbClr val="636382"/>
                </a:solidFill>
                <a:latin typeface="Gill Sans MT" panose="020B0502020104020203" pitchFamily="34" charset="0"/>
              </a:rPr>
              <a:t>distribución</a:t>
            </a:r>
            <a:r>
              <a:rPr lang="en-US" dirty="0" smtClean="0">
                <a:solidFill>
                  <a:srgbClr val="636382"/>
                </a:solidFill>
                <a:latin typeface="Gill Sans MT" panose="020B0502020104020203" pitchFamily="34" charset="0"/>
              </a:rPr>
              <a:t> posterior)</a:t>
            </a: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Ejemplos</a:t>
            </a:r>
            <a:r>
              <a:rPr lang="en-US" dirty="0" smtClean="0">
                <a:solidFill>
                  <a:srgbClr val="636382"/>
                </a:solidFill>
                <a:latin typeface="Gill Sans MT" panose="020B0502020104020203" pitchFamily="34" charset="0"/>
              </a:rPr>
              <a:t>:</a:t>
            </a:r>
          </a:p>
          <a:p>
            <a:pPr lvl="2" fontAlgn="auto">
              <a:spcBef>
                <a:spcPts val="600"/>
              </a:spcBef>
              <a:spcAft>
                <a:spcPts val="600"/>
              </a:spcAft>
            </a:pPr>
            <a:r>
              <a:rPr lang="el-GR" sz="2800" dirty="0" smtClean="0">
                <a:solidFill>
                  <a:srgbClr val="636382"/>
                </a:solidFill>
              </a:rPr>
              <a:t>θ</a:t>
            </a:r>
            <a:r>
              <a:rPr lang="en-US" sz="2800" dirty="0" smtClean="0">
                <a:solidFill>
                  <a:srgbClr val="636382"/>
                </a:solidFill>
                <a:latin typeface="Gill Sans MT" panose="020B0502020104020203" pitchFamily="34" charset="0"/>
              </a:rPr>
              <a:t> ~ Beta (</a:t>
            </a:r>
            <a:r>
              <a:rPr lang="en-US" sz="2800" dirty="0" smtClean="0">
                <a:solidFill>
                  <a:srgbClr val="636382"/>
                </a:solidFill>
                <a:latin typeface="Times New Roman" panose="02020603050405020304" pitchFamily="18" charset="0"/>
                <a:cs typeface="Times New Roman" panose="02020603050405020304" pitchFamily="18" charset="0"/>
              </a:rPr>
              <a:t>1,1</a:t>
            </a:r>
            <a:r>
              <a:rPr lang="en-US" sz="2800" dirty="0" smtClean="0">
                <a:solidFill>
                  <a:srgbClr val="636382"/>
                </a:solidFill>
                <a:latin typeface="Gill Sans MT" panose="020B0502020104020203" pitchFamily="34" charset="0"/>
              </a:rPr>
              <a:t>) = U (</a:t>
            </a:r>
            <a:r>
              <a:rPr lang="en-US" sz="2800" dirty="0" smtClean="0">
                <a:solidFill>
                  <a:srgbClr val="636382"/>
                </a:solidFill>
                <a:latin typeface="Times New Roman" panose="02020603050405020304" pitchFamily="18" charset="0"/>
                <a:cs typeface="Times New Roman" panose="02020603050405020304" pitchFamily="18" charset="0"/>
              </a:rPr>
              <a:t>0,1</a:t>
            </a:r>
            <a:r>
              <a:rPr lang="en-US" sz="2800" dirty="0" smtClean="0">
                <a:solidFill>
                  <a:srgbClr val="636382"/>
                </a:solidFill>
                <a:latin typeface="Gill Sans MT" panose="020B0502020104020203" pitchFamily="34" charset="0"/>
              </a:rPr>
              <a:t>)</a:t>
            </a:r>
          </a:p>
          <a:p>
            <a:pPr lvl="2" fontAlgn="auto">
              <a:spcBef>
                <a:spcPts val="600"/>
              </a:spcBef>
              <a:spcAft>
                <a:spcPts val="600"/>
              </a:spcAft>
            </a:pPr>
            <a:r>
              <a:rPr lang="el-GR" sz="2800" dirty="0">
                <a:solidFill>
                  <a:srgbClr val="636382"/>
                </a:solidFill>
              </a:rPr>
              <a:t>θ</a:t>
            </a:r>
            <a:r>
              <a:rPr lang="en-US" sz="2800" dirty="0" smtClean="0">
                <a:solidFill>
                  <a:srgbClr val="636382"/>
                </a:solidFill>
                <a:latin typeface="Gill Sans MT" panose="020B0502020104020203" pitchFamily="34" charset="0"/>
              </a:rPr>
              <a:t> ~ Normal (µ,</a:t>
            </a:r>
            <a:r>
              <a:rPr lang="el-GR" sz="2800" dirty="0" smtClean="0">
                <a:solidFill>
                  <a:srgbClr val="636382"/>
                </a:solidFill>
              </a:rPr>
              <a:t>σ</a:t>
            </a:r>
            <a:r>
              <a:rPr lang="en-US" sz="2800" dirty="0" smtClean="0">
                <a:solidFill>
                  <a:srgbClr val="636382"/>
                </a:solidFill>
                <a:latin typeface="Gill Sans MT" panose="020B0502020104020203" pitchFamily="34" charset="0"/>
              </a:rPr>
              <a:t>) </a:t>
            </a:r>
            <a:r>
              <a:rPr lang="el-GR" sz="2800" dirty="0" smtClean="0">
                <a:solidFill>
                  <a:srgbClr val="636382"/>
                </a:solidFill>
              </a:rPr>
              <a:t>σ</a:t>
            </a:r>
            <a:r>
              <a:rPr lang="en-US" sz="2800" dirty="0" smtClean="0">
                <a:solidFill>
                  <a:srgbClr val="636382"/>
                </a:solidFill>
                <a:latin typeface="Gill Sans MT" panose="020B0502020104020203" pitchFamily="34" charset="0"/>
              </a:rPr>
              <a:t>=</a:t>
            </a:r>
            <a:r>
              <a:rPr lang="en-US" sz="2800" dirty="0" err="1" smtClean="0">
                <a:solidFill>
                  <a:srgbClr val="636382"/>
                </a:solidFill>
                <a:latin typeface="Gill Sans MT" panose="020B0502020104020203" pitchFamily="34" charset="0"/>
              </a:rPr>
              <a:t>grande</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baja</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presición</a:t>
            </a:r>
            <a:r>
              <a:rPr lang="en-US" sz="2800" dirty="0" smtClean="0">
                <a:solidFill>
                  <a:srgbClr val="636382"/>
                </a:solidFill>
                <a:latin typeface="Gill Sans MT" panose="020B0502020104020203" pitchFamily="34" charset="0"/>
              </a:rPr>
              <a:t>) </a:t>
            </a:r>
          </a:p>
          <a:p>
            <a:pPr marL="393192" lvl="1" indent="0" fontAlgn="auto">
              <a:spcBef>
                <a:spcPts val="600"/>
              </a:spcBef>
              <a:spcAft>
                <a:spcPts val="600"/>
              </a:spcAft>
              <a:buNone/>
            </a:pPr>
            <a:endParaRPr lang="en-US" sz="2600" i="1"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45224"/>
            <a:ext cx="1831840" cy="1373880"/>
          </a:xfrm>
          <a:prstGeom prst="rect">
            <a:avLst/>
          </a:prstGeom>
        </p:spPr>
      </p:pic>
      <p:sp>
        <p:nvSpPr>
          <p:cNvPr id="9" name="Title 3"/>
          <p:cNvSpPr txBox="1">
            <a:spLocks/>
          </p:cNvSpPr>
          <p:nvPr/>
        </p:nvSpPr>
        <p:spPr>
          <a:xfrm>
            <a:off x="543073" y="83667"/>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750233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1033717"/>
            <a:ext cx="7866218" cy="484355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8966" b="7211"/>
          <a:stretch/>
        </p:blipFill>
        <p:spPr bwMode="auto">
          <a:xfrm>
            <a:off x="54495" y="561245"/>
            <a:ext cx="5107463" cy="348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9855" b="6810"/>
          <a:stretch/>
        </p:blipFill>
        <p:spPr bwMode="auto">
          <a:xfrm>
            <a:off x="4571950" y="2905513"/>
            <a:ext cx="4754878" cy="340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187624" y="116632"/>
            <a:ext cx="3053400" cy="461665"/>
          </a:xfrm>
          <a:prstGeom prst="rect">
            <a:avLst/>
          </a:prstGeom>
          <a:noFill/>
        </p:spPr>
        <p:txBody>
          <a:bodyPr wrap="none" rtlCol="0">
            <a:spAutoFit/>
          </a:bodyPr>
          <a:lstStyle/>
          <a:p>
            <a:r>
              <a:rPr lang="en-US" sz="2400" dirty="0" err="1" smtClean="0"/>
              <a:t>Densidad</a:t>
            </a:r>
            <a:r>
              <a:rPr lang="en-US" sz="2400" dirty="0" smtClean="0"/>
              <a:t> x~ Beta (1,1) </a:t>
            </a:r>
            <a:endParaRPr lang="en-US" sz="2400" dirty="0"/>
          </a:p>
        </p:txBody>
      </p:sp>
      <p:sp>
        <p:nvSpPr>
          <p:cNvPr id="12" name="TextBox 11"/>
          <p:cNvSpPr txBox="1"/>
          <p:nvPr/>
        </p:nvSpPr>
        <p:spPr>
          <a:xfrm>
            <a:off x="5220072" y="2492896"/>
            <a:ext cx="3674339" cy="461665"/>
          </a:xfrm>
          <a:prstGeom prst="rect">
            <a:avLst/>
          </a:prstGeom>
          <a:noFill/>
        </p:spPr>
        <p:txBody>
          <a:bodyPr wrap="none" rtlCol="0">
            <a:spAutoFit/>
          </a:bodyPr>
          <a:lstStyle/>
          <a:p>
            <a:r>
              <a:rPr lang="en-US" sz="2400" dirty="0" err="1" smtClean="0"/>
              <a:t>Densidad</a:t>
            </a:r>
            <a:r>
              <a:rPr lang="en-US" sz="2400" dirty="0" smtClean="0"/>
              <a:t> x~ </a:t>
            </a:r>
            <a:r>
              <a:rPr lang="en-US" sz="2400" dirty="0" err="1" smtClean="0"/>
              <a:t>Uniforme</a:t>
            </a:r>
            <a:r>
              <a:rPr lang="en-US" sz="2400" dirty="0" smtClean="0"/>
              <a:t> (0,1) </a:t>
            </a:r>
            <a:endParaRPr lang="en-US" sz="2400" dirty="0"/>
          </a:p>
        </p:txBody>
      </p:sp>
    </p:spTree>
    <p:extLst>
      <p:ext uri="{BB962C8B-B14F-4D97-AF65-F5344CB8AC3E}">
        <p14:creationId xmlns:p14="http://schemas.microsoft.com/office/powerpoint/2010/main" val="1494247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341" y="1268760"/>
            <a:ext cx="1961170" cy="2103097"/>
          </a:xfrm>
          <a:prstGeom prst="rect">
            <a:avLst/>
          </a:prstGeom>
        </p:spPr>
      </p:pic>
      <p:sp>
        <p:nvSpPr>
          <p:cNvPr id="7" name="Title 3"/>
          <p:cNvSpPr txBox="1">
            <a:spLocks/>
          </p:cNvSpPr>
          <p:nvPr/>
        </p:nvSpPr>
        <p:spPr>
          <a:xfrm>
            <a:off x="395536" y="89756"/>
            <a:ext cx="8057853" cy="1143000"/>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4000" dirty="0" smtClean="0">
                <a:solidFill>
                  <a:schemeClr val="accent2"/>
                </a:solidFill>
                <a:effectLst>
                  <a:outerShdw blurRad="38100" dist="38100" dir="2700000" algn="tl">
                    <a:srgbClr val="000000">
                      <a:alpha val="43137"/>
                    </a:srgbClr>
                  </a:outerShdw>
                </a:effectLst>
                <a:latin typeface="Gill Sans MT" panose="020B0502020104020203" pitchFamily="34" charset="0"/>
              </a:rPr>
              <a:t>ORIGEN DE INFERENCIA BAYESIANA</a:t>
            </a:r>
            <a:endParaRPr lang="en-US" sz="40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1043608" y="1196752"/>
            <a:ext cx="6120680" cy="2103145"/>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lnSpc>
                <a:spcPct val="110000"/>
              </a:lnSpc>
              <a:spcAft>
                <a:spcPts val="600"/>
              </a:spcAft>
              <a:buNone/>
            </a:pP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Reverendo</a:t>
            </a:r>
            <a:r>
              <a:rPr lang="en-US" sz="2800" dirty="0" smtClean="0">
                <a:solidFill>
                  <a:srgbClr val="636382"/>
                </a:solidFill>
                <a:latin typeface="Gill Sans MT" panose="020B0502020104020203" pitchFamily="34" charset="0"/>
              </a:rPr>
              <a:t> Thomas Bayes</a:t>
            </a:r>
          </a:p>
          <a:p>
            <a:pPr marL="579437" lvl="1" indent="-342900" fontAlgn="auto">
              <a:lnSpc>
                <a:spcPct val="110000"/>
              </a:lnSpc>
              <a:spcAft>
                <a:spcPts val="600"/>
              </a:spcAft>
              <a:buFont typeface="Arial" panose="020B0604020202020204" pitchFamily="34" charset="0"/>
              <a:buChar char="•"/>
            </a:pPr>
            <a:r>
              <a:rPr lang="en-US" sz="2400" dirty="0" err="1" smtClean="0">
                <a:solidFill>
                  <a:srgbClr val="636382"/>
                </a:solidFill>
                <a:latin typeface="Gill Sans MT" panose="020B0502020104020203" pitchFamily="34" charset="0"/>
              </a:rPr>
              <a:t>Nacido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1701 (o 1702?) - 1761, </a:t>
            </a:r>
            <a:r>
              <a:rPr lang="en-US" sz="2400" dirty="0" err="1" smtClean="0">
                <a:solidFill>
                  <a:srgbClr val="636382"/>
                </a:solidFill>
                <a:latin typeface="Gill Sans MT" panose="020B0502020104020203" pitchFamily="34" charset="0"/>
              </a:rPr>
              <a:t>Londres</a:t>
            </a:r>
            <a:r>
              <a:rPr lang="en-US" sz="2400" dirty="0" smtClean="0">
                <a:solidFill>
                  <a:srgbClr val="636382"/>
                </a:solidFill>
                <a:latin typeface="Gill Sans MT" panose="020B0502020104020203" pitchFamily="34" charset="0"/>
              </a:rPr>
              <a:t> (o Hertfordshire?) </a:t>
            </a:r>
            <a:r>
              <a:rPr lang="en-US" sz="2400" dirty="0" err="1" smtClean="0">
                <a:solidFill>
                  <a:srgbClr val="636382"/>
                </a:solidFill>
                <a:latin typeface="Gill Sans MT" panose="020B0502020104020203" pitchFamily="34" charset="0"/>
              </a:rPr>
              <a:t>Inglaterra</a:t>
            </a:r>
            <a:endParaRPr lang="en-US" sz="2400" dirty="0" smtClean="0">
              <a:solidFill>
                <a:srgbClr val="636382"/>
              </a:solidFill>
              <a:latin typeface="Gill Sans MT" panose="020B0502020104020203" pitchFamily="34" charset="0"/>
            </a:endParaRPr>
          </a:p>
          <a:p>
            <a:pPr marL="579437" lvl="1" indent="-342900" fontAlgn="auto">
              <a:lnSpc>
                <a:spcPct val="110000"/>
              </a:lnSpc>
              <a:spcAft>
                <a:spcPts val="600"/>
              </a:spcAft>
              <a:buFont typeface="Arial" panose="020B0604020202020204" pitchFamily="34" charset="0"/>
              <a:buChar char="•"/>
            </a:pPr>
            <a:r>
              <a:rPr lang="en-US" sz="2400" dirty="0" smtClean="0">
                <a:solidFill>
                  <a:srgbClr val="636382"/>
                </a:solidFill>
                <a:latin typeface="Gill Sans MT" panose="020B0502020104020203" pitchFamily="34" charset="0"/>
              </a:rPr>
              <a:t>“An essay towards solving a Problem in the doctrine of chances” (1763)</a:t>
            </a:r>
          </a:p>
          <a:p>
            <a:pPr lvl="1" fontAlgn="auto">
              <a:lnSpc>
                <a:spcPct val="110000"/>
              </a:lnSpc>
              <a:spcAft>
                <a:spcPts val="600"/>
              </a:spcAft>
            </a:pPr>
            <a:endParaRPr lang="en-US" sz="2400" dirty="0" smtClean="0">
              <a:solidFill>
                <a:srgbClr val="636382"/>
              </a:solidFill>
              <a:latin typeface="Gill Sans MT" panose="020B0502020104020203" pitchFamily="34" charset="0"/>
            </a:endParaRPr>
          </a:p>
          <a:p>
            <a:pPr marL="393192" lvl="1" indent="0" fontAlgn="auto">
              <a:lnSpc>
                <a:spcPct val="110000"/>
              </a:lnSpc>
              <a:spcAft>
                <a:spcPts val="600"/>
              </a:spcAft>
              <a:buFont typeface="Arial" panose="020B0604020202020204" pitchFamily="34" charset="0"/>
              <a:buNone/>
            </a:pPr>
            <a:endParaRPr lang="en-US" sz="2400" dirty="0">
              <a:solidFill>
                <a:srgbClr val="636382"/>
              </a:solidFill>
              <a:latin typeface="Gill Sans MT" panose="020B0502020104020203" pitchFamily="34" charset="0"/>
            </a:endParaRPr>
          </a:p>
        </p:txBody>
      </p:sp>
      <p:sp>
        <p:nvSpPr>
          <p:cNvPr id="9" name="Rectangle 8"/>
          <p:cNvSpPr/>
          <p:nvPr/>
        </p:nvSpPr>
        <p:spPr>
          <a:xfrm>
            <a:off x="1115616" y="3784972"/>
            <a:ext cx="7776864" cy="2308324"/>
          </a:xfrm>
          <a:prstGeom prst="rect">
            <a:avLst/>
          </a:prstGeom>
        </p:spPr>
        <p:txBody>
          <a:bodyPr wrap="square">
            <a:spAutoFit/>
          </a:bodyPr>
          <a:lstStyle/>
          <a:p>
            <a:pPr marL="0" lvl="1" indent="0" algn="ctr">
              <a:lnSpc>
                <a:spcPct val="150000"/>
              </a:lnSpc>
              <a:buNone/>
            </a:pPr>
            <a:r>
              <a:rPr lang="en-US" sz="2400" i="1" dirty="0" smtClean="0">
                <a:solidFill>
                  <a:srgbClr val="636382"/>
                </a:solidFill>
                <a:latin typeface="Gill Sans MT" panose="020B0502020104020203" pitchFamily="34" charset="0"/>
              </a:rPr>
              <a:t>“Dado el </a:t>
            </a:r>
            <a:r>
              <a:rPr lang="en-US" sz="2400" i="1" dirty="0" err="1" smtClean="0">
                <a:solidFill>
                  <a:srgbClr val="636382"/>
                </a:solidFill>
                <a:latin typeface="Gill Sans MT" panose="020B0502020104020203" pitchFamily="34" charset="0"/>
              </a:rPr>
              <a:t>número</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veces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que un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desconocido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ocurrió</a:t>
            </a:r>
            <a:r>
              <a:rPr lang="en-US" sz="2400" i="1" dirty="0" smtClean="0">
                <a:solidFill>
                  <a:srgbClr val="636382"/>
                </a:solidFill>
                <a:latin typeface="Gill Sans MT" panose="020B0502020104020203" pitchFamily="34" charset="0"/>
              </a:rPr>
              <a:t> y </a:t>
            </a:r>
            <a:r>
              <a:rPr lang="en-US" sz="2400" i="1" dirty="0" err="1" smtClean="0">
                <a:solidFill>
                  <a:srgbClr val="636382"/>
                </a:solidFill>
                <a:latin typeface="Gill Sans MT" panose="020B0502020104020203" pitchFamily="34" charset="0"/>
              </a:rPr>
              <a:t>falló</a:t>
            </a:r>
            <a:r>
              <a:rPr lang="en-US" sz="2400" i="1" dirty="0" smtClean="0">
                <a:solidFill>
                  <a:srgbClr val="636382"/>
                </a:solidFill>
                <a:latin typeface="Gill Sans MT" panose="020B0502020104020203" pitchFamily="34" charset="0"/>
              </a:rPr>
              <a:t>: se </a:t>
            </a:r>
            <a:r>
              <a:rPr lang="en-US" sz="2400" i="1" dirty="0" err="1" smtClean="0">
                <a:solidFill>
                  <a:srgbClr val="636382"/>
                </a:solidFill>
                <a:latin typeface="Gill Sans MT" panose="020B0502020104020203" pitchFamily="34" charset="0"/>
              </a:rPr>
              <a:t>requiere</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posibilidad</a:t>
            </a:r>
            <a:r>
              <a:rPr lang="en-US" sz="2400" i="1" dirty="0" smtClean="0">
                <a:solidFill>
                  <a:srgbClr val="636382"/>
                </a:solidFill>
                <a:latin typeface="Gill Sans MT" panose="020B0502020104020203" pitchFamily="34" charset="0"/>
              </a:rPr>
              <a:t> de que 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que </a:t>
            </a:r>
            <a:r>
              <a:rPr lang="en-US" sz="2400" i="1" dirty="0" err="1" smtClean="0">
                <a:solidFill>
                  <a:srgbClr val="636382"/>
                </a:solidFill>
                <a:latin typeface="Gill Sans MT" panose="020B0502020104020203" pitchFamily="34" charset="0"/>
              </a:rPr>
              <a:t>ocurra</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solo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esté</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a:t>
            </a:r>
            <a:r>
              <a:rPr lang="en-US" sz="2400" i="1" dirty="0" err="1" smtClean="0">
                <a:solidFill>
                  <a:srgbClr val="636382"/>
                </a:solidFill>
                <a:latin typeface="Gill Sans MT" panose="020B0502020104020203" pitchFamily="34" charset="0"/>
              </a:rPr>
              <a:t>punto</a:t>
            </a:r>
            <a:r>
              <a:rPr lang="en-US" sz="2400" i="1" dirty="0" smtClean="0">
                <a:solidFill>
                  <a:srgbClr val="636382"/>
                </a:solidFill>
                <a:latin typeface="Gill Sans MT" panose="020B0502020104020203" pitchFamily="34" charset="0"/>
              </a:rPr>
              <a:t> entre dos </a:t>
            </a:r>
            <a:r>
              <a:rPr lang="en-US" sz="2400" i="1" dirty="0" err="1" smtClean="0">
                <a:solidFill>
                  <a:srgbClr val="636382"/>
                </a:solidFill>
                <a:latin typeface="Gill Sans MT" panose="020B0502020104020203" pitchFamily="34" charset="0"/>
              </a:rPr>
              <a:t>grados</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que </a:t>
            </a:r>
            <a:r>
              <a:rPr lang="en-US" sz="2400" i="1" dirty="0" err="1" smtClean="0">
                <a:solidFill>
                  <a:srgbClr val="636382"/>
                </a:solidFill>
                <a:latin typeface="Gill Sans MT" panose="020B0502020104020203" pitchFamily="34" charset="0"/>
              </a:rPr>
              <a:t>pueden</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ser</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nombrados</a:t>
            </a:r>
            <a:r>
              <a:rPr lang="en-US" sz="2400" i="1" dirty="0" smtClean="0">
                <a:solidFill>
                  <a:srgbClr val="636382"/>
                </a:solidFill>
                <a:latin typeface="Gill Sans MT" panose="020B0502020104020203" pitchFamily="34" charset="0"/>
              </a:rPr>
              <a:t>”</a:t>
            </a:r>
            <a:endParaRPr lang="en-US" sz="2400" i="1"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1724881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251520" y="1005866"/>
            <a:ext cx="8640960" cy="4846267"/>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1200"/>
              </a:spcBef>
              <a:spcAft>
                <a:spcPts val="1200"/>
              </a:spcAft>
              <a:buNone/>
            </a:pPr>
            <a:r>
              <a:rPr lang="en-US" sz="2800" dirty="0" smtClean="0">
                <a:solidFill>
                  <a:srgbClr val="636382"/>
                </a:solidFill>
                <a:latin typeface="Gill Sans MT" panose="020B0502020104020203" pitchFamily="34" charset="0"/>
              </a:rPr>
              <a:t>El </a:t>
            </a:r>
            <a:r>
              <a:rPr lang="en-US" sz="2800" dirty="0" err="1" smtClean="0">
                <a:solidFill>
                  <a:srgbClr val="636382"/>
                </a:solidFill>
                <a:latin typeface="Gill Sans MT" panose="020B0502020104020203" pitchFamily="34" charset="0"/>
              </a:rPr>
              <a:t>término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modelos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jerárquicos</a:t>
            </a:r>
            <a:r>
              <a:rPr lang="en-US" sz="2800" dirty="0" smtClean="0">
                <a:solidFill>
                  <a:srgbClr val="636382"/>
                </a:solidFill>
                <a:latin typeface="Gill Sans MT" panose="020B0502020104020203" pitchFamily="34" charset="0"/>
              </a:rPr>
              <a:t>’ se ha </a:t>
            </a:r>
            <a:r>
              <a:rPr lang="en-US" sz="2800" dirty="0" err="1" smtClean="0">
                <a:solidFill>
                  <a:srgbClr val="636382"/>
                </a:solidFill>
                <a:latin typeface="Gill Sans MT" panose="020B0502020104020203" pitchFamily="34" charset="0"/>
              </a:rPr>
              <a:t>convertido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prácticamente</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en</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sinónmo</a:t>
            </a:r>
            <a:r>
              <a:rPr lang="en-US" sz="2800" dirty="0" smtClean="0">
                <a:solidFill>
                  <a:srgbClr val="636382"/>
                </a:solidFill>
                <a:latin typeface="Gill Sans MT" panose="020B0502020104020203" pitchFamily="34" charset="0"/>
              </a:rPr>
              <a:t> de ‘</a:t>
            </a:r>
            <a:r>
              <a:rPr lang="en-US" sz="2800" dirty="0" err="1" smtClean="0">
                <a:solidFill>
                  <a:srgbClr val="636382"/>
                </a:solidFill>
                <a:latin typeface="Gill Sans MT" panose="020B0502020104020203" pitchFamily="34" charset="0"/>
              </a:rPr>
              <a:t>Análisis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Bayesiano</a:t>
            </a:r>
            <a:r>
              <a:rPr lang="en-US" sz="2800" dirty="0" smtClean="0">
                <a:solidFill>
                  <a:srgbClr val="636382"/>
                </a:solidFill>
                <a:latin typeface="Gill Sans MT" panose="020B0502020104020203" pitchFamily="34" charset="0"/>
              </a:rPr>
              <a:t>’</a:t>
            </a:r>
          </a:p>
          <a:p>
            <a:pPr lvl="1" fontAlgn="auto">
              <a:spcBef>
                <a:spcPts val="1200"/>
              </a:spcBef>
              <a:spcAft>
                <a:spcPts val="1200"/>
              </a:spcAft>
            </a:pPr>
            <a:r>
              <a:rPr lang="en-US" dirty="0" smtClean="0">
                <a:solidFill>
                  <a:srgbClr val="636382"/>
                </a:solidFill>
                <a:latin typeface="Gill Sans MT" panose="020B0502020104020203" pitchFamily="34" charset="0"/>
              </a:rPr>
              <a:t>El </a:t>
            </a:r>
            <a:r>
              <a:rPr lang="en-US" dirty="0" err="1" smtClean="0">
                <a:solidFill>
                  <a:srgbClr val="636382"/>
                </a:solidFill>
                <a:latin typeface="Gill Sans MT" panose="020B0502020104020203" pitchFamily="34" charset="0"/>
              </a:rPr>
              <a:t>tipo</a:t>
            </a:r>
            <a:r>
              <a:rPr lang="en-US" dirty="0" smtClean="0">
                <a:solidFill>
                  <a:srgbClr val="636382"/>
                </a:solidFill>
                <a:latin typeface="Gill Sans MT" panose="020B0502020104020203" pitchFamily="34" charset="0"/>
              </a:rPr>
              <a:t> de </a:t>
            </a:r>
            <a:r>
              <a:rPr lang="en-US" dirty="0" err="1" smtClean="0">
                <a:solidFill>
                  <a:srgbClr val="636382"/>
                </a:solidFill>
                <a:latin typeface="Gill Sans MT" panose="020B0502020104020203" pitchFamily="34" charset="0"/>
              </a:rPr>
              <a:t>análisis</a:t>
            </a:r>
            <a:r>
              <a:rPr lang="en-US" dirty="0" smtClean="0">
                <a:solidFill>
                  <a:srgbClr val="636382"/>
                </a:solidFill>
                <a:latin typeface="Gill Sans MT" panose="020B0502020104020203" pitchFamily="34" charset="0"/>
              </a:rPr>
              <a:t> e </a:t>
            </a:r>
            <a:r>
              <a:rPr lang="en-US" dirty="0" err="1" smtClean="0">
                <a:solidFill>
                  <a:srgbClr val="636382"/>
                </a:solidFill>
                <a:latin typeface="Gill Sans MT" panose="020B0502020104020203" pitchFamily="34" charset="0"/>
              </a:rPr>
              <a:t>inferencia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es</a:t>
            </a:r>
            <a:r>
              <a:rPr lang="en-US" dirty="0" smtClean="0">
                <a:solidFill>
                  <a:srgbClr val="636382"/>
                </a:solidFill>
                <a:latin typeface="Gill Sans MT" panose="020B0502020104020203" pitchFamily="34" charset="0"/>
              </a:rPr>
              <a:t> </a:t>
            </a:r>
            <a:r>
              <a:rPr lang="en-US" u="sng" dirty="0" err="1" smtClean="0">
                <a:solidFill>
                  <a:srgbClr val="636382"/>
                </a:solidFill>
                <a:latin typeface="Gill Sans MT" panose="020B0502020104020203" pitchFamily="34" charset="0"/>
              </a:rPr>
              <a:t>independente</a:t>
            </a:r>
            <a:r>
              <a:rPr lang="en-US" dirty="0" smtClean="0">
                <a:solidFill>
                  <a:srgbClr val="636382"/>
                </a:solidFill>
                <a:latin typeface="Gill Sans MT" panose="020B0502020104020203" pitchFamily="34" charset="0"/>
              </a:rPr>
              <a:t> de la </a:t>
            </a:r>
            <a:r>
              <a:rPr lang="en-US" dirty="0" err="1" smtClean="0">
                <a:solidFill>
                  <a:srgbClr val="636382"/>
                </a:solidFill>
                <a:latin typeface="Gill Sans MT" panose="020B0502020104020203" pitchFamily="34" charset="0"/>
              </a:rPr>
              <a:t>formulación</a:t>
            </a:r>
            <a:r>
              <a:rPr lang="en-US" dirty="0" smtClean="0">
                <a:solidFill>
                  <a:srgbClr val="636382"/>
                </a:solidFill>
                <a:latin typeface="Gill Sans MT" panose="020B0502020104020203" pitchFamily="34" charset="0"/>
              </a:rPr>
              <a:t> del </a:t>
            </a:r>
            <a:r>
              <a:rPr lang="en-US" dirty="0" err="1" smtClean="0">
                <a:solidFill>
                  <a:srgbClr val="636382"/>
                </a:solidFill>
                <a:latin typeface="Gill Sans MT" panose="020B0502020104020203" pitchFamily="34" charset="0"/>
              </a:rPr>
              <a:t>modelo</a:t>
            </a:r>
            <a:endParaRPr lang="en-US" dirty="0" smtClean="0">
              <a:solidFill>
                <a:srgbClr val="636382"/>
              </a:solidFill>
              <a:latin typeface="Gill Sans MT" panose="020B0502020104020203" pitchFamily="34" charset="0"/>
            </a:endParaRPr>
          </a:p>
          <a:p>
            <a:pPr lvl="1" fontAlgn="auto">
              <a:spcBef>
                <a:spcPts val="1200"/>
              </a:spcBef>
              <a:spcAft>
                <a:spcPts val="1200"/>
              </a:spcAft>
            </a:pPr>
            <a:r>
              <a:rPr lang="en-US" dirty="0" smtClean="0">
                <a:solidFill>
                  <a:srgbClr val="636382"/>
                </a:solidFill>
                <a:latin typeface="Gill Sans MT" panose="020B0502020104020203" pitchFamily="34" charset="0"/>
              </a:rPr>
              <a:t>Los </a:t>
            </a:r>
            <a:r>
              <a:rPr lang="en-US" dirty="0" err="1" smtClean="0">
                <a:solidFill>
                  <a:srgbClr val="636382"/>
                </a:solidFill>
                <a:latin typeface="Gill Sans MT" panose="020B0502020104020203" pitchFamily="34" charset="0"/>
              </a:rPr>
              <a:t>enfoques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Bayesianos</a:t>
            </a:r>
            <a:r>
              <a:rPr lang="en-US" dirty="0" smtClean="0">
                <a:solidFill>
                  <a:srgbClr val="636382"/>
                </a:solidFill>
                <a:latin typeface="Gill Sans MT" panose="020B0502020104020203" pitchFamily="34" charset="0"/>
              </a:rPr>
              <a:t> son </a:t>
            </a:r>
            <a:r>
              <a:rPr lang="en-US" dirty="0" err="1" smtClean="0">
                <a:solidFill>
                  <a:srgbClr val="636382"/>
                </a:solidFill>
                <a:latin typeface="Gill Sans MT" panose="020B0502020104020203" pitchFamily="34" charset="0"/>
              </a:rPr>
              <a:t>naturales</a:t>
            </a:r>
            <a:r>
              <a:rPr lang="en-US" dirty="0" smtClean="0">
                <a:solidFill>
                  <a:srgbClr val="636382"/>
                </a:solidFill>
                <a:latin typeface="Gill Sans MT" panose="020B0502020104020203" pitchFamily="34" charset="0"/>
              </a:rPr>
              <a:t>, </a:t>
            </a:r>
            <a:r>
              <a:rPr lang="en-US" u="sng" dirty="0" err="1" smtClean="0">
                <a:solidFill>
                  <a:srgbClr val="636382"/>
                </a:solidFill>
                <a:latin typeface="Gill Sans MT" panose="020B0502020104020203" pitchFamily="34" charset="0"/>
              </a:rPr>
              <a:t>convenientes</a:t>
            </a:r>
            <a:r>
              <a:rPr lang="en-US" dirty="0" smtClean="0">
                <a:solidFill>
                  <a:srgbClr val="636382"/>
                </a:solidFill>
                <a:latin typeface="Gill Sans MT" panose="020B0502020104020203" pitchFamily="34" charset="0"/>
              </a:rPr>
              <a:t> y </a:t>
            </a:r>
            <a:r>
              <a:rPr lang="en-US" dirty="0" err="1" smtClean="0">
                <a:solidFill>
                  <a:srgbClr val="636382"/>
                </a:solidFill>
                <a:latin typeface="Gill Sans MT" panose="020B0502020104020203" pitchFamily="34" charset="0"/>
              </a:rPr>
              <a:t>más</a:t>
            </a:r>
            <a:r>
              <a:rPr lang="en-US" dirty="0" smtClean="0">
                <a:solidFill>
                  <a:srgbClr val="636382"/>
                </a:solidFill>
                <a:latin typeface="Gill Sans MT" panose="020B0502020104020203" pitchFamily="34" charset="0"/>
              </a:rPr>
              <a:t> </a:t>
            </a:r>
            <a:r>
              <a:rPr lang="en-US" u="sng" dirty="0" err="1" smtClean="0">
                <a:solidFill>
                  <a:srgbClr val="636382"/>
                </a:solidFill>
                <a:latin typeface="Gill Sans MT" panose="020B0502020104020203" pitchFamily="34" charset="0"/>
              </a:rPr>
              <a:t>efectivos</a:t>
            </a:r>
            <a:endParaRPr lang="en-US" u="sng" dirty="0" smtClean="0">
              <a:solidFill>
                <a:srgbClr val="636382"/>
              </a:solidFill>
              <a:latin typeface="Gill Sans MT" panose="020B0502020104020203" pitchFamily="34" charset="0"/>
            </a:endParaRPr>
          </a:p>
          <a:p>
            <a:pPr lvl="1" fontAlgn="auto">
              <a:spcBef>
                <a:spcPts val="1200"/>
              </a:spcBef>
              <a:spcAft>
                <a:spcPts val="1200"/>
              </a:spcAft>
            </a:pPr>
            <a:r>
              <a:rPr lang="en-US" dirty="0" smtClean="0">
                <a:solidFill>
                  <a:srgbClr val="636382"/>
                </a:solidFill>
                <a:latin typeface="Gill Sans MT" panose="020B0502020104020203" pitchFamily="34" charset="0"/>
              </a:rPr>
              <a:t>A </a:t>
            </a:r>
            <a:r>
              <a:rPr lang="en-US" dirty="0" err="1" smtClean="0">
                <a:solidFill>
                  <a:srgbClr val="636382"/>
                </a:solidFill>
                <a:latin typeface="Gill Sans MT" panose="020B0502020104020203" pitchFamily="34" charset="0"/>
              </a:rPr>
              <a:t>veces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es</a:t>
            </a:r>
            <a:r>
              <a:rPr lang="en-US" dirty="0" smtClean="0">
                <a:solidFill>
                  <a:srgbClr val="636382"/>
                </a:solidFill>
                <a:latin typeface="Gill Sans MT" panose="020B0502020104020203" pitchFamily="34" charset="0"/>
              </a:rPr>
              <a:t> la </a:t>
            </a:r>
            <a:r>
              <a:rPr lang="en-US" dirty="0" err="1" smtClean="0">
                <a:solidFill>
                  <a:srgbClr val="636382"/>
                </a:solidFill>
                <a:latin typeface="Gill Sans MT" panose="020B0502020104020203" pitchFamily="34" charset="0"/>
              </a:rPr>
              <a:t>única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manera</a:t>
            </a:r>
            <a:r>
              <a:rPr lang="en-US" dirty="0" smtClean="0">
                <a:solidFill>
                  <a:srgbClr val="636382"/>
                </a:solidFill>
                <a:latin typeface="Gill Sans MT" panose="020B0502020104020203" pitchFamily="34" charset="0"/>
              </a:rPr>
              <a:t> para </a:t>
            </a:r>
            <a:r>
              <a:rPr lang="en-US" dirty="0" err="1" smtClean="0">
                <a:solidFill>
                  <a:srgbClr val="636382"/>
                </a:solidFill>
                <a:latin typeface="Gill Sans MT" panose="020B0502020104020203" pitchFamily="34" charset="0"/>
              </a:rPr>
              <a:t>modelos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complejos</a:t>
            </a:r>
            <a:endParaRPr lang="en-US" dirty="0" smtClean="0">
              <a:solidFill>
                <a:srgbClr val="636382"/>
              </a:solidFill>
              <a:latin typeface="Gill Sans MT" panose="020B0502020104020203" pitchFamily="34" charset="0"/>
            </a:endParaRPr>
          </a:p>
          <a:p>
            <a:pPr fontAlgn="auto">
              <a:spcBef>
                <a:spcPts val="1200"/>
              </a:spcBef>
              <a:spcAft>
                <a:spcPts val="1200"/>
              </a:spcAft>
            </a:pPr>
            <a:endParaRPr lang="en-US" sz="2800" dirty="0" smtClean="0">
              <a:solidFill>
                <a:srgbClr val="636382"/>
              </a:solidFill>
              <a:latin typeface="Gill Sans MT" panose="020B0502020104020203" pitchFamily="34" charset="0"/>
            </a:endParaRPr>
          </a:p>
        </p:txBody>
      </p:sp>
      <p:sp>
        <p:nvSpPr>
          <p:cNvPr id="13" name="TextBox 12"/>
          <p:cNvSpPr txBox="1"/>
          <p:nvPr/>
        </p:nvSpPr>
        <p:spPr>
          <a:xfrm>
            <a:off x="467544" y="107921"/>
            <a:ext cx="8208912" cy="584775"/>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MODELOS ALEATORIOS Y JERÁRQUICOS</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494155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71600" y="107921"/>
            <a:ext cx="8136904" cy="584775"/>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MODELOS ALEATORIOS Y JERÁRQUICOS</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 name="TextBox 4"/>
          <p:cNvSpPr txBox="1"/>
          <p:nvPr/>
        </p:nvSpPr>
        <p:spPr>
          <a:xfrm>
            <a:off x="3245356" y="1537628"/>
            <a:ext cx="2838812"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Hiper-parámetro</a:t>
            </a:r>
            <a:endParaRPr lang="en-US" sz="2800" dirty="0">
              <a:solidFill>
                <a:srgbClr val="636382"/>
              </a:solidFill>
              <a:latin typeface="Gill Sans MT" panose="020B0502020104020203" pitchFamily="34" charset="0"/>
            </a:endParaRPr>
          </a:p>
        </p:txBody>
      </p:sp>
      <p:sp>
        <p:nvSpPr>
          <p:cNvPr id="6" name="TextBox 5"/>
          <p:cNvSpPr txBox="1"/>
          <p:nvPr/>
        </p:nvSpPr>
        <p:spPr>
          <a:xfrm>
            <a:off x="3821057" y="2673491"/>
            <a:ext cx="1831063"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parámetro</a:t>
            </a:r>
            <a:endParaRPr lang="en-US" sz="2800" dirty="0">
              <a:solidFill>
                <a:srgbClr val="636382"/>
              </a:solidFill>
              <a:latin typeface="Gill Sans MT" panose="020B0502020104020203" pitchFamily="34" charset="0"/>
            </a:endParaRPr>
          </a:p>
        </p:txBody>
      </p:sp>
      <p:sp>
        <p:nvSpPr>
          <p:cNvPr id="7" name="TextBox 6"/>
          <p:cNvSpPr txBox="1"/>
          <p:nvPr/>
        </p:nvSpPr>
        <p:spPr>
          <a:xfrm>
            <a:off x="4247964" y="3834996"/>
            <a:ext cx="972108"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datos</a:t>
            </a:r>
            <a:endParaRPr lang="en-US" sz="2800" dirty="0">
              <a:solidFill>
                <a:srgbClr val="636382"/>
              </a:solidFill>
              <a:latin typeface="Gill Sans MT" panose="020B0502020104020203" pitchFamily="34" charset="0"/>
            </a:endParaRPr>
          </a:p>
        </p:txBody>
      </p:sp>
      <p:grpSp>
        <p:nvGrpSpPr>
          <p:cNvPr id="9" name="Group 8"/>
          <p:cNvGrpSpPr/>
          <p:nvPr/>
        </p:nvGrpSpPr>
        <p:grpSpPr>
          <a:xfrm>
            <a:off x="6020494" y="1489702"/>
            <a:ext cx="2583954" cy="2846173"/>
            <a:chOff x="1828830" y="1815218"/>
            <a:chExt cx="1737341" cy="2135879"/>
          </a:xfrm>
        </p:grpSpPr>
        <p:sp>
          <p:nvSpPr>
            <p:cNvPr id="10" name="TextBox 9"/>
            <p:cNvSpPr txBox="1"/>
            <p:nvPr/>
          </p:nvSpPr>
          <p:spPr>
            <a:xfrm>
              <a:off x="2124256" y="1815218"/>
              <a:ext cx="261041"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a:t>α</a:t>
              </a:r>
              <a:endParaRPr lang="en-US" sz="2800" i="1" dirty="0">
                <a:latin typeface="Gill Sans MT" panose="020B0502020104020203" pitchFamily="34" charset="0"/>
              </a:endParaRPr>
            </a:p>
          </p:txBody>
        </p:sp>
        <p:sp>
          <p:nvSpPr>
            <p:cNvPr id="11" name="TextBox 10"/>
            <p:cNvSpPr txBox="1"/>
            <p:nvPr/>
          </p:nvSpPr>
          <p:spPr>
            <a:xfrm>
              <a:off x="3049087" y="1815218"/>
              <a:ext cx="251341"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smtClean="0"/>
                <a:t>β</a:t>
              </a:r>
              <a:endParaRPr lang="en-US" sz="2800" i="1" dirty="0">
                <a:latin typeface="Gill Sans MT" panose="020B0502020104020203" pitchFamily="34" charset="0"/>
              </a:endParaRPr>
            </a:p>
          </p:txBody>
        </p:sp>
        <p:sp>
          <p:nvSpPr>
            <p:cNvPr id="12" name="TextBox 11"/>
            <p:cNvSpPr txBox="1"/>
            <p:nvPr/>
          </p:nvSpPr>
          <p:spPr>
            <a:xfrm>
              <a:off x="1964385" y="2576013"/>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err="1" smtClean="0">
                  <a:latin typeface="Gill Sans MT" panose="020B0502020104020203" pitchFamily="34" charset="0"/>
                </a:rPr>
                <a:t>i</a:t>
              </a:r>
              <a:endParaRPr lang="en-US" sz="2800" i="1" baseline="-25000" dirty="0">
                <a:latin typeface="Gill Sans MT" panose="020B0502020104020203" pitchFamily="34" charset="0"/>
              </a:endParaRPr>
            </a:p>
          </p:txBody>
        </p:sp>
        <p:sp>
          <p:nvSpPr>
            <p:cNvPr id="14" name="TextBox 13"/>
            <p:cNvSpPr txBox="1"/>
            <p:nvPr/>
          </p:nvSpPr>
          <p:spPr>
            <a:xfrm>
              <a:off x="1994830" y="3398964"/>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latin typeface="Gill Sans MT" panose="020B0502020104020203" pitchFamily="34" charset="0"/>
                </a:rPr>
                <a:t>y</a:t>
              </a:r>
            </a:p>
          </p:txBody>
        </p:sp>
        <p:cxnSp>
          <p:nvCxnSpPr>
            <p:cNvPr id="15" name="Straight Arrow Connector 14"/>
            <p:cNvCxnSpPr>
              <a:stCxn id="10" idx="2"/>
              <a:endCxn id="12" idx="0"/>
            </p:cNvCxnSpPr>
            <p:nvPr/>
          </p:nvCxnSpPr>
          <p:spPr>
            <a:xfrm>
              <a:off x="2254777" y="2207863"/>
              <a:ext cx="44112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12" idx="0"/>
            </p:cNvCxnSpPr>
            <p:nvPr/>
          </p:nvCxnSpPr>
          <p:spPr>
            <a:xfrm flipH="1">
              <a:off x="2695897" y="2207863"/>
              <a:ext cx="47886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4"/>
            </p:cNvCxnSpPr>
            <p:nvPr/>
          </p:nvCxnSpPr>
          <p:spPr>
            <a:xfrm>
              <a:off x="2695897" y="3128146"/>
              <a:ext cx="0" cy="270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828830" y="2423171"/>
              <a:ext cx="1737341" cy="78007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ill Sans MT" panose="020B0502020104020203" pitchFamily="34" charset="0"/>
              </a:endParaRPr>
            </a:p>
          </p:txBody>
        </p:sp>
      </p:grpSp>
      <p:cxnSp>
        <p:nvCxnSpPr>
          <p:cNvPr id="19" name="Straight Arrow Connector 18"/>
          <p:cNvCxnSpPr>
            <a:stCxn id="18" idx="2"/>
            <a:endCxn id="20" idx="0"/>
          </p:cNvCxnSpPr>
          <p:nvPr/>
        </p:nvCxnSpPr>
        <p:spPr>
          <a:xfrm flipH="1">
            <a:off x="4824029" y="2819575"/>
            <a:ext cx="1196465" cy="229377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27584" y="5113354"/>
            <a:ext cx="7992889"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Efecto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aleatorio</a:t>
            </a:r>
            <a:r>
              <a:rPr lang="en-US" sz="2800" dirty="0" smtClean="0">
                <a:solidFill>
                  <a:srgbClr val="636382"/>
                </a:solidFill>
                <a:latin typeface="Gill Sans MT" panose="020B0502020104020203" pitchFamily="34" charset="0"/>
              </a:rPr>
              <a:t> </a:t>
            </a:r>
            <a:r>
              <a:rPr lang="en-US" sz="2800" dirty="0" smtClean="0">
                <a:solidFill>
                  <a:srgbClr val="636382"/>
                </a:solidFill>
                <a:latin typeface="Gill Sans MT" panose="020B0502020104020203" pitchFamily="34" charset="0"/>
                <a:sym typeface="Wingdings"/>
              </a:rPr>
              <a:t> </a:t>
            </a:r>
            <a:r>
              <a:rPr lang="en-US" sz="2800" dirty="0" err="1" smtClean="0">
                <a:solidFill>
                  <a:srgbClr val="636382"/>
                </a:solidFill>
                <a:latin typeface="Gill Sans MT" panose="020B0502020104020203" pitchFamily="34" charset="0"/>
                <a:sym typeface="Wingdings"/>
              </a:rPr>
              <a:t>extraído</a:t>
            </a:r>
            <a:r>
              <a:rPr lang="en-US" sz="2800" dirty="0" smtClean="0">
                <a:solidFill>
                  <a:srgbClr val="636382"/>
                </a:solidFill>
                <a:latin typeface="Gill Sans MT" panose="020B0502020104020203" pitchFamily="34" charset="0"/>
                <a:sym typeface="Wingdings"/>
              </a:rPr>
              <a:t> de </a:t>
            </a:r>
            <a:r>
              <a:rPr lang="en-US" sz="2800" dirty="0" err="1" smtClean="0">
                <a:solidFill>
                  <a:srgbClr val="636382"/>
                </a:solidFill>
                <a:latin typeface="Gill Sans MT" panose="020B0502020104020203" pitchFamily="34" charset="0"/>
                <a:sym typeface="Wingdings"/>
              </a:rPr>
              <a:t>alguna</a:t>
            </a:r>
            <a:r>
              <a:rPr lang="en-US" sz="2800" dirty="0" smtClean="0">
                <a:solidFill>
                  <a:srgbClr val="636382"/>
                </a:solidFill>
                <a:latin typeface="Gill Sans MT" panose="020B0502020104020203" pitchFamily="34" charset="0"/>
                <a:sym typeface="Wingdings"/>
              </a:rPr>
              <a:t> </a:t>
            </a:r>
            <a:r>
              <a:rPr lang="en-US" sz="2800" dirty="0" err="1" smtClean="0">
                <a:solidFill>
                  <a:srgbClr val="636382"/>
                </a:solidFill>
                <a:latin typeface="Gill Sans MT" panose="020B0502020104020203" pitchFamily="34" charset="0"/>
                <a:sym typeface="Wingdings"/>
              </a:rPr>
              <a:t>distribución</a:t>
            </a:r>
            <a:endParaRPr lang="en-US" sz="2800" dirty="0">
              <a:solidFill>
                <a:srgbClr val="636382"/>
              </a:solidFill>
              <a:latin typeface="Gill Sans MT" panose="020B0502020104020203" pitchFamily="34" charset="0"/>
            </a:endParaRPr>
          </a:p>
        </p:txBody>
      </p:sp>
      <p:grpSp>
        <p:nvGrpSpPr>
          <p:cNvPr id="21" name="Group 20"/>
          <p:cNvGrpSpPr/>
          <p:nvPr/>
        </p:nvGrpSpPr>
        <p:grpSpPr>
          <a:xfrm>
            <a:off x="731562" y="2299832"/>
            <a:ext cx="2583954" cy="2036043"/>
            <a:chOff x="1828830" y="2423171"/>
            <a:chExt cx="1737341" cy="1527926"/>
          </a:xfrm>
        </p:grpSpPr>
        <p:sp>
          <p:nvSpPr>
            <p:cNvPr id="22" name="TextBox 21"/>
            <p:cNvSpPr txBox="1"/>
            <p:nvPr/>
          </p:nvSpPr>
          <p:spPr>
            <a:xfrm>
              <a:off x="1964385" y="2576013"/>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endParaRPr lang="en-US" sz="2800" i="1" dirty="0">
                <a:latin typeface="Gill Sans MT" panose="020B0502020104020203" pitchFamily="34" charset="0"/>
              </a:endParaRPr>
            </a:p>
          </p:txBody>
        </p:sp>
        <p:sp>
          <p:nvSpPr>
            <p:cNvPr id="23" name="TextBox 22"/>
            <p:cNvSpPr txBox="1"/>
            <p:nvPr/>
          </p:nvSpPr>
          <p:spPr>
            <a:xfrm>
              <a:off x="1964385" y="3398964"/>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latin typeface="Gill Sans MT" panose="020B0502020104020203" pitchFamily="34" charset="0"/>
                </a:rPr>
                <a:t>y </a:t>
              </a:r>
            </a:p>
          </p:txBody>
        </p:sp>
        <p:cxnSp>
          <p:nvCxnSpPr>
            <p:cNvPr id="24" name="Straight Arrow Connector 23"/>
            <p:cNvCxnSpPr>
              <a:stCxn id="22" idx="4"/>
            </p:cNvCxnSpPr>
            <p:nvPr/>
          </p:nvCxnSpPr>
          <p:spPr>
            <a:xfrm>
              <a:off x="2695897" y="3128146"/>
              <a:ext cx="0" cy="270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828830" y="2423171"/>
              <a:ext cx="1737341" cy="78007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ill Sans MT" panose="020B0502020104020203" pitchFamily="34" charset="0"/>
              </a:endParaRPr>
            </a:p>
          </p:txBody>
        </p:sp>
      </p:grpSp>
      <p:cxnSp>
        <p:nvCxnSpPr>
          <p:cNvPr id="26" name="Straight Arrow Connector 25"/>
          <p:cNvCxnSpPr>
            <a:stCxn id="25" idx="6"/>
            <a:endCxn id="20" idx="0"/>
          </p:cNvCxnSpPr>
          <p:nvPr/>
        </p:nvCxnSpPr>
        <p:spPr>
          <a:xfrm>
            <a:off x="3315516" y="2819575"/>
            <a:ext cx="1508513" cy="229377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702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71600" y="107921"/>
            <a:ext cx="8136904" cy="584775"/>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MODELOS ALEATORIOS Y JERÁRQUICOS</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8" name="TextBox 27"/>
          <p:cNvSpPr txBox="1"/>
          <p:nvPr/>
        </p:nvSpPr>
        <p:spPr>
          <a:xfrm>
            <a:off x="2738" y="2257708"/>
            <a:ext cx="2769062" cy="523220"/>
          </a:xfrm>
          <a:prstGeom prst="rect">
            <a:avLst/>
          </a:prstGeom>
          <a:noFill/>
        </p:spPr>
        <p:txBody>
          <a:bodyPr wrap="square" rtlCol="0">
            <a:spAutoFit/>
          </a:bodyPr>
          <a:lstStyle/>
          <a:p>
            <a:pPr algn="ctr"/>
            <a:r>
              <a:rPr lang="en-US" sz="2800" dirty="0" smtClean="0">
                <a:solidFill>
                  <a:srgbClr val="636382"/>
                </a:solidFill>
              </a:rPr>
              <a:t>Hyper-</a:t>
            </a:r>
            <a:r>
              <a:rPr lang="en-US" sz="2800" dirty="0" err="1" smtClean="0">
                <a:solidFill>
                  <a:srgbClr val="636382"/>
                </a:solidFill>
              </a:rPr>
              <a:t>parámetro</a:t>
            </a:r>
            <a:endParaRPr lang="en-US" sz="2800" dirty="0">
              <a:solidFill>
                <a:srgbClr val="636382"/>
              </a:solidFill>
            </a:endParaRPr>
          </a:p>
        </p:txBody>
      </p:sp>
      <p:sp>
        <p:nvSpPr>
          <p:cNvPr id="29" name="TextBox 28"/>
          <p:cNvSpPr txBox="1"/>
          <p:nvPr/>
        </p:nvSpPr>
        <p:spPr>
          <a:xfrm>
            <a:off x="569208" y="3284984"/>
            <a:ext cx="1891281" cy="523220"/>
          </a:xfrm>
          <a:prstGeom prst="rect">
            <a:avLst/>
          </a:prstGeom>
          <a:noFill/>
        </p:spPr>
        <p:txBody>
          <a:bodyPr wrap="square" rtlCol="0">
            <a:spAutoFit/>
          </a:bodyPr>
          <a:lstStyle/>
          <a:p>
            <a:pPr algn="ctr"/>
            <a:r>
              <a:rPr lang="en-US" sz="2800" dirty="0" err="1" smtClean="0">
                <a:solidFill>
                  <a:srgbClr val="636382"/>
                </a:solidFill>
              </a:rPr>
              <a:t>parámetro</a:t>
            </a:r>
            <a:endParaRPr lang="en-US" sz="2800" dirty="0">
              <a:solidFill>
                <a:srgbClr val="636382"/>
              </a:solidFill>
            </a:endParaRPr>
          </a:p>
        </p:txBody>
      </p:sp>
      <p:sp>
        <p:nvSpPr>
          <p:cNvPr id="30" name="TextBox 29"/>
          <p:cNvSpPr txBox="1"/>
          <p:nvPr/>
        </p:nvSpPr>
        <p:spPr>
          <a:xfrm>
            <a:off x="971369" y="4437112"/>
            <a:ext cx="1154023" cy="523220"/>
          </a:xfrm>
          <a:prstGeom prst="rect">
            <a:avLst/>
          </a:prstGeom>
          <a:noFill/>
        </p:spPr>
        <p:txBody>
          <a:bodyPr wrap="square" rtlCol="0">
            <a:spAutoFit/>
          </a:bodyPr>
          <a:lstStyle/>
          <a:p>
            <a:pPr algn="ctr"/>
            <a:r>
              <a:rPr lang="en-US" sz="2800" dirty="0" err="1" smtClean="0">
                <a:solidFill>
                  <a:srgbClr val="636382"/>
                </a:solidFill>
              </a:rPr>
              <a:t>datos</a:t>
            </a:r>
            <a:endParaRPr lang="en-US" sz="2800" dirty="0">
              <a:solidFill>
                <a:srgbClr val="636382"/>
              </a:solidFill>
            </a:endParaRPr>
          </a:p>
        </p:txBody>
      </p:sp>
      <p:grpSp>
        <p:nvGrpSpPr>
          <p:cNvPr id="31" name="Group 30"/>
          <p:cNvGrpSpPr/>
          <p:nvPr/>
        </p:nvGrpSpPr>
        <p:grpSpPr>
          <a:xfrm>
            <a:off x="5242777" y="2180974"/>
            <a:ext cx="2203108" cy="2153301"/>
            <a:chOff x="1487624" y="1815218"/>
            <a:chExt cx="1481277" cy="1615921"/>
          </a:xfrm>
        </p:grpSpPr>
        <p:sp>
          <p:nvSpPr>
            <p:cNvPr id="32" name="TextBox 31"/>
            <p:cNvSpPr txBox="1"/>
            <p:nvPr/>
          </p:nvSpPr>
          <p:spPr>
            <a:xfrm>
              <a:off x="2465357" y="1815218"/>
              <a:ext cx="503544"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smtClean="0"/>
                <a:t>α</a:t>
              </a:r>
              <a:r>
                <a:rPr lang="en-US" sz="2800" i="1" dirty="0" smtClean="0"/>
                <a:t>, </a:t>
              </a:r>
              <a:r>
                <a:rPr lang="el-GR" sz="2800" i="1" dirty="0" smtClean="0"/>
                <a:t>β</a:t>
              </a:r>
              <a:endParaRPr lang="en-US" sz="2800" i="1" dirty="0"/>
            </a:p>
          </p:txBody>
        </p:sp>
        <p:sp>
          <p:nvSpPr>
            <p:cNvPr id="33" name="TextBox 32"/>
            <p:cNvSpPr txBox="1"/>
            <p:nvPr/>
          </p:nvSpPr>
          <p:spPr>
            <a:xfrm>
              <a:off x="1487624" y="2576013"/>
              <a:ext cx="565717"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smtClean="0"/>
                <a:t>1</a:t>
              </a:r>
              <a:endParaRPr lang="en-US" sz="2800" i="1" baseline="-25000" dirty="0"/>
            </a:p>
          </p:txBody>
        </p:sp>
        <p:cxnSp>
          <p:nvCxnSpPr>
            <p:cNvPr id="34" name="Straight Arrow Connector 33"/>
            <p:cNvCxnSpPr>
              <a:stCxn id="32" idx="2"/>
              <a:endCxn id="33" idx="0"/>
            </p:cNvCxnSpPr>
            <p:nvPr/>
          </p:nvCxnSpPr>
          <p:spPr>
            <a:xfrm flipH="1">
              <a:off x="1770483" y="2207863"/>
              <a:ext cx="946646"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3" idx="4"/>
              <a:endCxn id="56" idx="0"/>
            </p:cNvCxnSpPr>
            <p:nvPr/>
          </p:nvCxnSpPr>
          <p:spPr>
            <a:xfrm flipH="1">
              <a:off x="1746655" y="3128146"/>
              <a:ext cx="23828" cy="302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2566782" y="2223849"/>
            <a:ext cx="2221242" cy="2846173"/>
            <a:chOff x="1964385" y="1815218"/>
            <a:chExt cx="1493469" cy="2135879"/>
          </a:xfrm>
        </p:grpSpPr>
        <p:sp>
          <p:nvSpPr>
            <p:cNvPr id="37" name="TextBox 36"/>
            <p:cNvSpPr txBox="1"/>
            <p:nvPr/>
          </p:nvSpPr>
          <p:spPr>
            <a:xfrm>
              <a:off x="2124256" y="1815218"/>
              <a:ext cx="261042"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a:t>α</a:t>
              </a:r>
              <a:endParaRPr lang="en-US" sz="2800" i="1" dirty="0"/>
            </a:p>
          </p:txBody>
        </p:sp>
        <p:sp>
          <p:nvSpPr>
            <p:cNvPr id="38" name="TextBox 37"/>
            <p:cNvSpPr txBox="1"/>
            <p:nvPr/>
          </p:nvSpPr>
          <p:spPr>
            <a:xfrm>
              <a:off x="3049087" y="1815218"/>
              <a:ext cx="251341"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a:t>β</a:t>
              </a:r>
              <a:endParaRPr lang="en-US" sz="2800" i="1" dirty="0"/>
            </a:p>
          </p:txBody>
        </p:sp>
        <p:sp>
          <p:nvSpPr>
            <p:cNvPr id="39" name="TextBox 38"/>
            <p:cNvSpPr txBox="1"/>
            <p:nvPr/>
          </p:nvSpPr>
          <p:spPr>
            <a:xfrm>
              <a:off x="1964385" y="2576013"/>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dirty="0" err="1" smtClean="0"/>
                <a:t>i</a:t>
              </a:r>
              <a:endParaRPr lang="en-US" sz="2800" i="1" dirty="0"/>
            </a:p>
          </p:txBody>
        </p:sp>
        <p:sp>
          <p:nvSpPr>
            <p:cNvPr id="40" name="TextBox 39"/>
            <p:cNvSpPr txBox="1"/>
            <p:nvPr/>
          </p:nvSpPr>
          <p:spPr>
            <a:xfrm>
              <a:off x="1994830" y="3398964"/>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err="1" smtClean="0"/>
                <a:t>yi</a:t>
              </a:r>
              <a:endParaRPr lang="en-US" sz="2800" i="1" dirty="0"/>
            </a:p>
          </p:txBody>
        </p:sp>
        <p:cxnSp>
          <p:nvCxnSpPr>
            <p:cNvPr id="41" name="Straight Arrow Connector 40"/>
            <p:cNvCxnSpPr>
              <a:stCxn id="37" idx="2"/>
              <a:endCxn id="39" idx="0"/>
            </p:cNvCxnSpPr>
            <p:nvPr/>
          </p:nvCxnSpPr>
          <p:spPr>
            <a:xfrm>
              <a:off x="2254778" y="2207863"/>
              <a:ext cx="44112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8" idx="2"/>
              <a:endCxn id="39" idx="0"/>
            </p:cNvCxnSpPr>
            <p:nvPr/>
          </p:nvCxnSpPr>
          <p:spPr>
            <a:xfrm flipH="1">
              <a:off x="2695897" y="2207863"/>
              <a:ext cx="47886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4"/>
            </p:cNvCxnSpPr>
            <p:nvPr/>
          </p:nvCxnSpPr>
          <p:spPr>
            <a:xfrm>
              <a:off x="2695897" y="3128146"/>
              <a:ext cx="0" cy="270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6252038" y="3237007"/>
            <a:ext cx="892525" cy="735747"/>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smtClean="0"/>
              <a:t>2</a:t>
            </a:r>
            <a:endParaRPr lang="en-US" sz="2800" i="1" baseline="-25000" dirty="0"/>
          </a:p>
        </p:txBody>
      </p:sp>
      <p:sp>
        <p:nvSpPr>
          <p:cNvPr id="45" name="TextBox 44"/>
          <p:cNvSpPr txBox="1"/>
          <p:nvPr/>
        </p:nvSpPr>
        <p:spPr>
          <a:xfrm>
            <a:off x="7257867" y="3237007"/>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smtClean="0"/>
              <a:t>…</a:t>
            </a:r>
            <a:endParaRPr lang="en-US" sz="2800" i="1" dirty="0"/>
          </a:p>
        </p:txBody>
      </p:sp>
      <p:sp>
        <p:nvSpPr>
          <p:cNvPr id="46" name="TextBox 45"/>
          <p:cNvSpPr txBox="1"/>
          <p:nvPr/>
        </p:nvSpPr>
        <p:spPr>
          <a:xfrm>
            <a:off x="8120687" y="3194774"/>
            <a:ext cx="843801" cy="735747"/>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smtClean="0"/>
              <a:t>n</a:t>
            </a:r>
            <a:endParaRPr lang="en-US" sz="2800" i="1" baseline="-25000" dirty="0"/>
          </a:p>
        </p:txBody>
      </p:sp>
      <p:cxnSp>
        <p:nvCxnSpPr>
          <p:cNvPr id="47" name="Straight Arrow Connector 46"/>
          <p:cNvCxnSpPr>
            <a:endCxn id="44" idx="0"/>
          </p:cNvCxnSpPr>
          <p:nvPr/>
        </p:nvCxnSpPr>
        <p:spPr>
          <a:xfrm flipH="1">
            <a:off x="6698301" y="2704194"/>
            <a:ext cx="446263" cy="532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5" idx="0"/>
          </p:cNvCxnSpPr>
          <p:nvPr/>
        </p:nvCxnSpPr>
        <p:spPr>
          <a:xfrm>
            <a:off x="7144564" y="2704194"/>
            <a:ext cx="498562" cy="532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2" idx="2"/>
            <a:endCxn id="46" idx="0"/>
          </p:cNvCxnSpPr>
          <p:nvPr/>
        </p:nvCxnSpPr>
        <p:spPr>
          <a:xfrm>
            <a:off x="7071423" y="2704194"/>
            <a:ext cx="1471165" cy="490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4" idx="4"/>
            <a:endCxn id="52" idx="0"/>
          </p:cNvCxnSpPr>
          <p:nvPr/>
        </p:nvCxnSpPr>
        <p:spPr>
          <a:xfrm flipH="1">
            <a:off x="6686584" y="3972754"/>
            <a:ext cx="11717" cy="3615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5" idx="4"/>
            <a:endCxn id="53" idx="0"/>
          </p:cNvCxnSpPr>
          <p:nvPr/>
        </p:nvCxnSpPr>
        <p:spPr>
          <a:xfrm>
            <a:off x="7643126" y="3972754"/>
            <a:ext cx="0" cy="32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301325" y="4334275"/>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t>y</a:t>
            </a:r>
            <a:r>
              <a:rPr lang="en-US" sz="2800" i="1" dirty="0" smtClean="0"/>
              <a:t>2</a:t>
            </a:r>
            <a:endParaRPr lang="en-US" sz="2800" i="1" dirty="0"/>
          </a:p>
        </p:txBody>
      </p:sp>
      <p:sp>
        <p:nvSpPr>
          <p:cNvPr id="53" name="TextBox 52"/>
          <p:cNvSpPr txBox="1"/>
          <p:nvPr/>
        </p:nvSpPr>
        <p:spPr>
          <a:xfrm>
            <a:off x="7257867" y="4294184"/>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smtClean="0"/>
              <a:t>…</a:t>
            </a:r>
            <a:endParaRPr lang="en-US" sz="2800" i="1" dirty="0"/>
          </a:p>
        </p:txBody>
      </p:sp>
      <p:sp>
        <p:nvSpPr>
          <p:cNvPr id="54" name="TextBox 53"/>
          <p:cNvSpPr txBox="1"/>
          <p:nvPr/>
        </p:nvSpPr>
        <p:spPr>
          <a:xfrm>
            <a:off x="8172400" y="4251951"/>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err="1"/>
              <a:t>y</a:t>
            </a:r>
            <a:r>
              <a:rPr lang="en-US" sz="2800" i="1" baseline="-25000" dirty="0" err="1" smtClean="0"/>
              <a:t>n</a:t>
            </a:r>
            <a:endParaRPr lang="en-US" sz="2800" i="1" baseline="-25000" dirty="0"/>
          </a:p>
        </p:txBody>
      </p:sp>
      <p:cxnSp>
        <p:nvCxnSpPr>
          <p:cNvPr id="55" name="Straight Arrow Connector 54"/>
          <p:cNvCxnSpPr>
            <a:stCxn id="46" idx="4"/>
            <a:endCxn id="54" idx="0"/>
          </p:cNvCxnSpPr>
          <p:nvPr/>
        </p:nvCxnSpPr>
        <p:spPr>
          <a:xfrm>
            <a:off x="8542588" y="3930521"/>
            <a:ext cx="15071" cy="32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242776" y="4334275"/>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t>y</a:t>
            </a:r>
            <a:r>
              <a:rPr lang="en-US" sz="2800" i="1" dirty="0" smtClean="0"/>
              <a:t>1</a:t>
            </a:r>
            <a:endParaRPr lang="en-US" sz="2800" i="1" dirty="0"/>
          </a:p>
        </p:txBody>
      </p:sp>
    </p:spTree>
    <p:extLst>
      <p:ext uri="{BB962C8B-B14F-4D97-AF65-F5344CB8AC3E}">
        <p14:creationId xmlns:p14="http://schemas.microsoft.com/office/powerpoint/2010/main" val="27469758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95536" y="352322"/>
            <a:ext cx="8136904" cy="646331"/>
          </a:xfrm>
          <a:prstGeom prst="rect">
            <a:avLst/>
          </a:prstGeom>
          <a:noFill/>
        </p:spPr>
        <p:txBody>
          <a:bodyPr wrap="square" rtlCol="0">
            <a:spAutoFit/>
          </a:bodyPr>
          <a:lstStyle/>
          <a:p>
            <a:pPr algn="ctr"/>
            <a:r>
              <a:rPr lang="es-E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¡UN MINUTO! </a:t>
            </a:r>
            <a:endParaRPr lang="es-ES" sz="40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7" name="Content Placeholder 4"/>
          <p:cNvSpPr txBox="1">
            <a:spLocks/>
          </p:cNvSpPr>
          <p:nvPr/>
        </p:nvSpPr>
        <p:spPr>
          <a:xfrm>
            <a:off x="467544" y="1124744"/>
            <a:ext cx="6675047" cy="3609605"/>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en-US" sz="2800" dirty="0" smtClean="0">
                <a:solidFill>
                  <a:srgbClr val="636382"/>
                </a:solidFill>
                <a:latin typeface="Gill Sans MT" panose="020B0502020104020203" pitchFamily="34" charset="0"/>
              </a:rPr>
              <a:t>Si </a:t>
            </a:r>
            <a:r>
              <a:rPr lang="en-US" sz="2800" dirty="0" err="1" smtClean="0">
                <a:solidFill>
                  <a:srgbClr val="636382"/>
                </a:solidFill>
                <a:latin typeface="Gill Sans MT" panose="020B0502020104020203" pitchFamily="34" charset="0"/>
              </a:rPr>
              <a:t>los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enfoques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Bayesianos</a:t>
            </a:r>
            <a:endParaRPr lang="en-US" sz="2800" dirty="0" smtClean="0">
              <a:solidFill>
                <a:srgbClr val="636382"/>
              </a:solidFill>
              <a:latin typeface="Gill Sans MT" panose="020B0502020104020203" pitchFamily="34" charset="0"/>
            </a:endParaRPr>
          </a:p>
          <a:p>
            <a:pPr lvl="1" fontAlgn="auto">
              <a:lnSpc>
                <a:spcPct val="150000"/>
              </a:lnSpc>
              <a:spcAft>
                <a:spcPts val="0"/>
              </a:spcAft>
            </a:pPr>
            <a:r>
              <a:rPr lang="en-US" sz="2400" dirty="0" smtClean="0">
                <a:solidFill>
                  <a:srgbClr val="636382"/>
                </a:solidFill>
                <a:latin typeface="Gill Sans MT" panose="020B0502020104020203" pitchFamily="34" charset="0"/>
              </a:rPr>
              <a:t>Son </a:t>
            </a:r>
            <a:r>
              <a:rPr lang="en-US" sz="2400" dirty="0" err="1" smtClean="0">
                <a:solidFill>
                  <a:srgbClr val="636382"/>
                </a:solidFill>
                <a:latin typeface="Gill Sans MT" panose="020B0502020104020203" pitchFamily="34" charset="0"/>
              </a:rPr>
              <a:t>más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intuitivos</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err="1" smtClean="0">
                <a:solidFill>
                  <a:srgbClr val="636382"/>
                </a:solidFill>
                <a:latin typeface="Gill Sans MT" panose="020B0502020104020203" pitchFamily="34" charset="0"/>
              </a:rPr>
              <a:t>Incorporan</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conocimiento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previo</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err="1" smtClean="0">
                <a:solidFill>
                  <a:srgbClr val="636382"/>
                </a:solidFill>
                <a:latin typeface="Gill Sans MT" panose="020B0502020104020203" pitchFamily="34" charset="0"/>
              </a:rPr>
              <a:t>Permiten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fácilmente</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construcción</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efectos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aleatorios</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jerárquicos</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err="1" smtClean="0">
                <a:solidFill>
                  <a:srgbClr val="636382"/>
                </a:solidFill>
                <a:latin typeface="Gill Sans MT" panose="020B0502020104020203" pitchFamily="34" charset="0"/>
              </a:rPr>
              <a:t>Etc</a:t>
            </a:r>
            <a:r>
              <a:rPr lang="en-US" sz="2400" dirty="0" smtClean="0">
                <a:solidFill>
                  <a:srgbClr val="636382"/>
                </a:solidFill>
                <a:latin typeface="Gill Sans MT" panose="020B0502020104020203" pitchFamily="34" charset="0"/>
              </a:rPr>
              <a:t>…,</a:t>
            </a:r>
          </a:p>
        </p:txBody>
      </p:sp>
      <p:pic>
        <p:nvPicPr>
          <p:cNvPr id="58" name="Picture 57"/>
          <p:cNvPicPr>
            <a:picLocks noChangeAspect="1"/>
          </p:cNvPicPr>
          <p:nvPr/>
        </p:nvPicPr>
        <p:blipFill rotWithShape="1">
          <a:blip r:embed="rId3">
            <a:extLst>
              <a:ext uri="{28A0092B-C50C-407E-A947-70E740481C1C}">
                <a14:useLocalDpi xmlns:a14="http://schemas.microsoft.com/office/drawing/2010/main" val="0"/>
              </a:ext>
            </a:extLst>
          </a:blip>
          <a:srcRect l="29115" t="7681" r="33255" b="6130"/>
          <a:stretch/>
        </p:blipFill>
        <p:spPr>
          <a:xfrm>
            <a:off x="7300681" y="1746844"/>
            <a:ext cx="1591799" cy="2272264"/>
          </a:xfrm>
          <a:prstGeom prst="rect">
            <a:avLst/>
          </a:prstGeom>
        </p:spPr>
      </p:pic>
      <p:sp>
        <p:nvSpPr>
          <p:cNvPr id="59" name="Rectangle 58"/>
          <p:cNvSpPr/>
          <p:nvPr/>
        </p:nvSpPr>
        <p:spPr>
          <a:xfrm>
            <a:off x="1813999" y="4869160"/>
            <a:ext cx="6912768" cy="1384995"/>
          </a:xfrm>
          <a:prstGeom prst="rect">
            <a:avLst/>
          </a:prstGeom>
        </p:spPr>
        <p:txBody>
          <a:bodyPr wrap="square">
            <a:spAutoFit/>
          </a:bodyPr>
          <a:lstStyle/>
          <a:p>
            <a:pPr>
              <a:lnSpc>
                <a:spcPct val="150000"/>
              </a:lnSpc>
            </a:pPr>
            <a:r>
              <a:rPr lang="en-US" sz="2800" dirty="0">
                <a:solidFill>
                  <a:srgbClr val="636382"/>
                </a:solidFill>
                <a:latin typeface="Gill Sans MT" panose="020B0502020104020203" pitchFamily="34" charset="0"/>
              </a:rPr>
              <a:t> … ¿</a:t>
            </a:r>
            <a:r>
              <a:rPr lang="en-US" sz="2800" dirty="0" err="1" smtClean="0">
                <a:solidFill>
                  <a:srgbClr val="636382"/>
                </a:solidFill>
                <a:latin typeface="Gill Sans MT" panose="020B0502020104020203" pitchFamily="34" charset="0"/>
              </a:rPr>
              <a:t>por</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qué</a:t>
            </a:r>
            <a:r>
              <a:rPr lang="en-US" sz="2800" dirty="0" smtClean="0">
                <a:solidFill>
                  <a:srgbClr val="636382"/>
                </a:solidFill>
                <a:latin typeface="Gill Sans MT" panose="020B0502020104020203" pitchFamily="34" charset="0"/>
              </a:rPr>
              <a:t> no </a:t>
            </a:r>
            <a:r>
              <a:rPr lang="en-US" sz="2800" dirty="0" err="1" smtClean="0">
                <a:solidFill>
                  <a:srgbClr val="636382"/>
                </a:solidFill>
                <a:latin typeface="Gill Sans MT" panose="020B0502020104020203" pitchFamily="34" charset="0"/>
              </a:rPr>
              <a:t>han</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sido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más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utilizados</a:t>
            </a:r>
            <a:r>
              <a:rPr lang="en-US" sz="2800" dirty="0" smtClean="0">
                <a:solidFill>
                  <a:srgbClr val="636382"/>
                </a:solidFill>
                <a:latin typeface="Gill Sans MT" panose="020B0502020104020203" pitchFamily="34" charset="0"/>
              </a:rPr>
              <a:t>?</a:t>
            </a:r>
          </a:p>
          <a:p>
            <a:pPr>
              <a:lnSpc>
                <a:spcPct val="150000"/>
              </a:lnSpc>
            </a:pPr>
            <a:r>
              <a:rPr lang="en-US" sz="2800" dirty="0" smtClean="0">
                <a:solidFill>
                  <a:srgbClr val="636382"/>
                </a:solidFill>
                <a:latin typeface="Gill Sans MT" panose="020B0502020104020203" pitchFamily="34" charset="0"/>
              </a:rPr>
              <a:t> … ¿</a:t>
            </a:r>
            <a:r>
              <a:rPr lang="en-US" sz="2800" dirty="0" err="1" smtClean="0">
                <a:solidFill>
                  <a:srgbClr val="636382"/>
                </a:solidFill>
                <a:latin typeface="Gill Sans MT" panose="020B0502020104020203" pitchFamily="34" charset="0"/>
              </a:rPr>
              <a:t>por</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qué</a:t>
            </a:r>
            <a:r>
              <a:rPr lang="en-US" sz="2800" dirty="0" smtClean="0">
                <a:solidFill>
                  <a:srgbClr val="636382"/>
                </a:solidFill>
                <a:latin typeface="Gill Sans MT" panose="020B0502020104020203" pitchFamily="34" charset="0"/>
              </a:rPr>
              <a:t> no </a:t>
            </a:r>
            <a:r>
              <a:rPr lang="en-US" sz="2800" dirty="0" err="1" smtClean="0">
                <a:solidFill>
                  <a:srgbClr val="636382"/>
                </a:solidFill>
                <a:latin typeface="Gill Sans MT" panose="020B0502020104020203" pitchFamily="34" charset="0"/>
              </a:rPr>
              <a:t>todo</a:t>
            </a:r>
            <a:r>
              <a:rPr lang="en-US" sz="2800" dirty="0" smtClean="0">
                <a:solidFill>
                  <a:srgbClr val="636382"/>
                </a:solidFill>
                <a:latin typeface="Gill Sans MT" panose="020B0502020104020203" pitchFamily="34" charset="0"/>
              </a:rPr>
              <a:t> el </a:t>
            </a:r>
            <a:r>
              <a:rPr lang="en-US" sz="2800" dirty="0" err="1" smtClean="0">
                <a:solidFill>
                  <a:srgbClr val="636382"/>
                </a:solidFill>
                <a:latin typeface="Gill Sans MT" panose="020B0502020104020203" pitchFamily="34" charset="0"/>
              </a:rPr>
              <a:t>mundo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es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Bayesiano</a:t>
            </a:r>
            <a:r>
              <a:rPr lang="en-US" sz="2800" dirty="0" smtClean="0">
                <a:solidFill>
                  <a:srgbClr val="636382"/>
                </a:solidFill>
                <a:latin typeface="Gill Sans MT" panose="020B0502020104020203" pitchFamily="34" charset="0"/>
              </a:rPr>
              <a:t>? </a:t>
            </a:r>
            <a:endParaRPr lang="en-US" sz="28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3909387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55576" y="262389"/>
            <a:ext cx="8136904" cy="707886"/>
          </a:xfrm>
          <a:prstGeom prst="rect">
            <a:avLst/>
          </a:prstGeom>
          <a:noFill/>
        </p:spPr>
        <p:txBody>
          <a:bodyPr wrap="square" rtlCol="0">
            <a:spAutoFit/>
          </a:bodyPr>
          <a:lstStyle/>
          <a:p>
            <a:pPr algn="ctr"/>
            <a:r>
              <a:rPr lang="es-ES" sz="4000" dirty="0" smtClean="0">
                <a:solidFill>
                  <a:schemeClr val="accent2"/>
                </a:solidFill>
                <a:effectLst>
                  <a:outerShdw blurRad="38100" dist="38100" dir="2700000" algn="tl">
                    <a:srgbClr val="000000">
                      <a:alpha val="43137"/>
                    </a:srgbClr>
                  </a:outerShdw>
                </a:effectLst>
                <a:latin typeface="Gill Sans MT" panose="020B0502020104020203" pitchFamily="34" charset="0"/>
              </a:rPr>
              <a:t>Ah…. </a:t>
            </a:r>
            <a:endParaRPr lang="es-ES" sz="44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7" name="Content Placeholder 4"/>
          <p:cNvSpPr txBox="1">
            <a:spLocks/>
          </p:cNvSpPr>
          <p:nvPr/>
        </p:nvSpPr>
        <p:spPr>
          <a:xfrm>
            <a:off x="755576" y="1196752"/>
            <a:ext cx="7848872" cy="432048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lnSpc>
                <a:spcPct val="150000"/>
              </a:lnSpc>
              <a:spcAft>
                <a:spcPts val="0"/>
              </a:spcAft>
            </a:pPr>
            <a:r>
              <a:rPr lang="en-US" dirty="0" smtClean="0">
                <a:solidFill>
                  <a:srgbClr val="636382"/>
                </a:solidFill>
                <a:latin typeface="Gill Sans MT" panose="020B0502020104020203" pitchFamily="34" charset="0"/>
              </a:rPr>
              <a:t>Resistencia a </a:t>
            </a:r>
            <a:r>
              <a:rPr lang="en-US" dirty="0" err="1" smtClean="0">
                <a:solidFill>
                  <a:srgbClr val="636382"/>
                </a:solidFill>
                <a:latin typeface="Gill Sans MT" panose="020B0502020104020203" pitchFamily="34" charset="0"/>
              </a:rPr>
              <a:t>utilizar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información</a:t>
            </a:r>
            <a:r>
              <a:rPr lang="en-US" dirty="0" smtClean="0">
                <a:solidFill>
                  <a:srgbClr val="636382"/>
                </a:solidFill>
                <a:latin typeface="Gill Sans MT" panose="020B0502020104020203" pitchFamily="34" charset="0"/>
              </a:rPr>
              <a:t> a priori</a:t>
            </a:r>
          </a:p>
          <a:p>
            <a:pPr lvl="1" fontAlgn="auto">
              <a:lnSpc>
                <a:spcPct val="150000"/>
              </a:lnSpc>
              <a:spcAft>
                <a:spcPts val="0"/>
              </a:spcAft>
            </a:pPr>
            <a:r>
              <a:rPr lang="en-US" dirty="0" smtClean="0">
                <a:solidFill>
                  <a:srgbClr val="636382"/>
                </a:solidFill>
                <a:latin typeface="Gill Sans MT" panose="020B0502020104020203" pitchFamily="34" charset="0"/>
              </a:rPr>
              <a:t>Lo </a:t>
            </a:r>
            <a:r>
              <a:rPr lang="en-US" dirty="0" err="1" smtClean="0">
                <a:solidFill>
                  <a:srgbClr val="636382"/>
                </a:solidFill>
                <a:latin typeface="Gill Sans MT" panose="020B0502020104020203" pitchFamily="34" charset="0"/>
              </a:rPr>
              <a:t>enfoques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Bayesianos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solían</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ser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aplicados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sólo</a:t>
            </a:r>
            <a:r>
              <a:rPr lang="en-US" dirty="0" smtClean="0">
                <a:solidFill>
                  <a:srgbClr val="636382"/>
                </a:solidFill>
                <a:latin typeface="Gill Sans MT" panose="020B0502020104020203" pitchFamily="34" charset="0"/>
              </a:rPr>
              <a:t> a </a:t>
            </a:r>
            <a:r>
              <a:rPr lang="en-US" dirty="0" err="1" smtClean="0">
                <a:solidFill>
                  <a:srgbClr val="636382"/>
                </a:solidFill>
                <a:latin typeface="Gill Sans MT" panose="020B0502020104020203" pitchFamily="34" charset="0"/>
              </a:rPr>
              <a:t>modelos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complejos</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dirty="0" err="1" smtClean="0">
                <a:solidFill>
                  <a:srgbClr val="636382"/>
                </a:solidFill>
                <a:latin typeface="Gill Sans MT" panose="020B0502020104020203" pitchFamily="34" charset="0"/>
              </a:rPr>
              <a:t>Libros</a:t>
            </a:r>
            <a:r>
              <a:rPr lang="en-US" dirty="0" smtClean="0">
                <a:solidFill>
                  <a:srgbClr val="636382"/>
                </a:solidFill>
                <a:latin typeface="Gill Sans MT" panose="020B0502020104020203" pitchFamily="34" charset="0"/>
              </a:rPr>
              <a:t> son </a:t>
            </a:r>
            <a:r>
              <a:rPr lang="en-US" dirty="0" err="1" smtClean="0">
                <a:solidFill>
                  <a:srgbClr val="636382"/>
                </a:solidFill>
                <a:latin typeface="Gill Sans MT" panose="020B0502020104020203" pitchFamily="34" charset="0"/>
              </a:rPr>
              <a:t>difíciles</a:t>
            </a:r>
            <a:r>
              <a:rPr lang="en-US" dirty="0" smtClean="0">
                <a:solidFill>
                  <a:srgbClr val="636382"/>
                </a:solidFill>
                <a:latin typeface="Gill Sans MT" panose="020B0502020104020203" pitchFamily="34" charset="0"/>
              </a:rPr>
              <a:t> de </a:t>
            </a:r>
            <a:r>
              <a:rPr lang="en-US" dirty="0" err="1" smtClean="0">
                <a:solidFill>
                  <a:srgbClr val="636382"/>
                </a:solidFill>
                <a:latin typeface="Gill Sans MT" panose="020B0502020104020203" pitchFamily="34" charset="0"/>
              </a:rPr>
              <a:t>entender</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dirty="0" smtClean="0">
                <a:solidFill>
                  <a:srgbClr val="636382"/>
                </a:solidFill>
                <a:latin typeface="Gill Sans MT" panose="020B0502020104020203" pitchFamily="34" charset="0"/>
              </a:rPr>
              <a:t>No son </a:t>
            </a:r>
            <a:r>
              <a:rPr lang="en-US" dirty="0" err="1" smtClean="0">
                <a:solidFill>
                  <a:srgbClr val="636382"/>
                </a:solidFill>
                <a:latin typeface="Gill Sans MT" panose="020B0502020104020203" pitchFamily="34" charset="0"/>
              </a:rPr>
              <a:t>enseñados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en</a:t>
            </a:r>
            <a:r>
              <a:rPr lang="en-US" dirty="0" smtClean="0">
                <a:solidFill>
                  <a:srgbClr val="636382"/>
                </a:solidFill>
                <a:latin typeface="Gill Sans MT" panose="020B0502020104020203" pitchFamily="34" charset="0"/>
              </a:rPr>
              <a:t> las </a:t>
            </a:r>
            <a:r>
              <a:rPr lang="en-US" dirty="0" err="1" smtClean="0">
                <a:solidFill>
                  <a:srgbClr val="636382"/>
                </a:solidFill>
                <a:latin typeface="Gill Sans MT" panose="020B0502020104020203" pitchFamily="34" charset="0"/>
              </a:rPr>
              <a:t>universidades</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dirty="0" err="1" smtClean="0">
                <a:solidFill>
                  <a:srgbClr val="636382"/>
                </a:solidFill>
                <a:latin typeface="Gill Sans MT" panose="020B0502020104020203" pitchFamily="34" charset="0"/>
              </a:rPr>
              <a:t>Falta</a:t>
            </a:r>
            <a:r>
              <a:rPr lang="en-US" dirty="0" smtClean="0">
                <a:solidFill>
                  <a:srgbClr val="636382"/>
                </a:solidFill>
                <a:latin typeface="Gill Sans MT" panose="020B0502020104020203" pitchFamily="34" charset="0"/>
              </a:rPr>
              <a:t> de </a:t>
            </a:r>
            <a:r>
              <a:rPr lang="en-US" dirty="0" err="1" smtClean="0">
                <a:solidFill>
                  <a:srgbClr val="636382"/>
                </a:solidFill>
                <a:latin typeface="Gill Sans MT" panose="020B0502020104020203" pitchFamily="34" charset="0"/>
              </a:rPr>
              <a:t>programas</a:t>
            </a:r>
            <a:r>
              <a:rPr lang="en-US" dirty="0" smtClean="0">
                <a:solidFill>
                  <a:srgbClr val="636382"/>
                </a:solidFill>
                <a:latin typeface="Gill Sans MT" panose="020B0502020104020203" pitchFamily="34" charset="0"/>
              </a:rPr>
              <a:t> </a:t>
            </a:r>
          </a:p>
        </p:txBody>
      </p:sp>
    </p:spTree>
    <p:extLst>
      <p:ext uri="{BB962C8B-B14F-4D97-AF65-F5344CB8AC3E}">
        <p14:creationId xmlns:p14="http://schemas.microsoft.com/office/powerpoint/2010/main" val="422344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3"/>
              <p:cNvSpPr txBox="1">
                <a:spLocks/>
              </p:cNvSpPr>
              <p:nvPr/>
            </p:nvSpPr>
            <p:spPr>
              <a:xfrm>
                <a:off x="611560" y="44624"/>
                <a:ext cx="7848872" cy="1159548"/>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14:m>
                  <m:oMathPara xmlns:m="http://schemas.openxmlformats.org/officeDocument/2006/math">
                    <m:oMathParaPr>
                      <m:jc m:val="left"/>
                    </m:oMathParaPr>
                    <m:oMath xmlns:m="http://schemas.openxmlformats.org/officeDocument/2006/math">
                      <m:d>
                        <m:dPr>
                          <m:begChr m:val="["/>
                          <m:endChr m:val="]"/>
                          <m:ctrlPr>
                            <a:rPr lang="en-US" sz="3400" i="1">
                              <a:latin typeface="Cambria Math" panose="02040503050406030204" pitchFamily="18" charset="0"/>
                            </a:rPr>
                          </m:ctrlPr>
                        </m:dPr>
                        <m:e>
                          <m:r>
                            <a:rPr lang="en-US" sz="3400">
                              <a:latin typeface="Cambria Math"/>
                            </a:rPr>
                            <m:t>𝜽</m:t>
                          </m:r>
                          <m:r>
                            <a:rPr lang="en-US" sz="3400">
                              <a:latin typeface="Cambria Math"/>
                            </a:rPr>
                            <m:t>|</m:t>
                          </m:r>
                          <m:r>
                            <a:rPr lang="en-US" sz="3400">
                              <a:latin typeface="Cambria Math"/>
                            </a:rPr>
                            <m:t>𝒙</m:t>
                          </m:r>
                        </m:e>
                      </m:d>
                      <m:r>
                        <a:rPr lang="en-US" sz="3400">
                          <a:latin typeface="Cambria Math"/>
                        </a:rPr>
                        <m:t> </m:t>
                      </m:r>
                      <m:r>
                        <m:rPr>
                          <m:nor/>
                        </m:rPr>
                        <a:rPr lang="en-US" sz="3400" dirty="0"/>
                        <m:t> </m:t>
                      </m:r>
                      <m:r>
                        <m:rPr>
                          <m:nor/>
                        </m:rPr>
                        <a:rPr lang="en-US" sz="3400" b="0" i="0" dirty="0" smtClean="0"/>
                        <m:t>DISTRIBUCI</m:t>
                      </m:r>
                      <m:r>
                        <m:rPr>
                          <m:nor/>
                        </m:rPr>
                        <a:rPr lang="es-ES" sz="3400" b="0" i="0" dirty="0" smtClean="0"/>
                        <m:t>Ó</m:t>
                      </m:r>
                      <m:r>
                        <m:rPr>
                          <m:nor/>
                        </m:rPr>
                        <a:rPr lang="en-US" sz="3400" b="0" i="0" dirty="0" smtClean="0"/>
                        <m:t>N</m:t>
                      </m:r>
                      <m:r>
                        <m:rPr>
                          <m:nor/>
                        </m:rPr>
                        <a:rPr lang="es-ES" sz="3400" b="0" i="0" dirty="0" smtClean="0"/>
                        <m:t> </m:t>
                      </m:r>
                      <m:r>
                        <m:rPr>
                          <m:nor/>
                        </m:rPr>
                        <a:rPr lang="en-US" sz="3400" dirty="0" smtClean="0"/>
                        <m:t>POSTERIOR</m:t>
                      </m:r>
                      <m:r>
                        <m:rPr>
                          <m:nor/>
                        </m:rPr>
                        <a:rPr lang="en-US" sz="3400" dirty="0" smtClean="0"/>
                        <m:t> </m:t>
                      </m:r>
                      <m:r>
                        <m:rPr>
                          <m:nor/>
                        </m:rPr>
                        <a:rPr lang="es-ES" sz="3400" b="0" i="0" dirty="0" smtClean="0"/>
                        <m:t>DE</m:t>
                      </m:r>
                      <m:r>
                        <m:rPr>
                          <m:nor/>
                        </m:rPr>
                        <a:rPr lang="en-US" sz="3400" dirty="0" smtClean="0"/>
                        <m:t> </m:t>
                      </m:r>
                      <m:r>
                        <a:rPr lang="el-GR" sz="3400" dirty="0">
                          <a:latin typeface="Cambria Math"/>
                        </a:rPr>
                        <m:t>𝜽</m:t>
                      </m:r>
                      <m:r>
                        <m:rPr>
                          <m:nor/>
                        </m:rPr>
                        <a:rPr lang="en-US" sz="3400" dirty="0"/>
                        <m:t> </m:t>
                      </m:r>
                    </m:oMath>
                  </m:oMathPara>
                </a14:m>
                <a:r>
                  <a:rPr lang="en-US" sz="3400" dirty="0"/>
                  <a:t/>
                </a:r>
                <a:br>
                  <a:rPr lang="en-US" sz="3400" dirty="0"/>
                </a:br>
                <a:endParaRPr lang="en-US" sz="3400" dirty="0"/>
              </a:p>
            </p:txBody>
          </p:sp>
        </mc:Choice>
        <mc:Fallback xmlns="">
          <p:sp>
            <p:nvSpPr>
              <p:cNvPr id="5" name="Title 3"/>
              <p:cNvSpPr txBox="1">
                <a:spLocks noRot="1" noChangeAspect="1" noMove="1" noResize="1" noEditPoints="1" noAdjustHandles="1" noChangeArrowheads="1" noChangeShapeType="1" noTextEdit="1"/>
              </p:cNvSpPr>
              <p:nvPr/>
            </p:nvSpPr>
            <p:spPr>
              <a:xfrm>
                <a:off x="611560" y="44624"/>
                <a:ext cx="7848872" cy="1159548"/>
              </a:xfrm>
              <a:prstGeom prst="rect">
                <a:avLst/>
              </a:prstGeom>
              <a:blipFill rotWithShape="0">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Content Placeholder 4"/>
              <p:cNvSpPr txBox="1">
                <a:spLocks/>
              </p:cNvSpPr>
              <p:nvPr/>
            </p:nvSpPr>
            <p:spPr>
              <a:xfrm>
                <a:off x="755576" y="980728"/>
                <a:ext cx="7864887" cy="537432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14:m>
                  <m:oMath xmlns:m="http://schemas.openxmlformats.org/officeDocument/2006/math">
                    <m:r>
                      <m:rPr>
                        <m:nor/>
                      </m:rPr>
                      <a:rPr lang="es-ES" sz="2600" b="0" i="0" dirty="0" smtClean="0">
                        <a:solidFill>
                          <a:srgbClr val="636382"/>
                        </a:solidFill>
                        <a:latin typeface="Gill Sans MT" panose="020B0502020104020203" pitchFamily="34" charset="0"/>
                      </a:rPr>
                      <m:t>En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casos</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sencillos</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puede</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ser</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encontrada</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f</m:t>
                    </m:r>
                    <m:r>
                      <m:rPr>
                        <m:nor/>
                      </m:rPr>
                      <a:rPr lang="es-ES" sz="2600" b="0" i="0" dirty="0" smtClean="0">
                        <a:solidFill>
                          <a:srgbClr val="636382"/>
                        </a:solidFill>
                        <a:latin typeface="Gill Sans MT" panose="020B0502020104020203" pitchFamily="34" charset="0"/>
                      </a:rPr>
                      <m:t>á</m:t>
                    </m:r>
                    <m:r>
                      <m:rPr>
                        <m:nor/>
                      </m:rPr>
                      <a:rPr lang="es-ES" sz="2600" b="0" i="0" dirty="0" smtClean="0">
                        <a:solidFill>
                          <a:srgbClr val="636382"/>
                        </a:solidFill>
                        <a:latin typeface="Gill Sans MT" panose="020B0502020104020203" pitchFamily="34" charset="0"/>
                      </a:rPr>
                      <m:t>cilmente</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en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un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paso</m:t>
                    </m:r>
                  </m:oMath>
                </a14:m>
                <a:endParaRPr lang="es-ES" sz="2600" b="0" i="0" dirty="0" smtClean="0">
                  <a:solidFill>
                    <a:srgbClr val="636382"/>
                  </a:solidFill>
                  <a:latin typeface="Gill Sans MT" panose="020B0502020104020203" pitchFamily="34" charset="0"/>
                </a:endParaRPr>
              </a:p>
              <a:p>
                <a:pPr fontAlgn="auto">
                  <a:spcBef>
                    <a:spcPts val="600"/>
                  </a:spcBef>
                  <a:spcAft>
                    <a:spcPts val="600"/>
                  </a:spcAft>
                </a:pPr>
                <a:r>
                  <a:rPr lang="en-US" sz="2600" dirty="0" smtClean="0">
                    <a:solidFill>
                      <a:srgbClr val="636382"/>
                    </a:solidFill>
                    <a:latin typeface="Gill Sans MT" panose="020B0502020104020203" pitchFamily="34" charset="0"/>
                  </a:rPr>
                  <a:t>La mayoría de los casos puede ser aproximada usando MCMC para </a:t>
                </a:r>
                <a:r>
                  <a:rPr lang="en-US" sz="2600" dirty="0" err="1" smtClean="0">
                    <a:solidFill>
                      <a:srgbClr val="636382"/>
                    </a:solidFill>
                    <a:latin typeface="Gill Sans MT" panose="020B0502020104020203" pitchFamily="34" charset="0"/>
                  </a:rPr>
                  <a:t>generar</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muestras</a:t>
                </a:r>
                <a:r>
                  <a:rPr lang="en-US" sz="2600" dirty="0" smtClean="0">
                    <a:solidFill>
                      <a:srgbClr val="636382"/>
                    </a:solidFill>
                    <a:latin typeface="Gill Sans MT" panose="020B0502020104020203" pitchFamily="34" charset="0"/>
                  </a:rPr>
                  <a:t> que </a:t>
                </a:r>
                <a:r>
                  <a:rPr lang="en-US" sz="2600" dirty="0" err="1" smtClean="0">
                    <a:solidFill>
                      <a:srgbClr val="636382"/>
                    </a:solidFill>
                    <a:latin typeface="Gill Sans MT" panose="020B0502020104020203" pitchFamily="34" charset="0"/>
                  </a:rPr>
                  <a:t>converjan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en</a:t>
                </a:r>
                <a:r>
                  <a:rPr lang="en-US" sz="2600" dirty="0" smtClean="0">
                    <a:solidFill>
                      <a:srgbClr val="636382"/>
                    </a:solidFill>
                    <a:latin typeface="Gill Sans MT" panose="020B0502020104020203" pitchFamily="34" charset="0"/>
                  </a:rPr>
                  <a:t> la </a:t>
                </a:r>
                <a:r>
                  <a:rPr lang="en-US" sz="2600" dirty="0" err="1" smtClean="0">
                    <a:solidFill>
                      <a:srgbClr val="636382"/>
                    </a:solidFill>
                    <a:latin typeface="Gill Sans MT" panose="020B0502020104020203" pitchFamily="34" charset="0"/>
                  </a:rPr>
                  <a:t>distribución</a:t>
                </a:r>
                <a:r>
                  <a:rPr lang="en-US" sz="2600" dirty="0" smtClean="0">
                    <a:solidFill>
                      <a:srgbClr val="636382"/>
                    </a:solidFill>
                    <a:latin typeface="Gill Sans MT" panose="020B0502020104020203" pitchFamily="34" charset="0"/>
                  </a:rPr>
                  <a:t> posterior</a:t>
                </a:r>
              </a:p>
              <a:p>
                <a:pPr fontAlgn="auto">
                  <a:spcBef>
                    <a:spcPts val="600"/>
                  </a:spcBef>
                  <a:spcAft>
                    <a:spcPts val="600"/>
                  </a:spcAft>
                </a:pPr>
                <a:endParaRPr lang="en-US" sz="2600" dirty="0" smtClean="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a:p>
                <a:pPr fontAlgn="auto">
                  <a:spcBef>
                    <a:spcPts val="600"/>
                  </a:spcBef>
                  <a:spcAft>
                    <a:spcPts val="600"/>
                  </a:spcAft>
                </a:pPr>
                <a:r>
                  <a:rPr lang="en-US" sz="2600" dirty="0" smtClean="0">
                    <a:solidFill>
                      <a:srgbClr val="636382"/>
                    </a:solidFill>
                    <a:latin typeface="Gill Sans MT" panose="020B0502020104020203" pitchFamily="34" charset="0"/>
                  </a:rPr>
                  <a:t>El </a:t>
                </a:r>
                <a:r>
                  <a:rPr lang="en-US" sz="2600" dirty="0" err="1" smtClean="0">
                    <a:solidFill>
                      <a:srgbClr val="636382"/>
                    </a:solidFill>
                    <a:latin typeface="Gill Sans MT" panose="020B0502020104020203" pitchFamily="34" charset="0"/>
                  </a:rPr>
                  <a:t>denominador</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dificil</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calcular</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analíticamente</a:t>
                </a:r>
                <a:r>
                  <a:rPr lang="en-US" sz="2600" dirty="0" smtClean="0">
                    <a:solidFill>
                      <a:srgbClr val="636382"/>
                    </a:solidFill>
                    <a:latin typeface="Gill Sans MT" panose="020B0502020104020203" pitchFamily="34" charset="0"/>
                  </a:rPr>
                  <a:t>! Pero </a:t>
                </a:r>
                <a:r>
                  <a:rPr lang="en-US" sz="2600" dirty="0" err="1" smtClean="0">
                    <a:solidFill>
                      <a:srgbClr val="636382"/>
                    </a:solidFill>
                    <a:latin typeface="Gill Sans MT" panose="020B0502020104020203" pitchFamily="34" charset="0"/>
                  </a:rPr>
                  <a:t>métodos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numéricos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como</a:t>
                </a:r>
                <a:r>
                  <a:rPr lang="en-US" sz="2600" dirty="0" smtClean="0">
                    <a:solidFill>
                      <a:srgbClr val="636382"/>
                    </a:solidFill>
                    <a:latin typeface="Gill Sans MT" panose="020B0502020104020203" pitchFamily="34" charset="0"/>
                  </a:rPr>
                  <a:t> MCMC </a:t>
                </a:r>
                <a:r>
                  <a:rPr lang="en-US" sz="2600" dirty="0" err="1" smtClean="0">
                    <a:solidFill>
                      <a:srgbClr val="636382"/>
                    </a:solidFill>
                    <a:latin typeface="Gill Sans MT" panose="020B0502020104020203" pitchFamily="34" charset="0"/>
                  </a:rPr>
                  <a:t>hacen</a:t>
                </a:r>
                <a:r>
                  <a:rPr lang="en-US" sz="2600" dirty="0" smtClean="0">
                    <a:solidFill>
                      <a:srgbClr val="636382"/>
                    </a:solidFill>
                    <a:latin typeface="Gill Sans MT" panose="020B0502020104020203" pitchFamily="34" charset="0"/>
                  </a:rPr>
                  <a:t> que </a:t>
                </a:r>
                <a:r>
                  <a:rPr lang="en-US" sz="2600" dirty="0" err="1" smtClean="0">
                    <a:solidFill>
                      <a:srgbClr val="636382"/>
                    </a:solidFill>
                    <a:latin typeface="Gill Sans MT" panose="020B0502020104020203" pitchFamily="34" charset="0"/>
                  </a:rPr>
                  <a:t>los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métodos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Bayesianos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sean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accesibles</a:t>
                </a:r>
                <a:r>
                  <a:rPr lang="en-US" sz="2600" dirty="0" smtClean="0">
                    <a:solidFill>
                      <a:srgbClr val="636382"/>
                    </a:solidFill>
                    <a:latin typeface="Gill Sans MT" panose="020B0502020104020203" pitchFamily="34" charset="0"/>
                  </a:rPr>
                  <a:t> a </a:t>
                </a:r>
                <a:r>
                  <a:rPr lang="en-US" sz="2600" dirty="0" err="1" smtClean="0">
                    <a:solidFill>
                      <a:srgbClr val="636382"/>
                    </a:solidFill>
                    <a:latin typeface="Gill Sans MT" panose="020B0502020104020203" pitchFamily="34" charset="0"/>
                  </a:rPr>
                  <a:t>todos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los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científicos</a:t>
                </a:r>
                <a:endParaRPr lang="en-US" sz="2600"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p:txBody>
          </p:sp>
        </mc:Choice>
        <mc:Fallback xmlns="">
          <p:sp>
            <p:nvSpPr>
              <p:cNvPr id="6" name="Content Placeholder 4"/>
              <p:cNvSpPr txBox="1">
                <a:spLocks noRot="1" noChangeAspect="1" noMove="1" noResize="1" noEditPoints="1" noAdjustHandles="1" noChangeArrowheads="1" noChangeShapeType="1" noTextEdit="1"/>
              </p:cNvSpPr>
              <p:nvPr/>
            </p:nvSpPr>
            <p:spPr>
              <a:xfrm>
                <a:off x="755576" y="980728"/>
                <a:ext cx="7864887" cy="5374320"/>
              </a:xfrm>
              <a:prstGeom prst="rect">
                <a:avLst/>
              </a:prstGeom>
              <a:blipFill rotWithShape="0">
                <a:blip r:embed="rId4"/>
                <a:stretch>
                  <a:fillRect l="-1240" r="-139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132818" y="3429000"/>
                <a:ext cx="4018792" cy="85876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supHide m:val="on"/>
                            <m:ctrlPr>
                              <a:rPr lang="en-US" sz="2800" b="1" i="1" smtClean="0">
                                <a:solidFill>
                                  <a:srgbClr val="C00000"/>
                                </a:solidFill>
                                <a:latin typeface="Cambria Math" panose="02040503050406030204" pitchFamily="18" charset="0"/>
                                <a:ea typeface="Cambria Math"/>
                              </a:rPr>
                            </m:ctrlPr>
                          </m:naryPr>
                          <m:sub>
                            <m:r>
                              <m:rPr>
                                <m:brk m:alnAt="7"/>
                              </m:rPr>
                              <a:rPr lang="en-US" sz="2800" b="1" i="1" smtClean="0">
                                <a:solidFill>
                                  <a:srgbClr val="C00000"/>
                                </a:solidFill>
                                <a:latin typeface="Cambria Math"/>
                                <a:ea typeface="Cambria Math"/>
                              </a:rPr>
                              <m:t>𝒋</m:t>
                            </m:r>
                          </m:sub>
                          <m:sup/>
                          <m:e>
                            <m:r>
                              <a:rPr lang="en-US" sz="2800" b="1" i="1" smtClean="0">
                                <a:solidFill>
                                  <a:srgbClr val="C00000"/>
                                </a:solidFill>
                                <a:latin typeface="Cambria Math"/>
                                <a:ea typeface="Cambria Math"/>
                              </a:rPr>
                              <m:t>𝑷</m:t>
                            </m:r>
                            <m:r>
                              <a:rPr lang="en-US" sz="2800" b="1" i="1" smtClean="0">
                                <a:solidFill>
                                  <a:srgbClr val="C00000"/>
                                </a:solidFill>
                                <a:latin typeface="Cambria Math"/>
                                <a:ea typeface="Cambria Math"/>
                              </a:rPr>
                              <m:t>(</m:t>
                            </m:r>
                            <m:sSub>
                              <m:sSubPr>
                                <m:ctrlPr>
                                  <a:rPr lang="en-US" sz="2800" b="1" i="1" smtClean="0">
                                    <a:solidFill>
                                      <a:srgbClr val="C00000"/>
                                    </a:solidFill>
                                    <a:latin typeface="Cambria Math" panose="02040503050406030204" pitchFamily="18" charset="0"/>
                                    <a:ea typeface="Cambria Math"/>
                                  </a:rPr>
                                </m:ctrlPr>
                              </m:sSubPr>
                              <m:e>
                                <m:r>
                                  <a:rPr lang="en-US" sz="2800" b="1" i="1" smtClean="0">
                                    <a:solidFill>
                                      <a:srgbClr val="C00000"/>
                                    </a:solidFill>
                                    <a:latin typeface="Cambria Math"/>
                                    <a:ea typeface="Cambria Math"/>
                                  </a:rPr>
                                  <m:t>𝜽</m:t>
                                </m:r>
                              </m:e>
                              <m:sub>
                                <m:r>
                                  <a:rPr lang="en-US" sz="2800" b="1" i="1" smtClean="0">
                                    <a:solidFill>
                                      <a:srgbClr val="C00000"/>
                                    </a:solidFill>
                                    <a:latin typeface="Cambria Math"/>
                                    <a:ea typeface="Cambria Math"/>
                                  </a:rPr>
                                  <m:t>𝒋</m:t>
                                </m:r>
                              </m:sub>
                            </m:sSub>
                            <m:r>
                              <a:rPr lang="en-US" sz="2800" b="1" i="1" smtClean="0">
                                <a:solidFill>
                                  <a:srgbClr val="C00000"/>
                                </a:solidFill>
                                <a:latin typeface="Cambria Math"/>
                                <a:ea typeface="Cambria Math"/>
                              </a:rPr>
                              <m:t>)×</m:t>
                            </m:r>
                            <m:r>
                              <a:rPr lang="en-US" sz="2800" b="1" i="1" smtClean="0">
                                <a:solidFill>
                                  <a:srgbClr val="C00000"/>
                                </a:solidFill>
                                <a:latin typeface="Cambria Math"/>
                              </a:rPr>
                              <m:t>𝑷</m:t>
                            </m:r>
                            <m:d>
                              <m:dPr>
                                <m:ctrlPr>
                                  <a:rPr lang="en-US" sz="2800" b="1" i="1" smtClean="0">
                                    <a:solidFill>
                                      <a:srgbClr val="C00000"/>
                                    </a:solidFill>
                                    <a:latin typeface="Cambria Math" panose="02040503050406030204" pitchFamily="18" charset="0"/>
                                  </a:rPr>
                                </m:ctrlPr>
                              </m:dPr>
                              <m:e>
                                <m:r>
                                  <a:rPr lang="en-US" sz="2800" b="1" i="1" smtClean="0">
                                    <a:solidFill>
                                      <a:srgbClr val="C00000"/>
                                    </a:solidFill>
                                    <a:latin typeface="Cambria Math"/>
                                  </a:rPr>
                                  <m:t>𝒙</m:t>
                                </m:r>
                              </m:e>
                              <m:e>
                                <m:sSub>
                                  <m:sSubPr>
                                    <m:ctrlPr>
                                      <a:rPr lang="en-US" sz="2800" b="1" i="1" smtClean="0">
                                        <a:solidFill>
                                          <a:srgbClr val="C00000"/>
                                        </a:solidFill>
                                        <a:latin typeface="Cambria Math" panose="02040503050406030204" pitchFamily="18" charset="0"/>
                                        <a:ea typeface="Cambria Math"/>
                                      </a:rPr>
                                    </m:ctrlPr>
                                  </m:sSubPr>
                                  <m:e>
                                    <m:r>
                                      <a:rPr lang="en-US" sz="2800" b="1" i="1" smtClean="0">
                                        <a:solidFill>
                                          <a:srgbClr val="C00000"/>
                                        </a:solidFill>
                                        <a:latin typeface="Cambria Math"/>
                                        <a:ea typeface="Cambria Math"/>
                                      </a:rPr>
                                      <m:t>𝜽</m:t>
                                    </m:r>
                                  </m:e>
                                  <m:sub>
                                    <m:r>
                                      <a:rPr lang="en-US" sz="2800" b="1" i="1" smtClean="0">
                                        <a:solidFill>
                                          <a:srgbClr val="C00000"/>
                                        </a:solidFill>
                                        <a:latin typeface="Cambria Math"/>
                                        <a:ea typeface="Cambria Math"/>
                                      </a:rPr>
                                      <m:t>𝒋</m:t>
                                    </m:r>
                                  </m:sub>
                                </m:sSub>
                              </m:e>
                            </m:d>
                          </m:e>
                        </m:nary>
                      </m:den>
                    </m:f>
                  </m:oMath>
                </a14:m>
                <a:r>
                  <a:rPr lang="en-US" sz="2800" b="1" dirty="0" smtClean="0">
                    <a:solidFill>
                      <a:srgbClr val="636382"/>
                    </a:solidFill>
                    <a:latin typeface="Gill Sans MT" panose="020B0502020104020203" pitchFamily="34" charset="0"/>
                  </a:rPr>
                  <a:t> </a:t>
                </a:r>
                <a:endParaRPr lang="en-US" sz="2800" b="1" dirty="0">
                  <a:solidFill>
                    <a:srgbClr val="636382"/>
                  </a:solidFill>
                  <a:latin typeface="Gill Sans MT" panose="020B0502020104020203"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132818" y="3429000"/>
                <a:ext cx="4018792" cy="858761"/>
              </a:xfrm>
              <a:prstGeom prst="rect">
                <a:avLst/>
              </a:prstGeom>
              <a:blipFill rotWithShape="0">
                <a:blip r:embed="rId5"/>
                <a:stretch>
                  <a:fillRect b="-6429"/>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1215899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7544"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Cadena de Markov Monte Carlo (</a:t>
            </a:r>
            <a:r>
              <a:rPr lang="en-US" sz="3500" dirty="0"/>
              <a:t>M</a:t>
            </a:r>
            <a:r>
              <a:rPr lang="en-US" sz="3500" dirty="0" smtClean="0"/>
              <a:t>CMC)</a:t>
            </a:r>
            <a:endParaRPr lang="en-US" sz="3500" dirty="0"/>
          </a:p>
        </p:txBody>
      </p:sp>
      <p:sp>
        <p:nvSpPr>
          <p:cNvPr id="8" name="Content Placeholder 4"/>
          <p:cNvSpPr txBox="1">
            <a:spLocks/>
          </p:cNvSpPr>
          <p:nvPr/>
        </p:nvSpPr>
        <p:spPr>
          <a:xfrm>
            <a:off x="467544" y="1052736"/>
            <a:ext cx="8352928" cy="5479487"/>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4625" indent="-174625" fontAlgn="auto">
              <a:lnSpc>
                <a:spcPct val="110000"/>
              </a:lnSpc>
              <a:spcBef>
                <a:spcPts val="1200"/>
              </a:spcBef>
              <a:spcAft>
                <a:spcPts val="1200"/>
              </a:spcAft>
            </a:pPr>
            <a:r>
              <a:rPr lang="en-US" sz="2600" dirty="0" smtClean="0">
                <a:solidFill>
                  <a:srgbClr val="636382"/>
                </a:solidFill>
                <a:latin typeface="Gill Sans MT" panose="020B0502020104020203" pitchFamily="34" charset="0"/>
              </a:rPr>
              <a:t>‘Monte Carlo’ </a:t>
            </a:r>
            <a:r>
              <a:rPr lang="en-US" sz="2600" dirty="0" smtClean="0">
                <a:solidFill>
                  <a:srgbClr val="636382"/>
                </a:solidFill>
                <a:latin typeface="Gill Sans MT" panose="020B0502020104020203" pitchFamily="34" charset="0"/>
                <a:sym typeface="Wingdings"/>
              </a:rPr>
              <a:t></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muestreo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aleatorio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independiente</a:t>
            </a:r>
            <a:r>
              <a:rPr lang="en-US" sz="2600" dirty="0" smtClean="0">
                <a:solidFill>
                  <a:srgbClr val="636382"/>
                </a:solidFill>
                <a:latin typeface="Gill Sans MT" panose="020B0502020104020203" pitchFamily="34" charset="0"/>
              </a:rPr>
              <a:t>). </a:t>
            </a:r>
          </a:p>
          <a:p>
            <a:pPr marL="174625" indent="-174625" fontAlgn="auto">
              <a:lnSpc>
                <a:spcPct val="110000"/>
              </a:lnSpc>
              <a:spcBef>
                <a:spcPts val="1200"/>
              </a:spcBef>
              <a:spcAft>
                <a:spcPts val="1200"/>
              </a:spcAft>
            </a:pPr>
            <a:r>
              <a:rPr lang="en-US" sz="2600" dirty="0" smtClean="0">
                <a:solidFill>
                  <a:srgbClr val="636382"/>
                </a:solidFill>
                <a:latin typeface="Gill Sans MT" panose="020B0502020104020203" pitchFamily="34" charset="0"/>
              </a:rPr>
              <a:t>‘Cadena de Markov’ </a:t>
            </a:r>
            <a:r>
              <a:rPr lang="en-US" sz="2600" dirty="0" smtClean="0">
                <a:solidFill>
                  <a:srgbClr val="636382"/>
                </a:solidFill>
                <a:latin typeface="Gill Sans MT" panose="020B0502020104020203" pitchFamily="34" charset="0"/>
                <a:sym typeface="Wingdings"/>
              </a:rPr>
              <a:t></a:t>
            </a:r>
            <a:r>
              <a:rPr lang="en-US" sz="2600" dirty="0" smtClean="0">
                <a:solidFill>
                  <a:srgbClr val="636382"/>
                </a:solidFill>
                <a:latin typeface="Gill Sans MT" panose="020B0502020104020203" pitchFamily="34" charset="0"/>
              </a:rPr>
              <a:t> </a:t>
            </a:r>
            <a:r>
              <a:rPr lang="en-US" sz="2600" u="sng" dirty="0" err="1" smtClean="0">
                <a:solidFill>
                  <a:srgbClr val="636382"/>
                </a:solidFill>
                <a:latin typeface="Gill Sans MT" panose="020B0502020104020203" pitchFamily="34" charset="0"/>
              </a:rPr>
              <a:t>método</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generación</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muestras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aleatorias</a:t>
            </a:r>
            <a:r>
              <a:rPr lang="en-US" sz="2600" dirty="0" smtClean="0">
                <a:solidFill>
                  <a:srgbClr val="636382"/>
                </a:solidFill>
                <a:latin typeface="Gill Sans MT" panose="020B0502020104020203" pitchFamily="34" charset="0"/>
              </a:rPr>
              <a:t>. Series de </a:t>
            </a:r>
            <a:r>
              <a:rPr lang="en-US" sz="2600" dirty="0" err="1" smtClean="0">
                <a:solidFill>
                  <a:srgbClr val="636382"/>
                </a:solidFill>
                <a:latin typeface="Gill Sans MT" panose="020B0502020104020203" pitchFamily="34" charset="0"/>
              </a:rPr>
              <a:t>números</a:t>
            </a:r>
            <a:r>
              <a:rPr lang="en-US" sz="2600" dirty="0" smtClean="0">
                <a:solidFill>
                  <a:srgbClr val="636382"/>
                </a:solidFill>
                <a:latin typeface="Gill Sans MT" panose="020B0502020104020203" pitchFamily="34" charset="0"/>
              </a:rPr>
              <a:t> al azar </a:t>
            </a:r>
            <a:r>
              <a:rPr lang="en-US" sz="2600" dirty="0" err="1" smtClean="0">
                <a:solidFill>
                  <a:srgbClr val="636382"/>
                </a:solidFill>
                <a:latin typeface="Gill Sans MT" panose="020B0502020104020203" pitchFamily="34" charset="0"/>
              </a:rPr>
              <a:t>donde</a:t>
            </a:r>
            <a:r>
              <a:rPr lang="en-US" sz="2600" dirty="0" smtClean="0">
                <a:solidFill>
                  <a:srgbClr val="636382"/>
                </a:solidFill>
                <a:latin typeface="Gill Sans MT" panose="020B0502020104020203" pitchFamily="34" charset="0"/>
              </a:rPr>
              <a:t> el valor de </a:t>
            </a:r>
            <a:r>
              <a:rPr lang="en-US" sz="2600" dirty="0" err="1" smtClean="0">
                <a:solidFill>
                  <a:srgbClr val="636382"/>
                </a:solidFill>
                <a:latin typeface="Gill Sans MT" panose="020B0502020104020203" pitchFamily="34" charset="0"/>
              </a:rPr>
              <a:t>cada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uno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condicional</a:t>
            </a:r>
            <a:r>
              <a:rPr lang="en-US" sz="2600" dirty="0" smtClean="0">
                <a:solidFill>
                  <a:srgbClr val="636382"/>
                </a:solidFill>
                <a:latin typeface="Gill Sans MT" panose="020B0502020104020203" pitchFamily="34" charset="0"/>
              </a:rPr>
              <a:t> al </a:t>
            </a:r>
            <a:r>
              <a:rPr lang="en-US" sz="2600" dirty="0" err="1" smtClean="0">
                <a:solidFill>
                  <a:srgbClr val="636382"/>
                </a:solidFill>
                <a:latin typeface="Gill Sans MT" panose="020B0502020104020203" pitchFamily="34" charset="0"/>
              </a:rPr>
              <a:t>número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inmediato</a:t>
            </a:r>
            <a:r>
              <a:rPr lang="en-US" sz="2600" dirty="0" smtClean="0">
                <a:solidFill>
                  <a:srgbClr val="636382"/>
                </a:solidFill>
                <a:latin typeface="Gill Sans MT" panose="020B0502020104020203" pitchFamily="34" charset="0"/>
              </a:rPr>
              <a:t> anterior. </a:t>
            </a:r>
          </a:p>
          <a:p>
            <a:pPr marL="174625" indent="-174625" fontAlgn="auto">
              <a:lnSpc>
                <a:spcPct val="110000"/>
              </a:lnSpc>
              <a:spcBef>
                <a:spcPts val="1200"/>
              </a:spcBef>
              <a:spcAft>
                <a:spcPts val="1200"/>
              </a:spcAft>
            </a:pPr>
            <a:r>
              <a:rPr lang="en-US" sz="2600" dirty="0" err="1" smtClean="0">
                <a:solidFill>
                  <a:srgbClr val="636382"/>
                </a:solidFill>
                <a:latin typeface="Gill Sans MT" panose="020B0502020104020203" pitchFamily="34" charset="0"/>
              </a:rPr>
              <a:t>Algoritmos</a:t>
            </a:r>
            <a:r>
              <a:rPr lang="en-US" sz="2600" dirty="0" smtClean="0">
                <a:solidFill>
                  <a:srgbClr val="636382"/>
                </a:solidFill>
                <a:latin typeface="Gill Sans MT" panose="020B0502020104020203" pitchFamily="34" charset="0"/>
              </a:rPr>
              <a:t> MCMC se </a:t>
            </a:r>
            <a:r>
              <a:rPr lang="en-US" sz="2600" dirty="0" err="1" smtClean="0">
                <a:solidFill>
                  <a:srgbClr val="636382"/>
                </a:solidFill>
                <a:latin typeface="Gill Sans MT" panose="020B0502020104020203" pitchFamily="34" charset="0"/>
              </a:rPr>
              <a:t>construyen</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manera</a:t>
            </a:r>
            <a:r>
              <a:rPr lang="en-US" sz="2600" dirty="0" smtClean="0">
                <a:solidFill>
                  <a:srgbClr val="636382"/>
                </a:solidFill>
                <a:latin typeface="Gill Sans MT" panose="020B0502020104020203" pitchFamily="34" charset="0"/>
              </a:rPr>
              <a:t> que las </a:t>
            </a:r>
            <a:r>
              <a:rPr lang="en-US" sz="2600" dirty="0" err="1" smtClean="0">
                <a:solidFill>
                  <a:srgbClr val="636382"/>
                </a:solidFill>
                <a:latin typeface="Gill Sans MT" panose="020B0502020104020203" pitchFamily="34" charset="0"/>
              </a:rPr>
              <a:t>muestras</a:t>
            </a:r>
            <a:r>
              <a:rPr lang="en-US" sz="2600" dirty="0" smtClean="0">
                <a:solidFill>
                  <a:srgbClr val="636382"/>
                </a:solidFill>
                <a:latin typeface="Gill Sans MT" panose="020B0502020104020203" pitchFamily="34" charset="0"/>
              </a:rPr>
              <a:t> son </a:t>
            </a:r>
            <a:r>
              <a:rPr lang="en-US" sz="2600" dirty="0" err="1" smtClean="0">
                <a:solidFill>
                  <a:srgbClr val="636382"/>
                </a:solidFill>
                <a:latin typeface="Gill Sans MT" panose="020B0502020104020203" pitchFamily="34" charset="0"/>
              </a:rPr>
              <a:t>equivalentes</a:t>
            </a:r>
            <a:r>
              <a:rPr lang="en-US" sz="2600" dirty="0" smtClean="0">
                <a:solidFill>
                  <a:srgbClr val="636382"/>
                </a:solidFill>
                <a:latin typeface="Gill Sans MT" panose="020B0502020104020203" pitchFamily="34" charset="0"/>
              </a:rPr>
              <a:t> a </a:t>
            </a:r>
            <a:r>
              <a:rPr lang="en-US" sz="2600" b="1" dirty="0" err="1" smtClean="0">
                <a:solidFill>
                  <a:srgbClr val="636382"/>
                </a:solidFill>
                <a:latin typeface="Gill Sans MT" panose="020B0502020104020203" pitchFamily="34" charset="0"/>
              </a:rPr>
              <a:t>muestras</a:t>
            </a:r>
            <a:r>
              <a:rPr lang="en-US" sz="2600" b="1" dirty="0" smtClean="0">
                <a:solidFill>
                  <a:srgbClr val="636382"/>
                </a:solidFill>
                <a:latin typeface="Gill Sans MT" panose="020B0502020104020203" pitchFamily="34" charset="0"/>
              </a:rPr>
              <a:t> de la </a:t>
            </a:r>
            <a:r>
              <a:rPr lang="en-US" sz="2600" b="1" dirty="0" err="1" smtClean="0">
                <a:solidFill>
                  <a:srgbClr val="636382"/>
                </a:solidFill>
                <a:latin typeface="Gill Sans MT" panose="020B0502020104020203" pitchFamily="34" charset="0"/>
              </a:rPr>
              <a:t>distribución</a:t>
            </a:r>
            <a:r>
              <a:rPr lang="en-US" sz="2600" b="1" dirty="0" smtClean="0">
                <a:solidFill>
                  <a:srgbClr val="636382"/>
                </a:solidFill>
                <a:latin typeface="Gill Sans MT" panose="020B0502020104020203" pitchFamily="34" charset="0"/>
              </a:rPr>
              <a:t> posterior</a:t>
            </a:r>
            <a:r>
              <a:rPr lang="en-US" sz="2600" dirty="0" smtClean="0">
                <a:solidFill>
                  <a:srgbClr val="636382"/>
                </a:solidFill>
                <a:latin typeface="Gill Sans MT" panose="020B0502020104020203" pitchFamily="34" charset="0"/>
              </a:rPr>
              <a:t>.</a:t>
            </a:r>
          </a:p>
        </p:txBody>
      </p:sp>
    </p:spTree>
    <p:extLst>
      <p:ext uri="{BB962C8B-B14F-4D97-AF65-F5344CB8AC3E}">
        <p14:creationId xmlns:p14="http://schemas.microsoft.com/office/powerpoint/2010/main" val="1283113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7544"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Cadena de Markov Monte Carlo (</a:t>
            </a:r>
            <a:r>
              <a:rPr lang="en-US" sz="3500" dirty="0"/>
              <a:t>M</a:t>
            </a:r>
            <a:r>
              <a:rPr lang="en-US" sz="3500" dirty="0" smtClean="0"/>
              <a:t>CMC)</a:t>
            </a:r>
            <a:endParaRPr lang="en-US" sz="3500" dirty="0"/>
          </a:p>
        </p:txBody>
      </p:sp>
      <p:sp>
        <p:nvSpPr>
          <p:cNvPr id="8" name="Content Placeholder 4"/>
          <p:cNvSpPr txBox="1">
            <a:spLocks/>
          </p:cNvSpPr>
          <p:nvPr/>
        </p:nvSpPr>
        <p:spPr>
          <a:xfrm>
            <a:off x="711727" y="1117865"/>
            <a:ext cx="8180753" cy="3751295"/>
          </a:xfrm>
          <a:prstGeom prst="rect">
            <a:avLst/>
          </a:prstGeom>
        </p:spPr>
        <p:txBody>
          <a:bodyPr>
            <a:noAutofit/>
          </a:bodyPr>
          <a:lstStyle>
            <a:defPPr>
              <a:defRPr lang="es-AR"/>
            </a:defPPr>
            <a:lvl1pPr marL="174625" indent="-174625" defTabSz="914400" eaLnBrk="1" fontAlgn="auto" latinLnBrk="0" hangingPunct="1">
              <a:lnSpc>
                <a:spcPct val="110000"/>
              </a:lnSpc>
              <a:spcBef>
                <a:spcPts val="1200"/>
              </a:spcBef>
              <a:spcAft>
                <a:spcPts val="1200"/>
              </a:spcAft>
              <a:buFont typeface="Arial" panose="020B0604020202020204" pitchFamily="34" charset="0"/>
              <a:buChar char="•"/>
              <a:defRPr sz="2600">
                <a:solidFill>
                  <a:srgbClr val="636382"/>
                </a:solidFill>
                <a:latin typeface="Gill Sans MT" panose="020B0502020104020203" pitchFamily="34" charset="0"/>
                <a:cs typeface="+mn-cs"/>
              </a:defRPr>
            </a:lvl1pPr>
            <a:lvl2pPr marL="742950" indent="-285750" defTabSz="914400" eaLnBrk="1" latinLnBrk="0" hangingPunct="1">
              <a:spcBef>
                <a:spcPct val="20000"/>
              </a:spcBef>
              <a:buFont typeface="Arial" panose="020B0604020202020204" pitchFamily="34" charset="0"/>
              <a:buChar char="–"/>
              <a:defRPr sz="2800">
                <a:latin typeface="+mn-lt"/>
                <a:cs typeface="+mn-cs"/>
              </a:defRPr>
            </a:lvl2pPr>
            <a:lvl3pPr marL="1143000" indent="-228600" defTabSz="914400" eaLnBrk="1" latinLnBrk="0" hangingPunct="1">
              <a:spcBef>
                <a:spcPct val="20000"/>
              </a:spcBef>
              <a:buFont typeface="Arial" panose="020B0604020202020204" pitchFamily="34" charset="0"/>
              <a:buChar char="•"/>
              <a:defRPr sz="2400">
                <a:latin typeface="+mn-lt"/>
                <a:cs typeface="+mn-cs"/>
              </a:defRPr>
            </a:lvl3pPr>
            <a:lvl4pPr marL="1600200" indent="-228600" defTabSz="914400" eaLnBrk="1" latinLnBrk="0" hangingPunct="1">
              <a:spcBef>
                <a:spcPct val="20000"/>
              </a:spcBef>
              <a:buFont typeface="Arial" panose="020B0604020202020204" pitchFamily="34" charset="0"/>
              <a:buChar char="–"/>
              <a:defRPr sz="2000">
                <a:latin typeface="+mn-lt"/>
                <a:cs typeface="+mn-cs"/>
              </a:defRPr>
            </a:lvl4pPr>
            <a:lvl5pPr marL="2057400" indent="-228600" defTabSz="914400" eaLnBrk="1" latinLnBrk="0" hangingPunct="1">
              <a:spcBef>
                <a:spcPct val="20000"/>
              </a:spcBef>
              <a:buFont typeface="Arial" panose="020B0604020202020204" pitchFamily="34" charset="0"/>
              <a:buChar char="»"/>
              <a:defRPr sz="2000">
                <a:latin typeface="+mn-lt"/>
                <a:cs typeface="+mn-cs"/>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pPr marL="174625" lvl="7" indent="-174625">
              <a:lnSpc>
                <a:spcPct val="120000"/>
              </a:lnSpc>
              <a:spcBef>
                <a:spcPts val="1200"/>
              </a:spcBef>
              <a:spcAft>
                <a:spcPts val="1200"/>
              </a:spcAft>
            </a:pPr>
            <a:r>
              <a:rPr lang="en-US" sz="2600" dirty="0">
                <a:solidFill>
                  <a:srgbClr val="636382"/>
                </a:solidFill>
                <a:latin typeface="Gill Sans MT" panose="020B0502020104020203" pitchFamily="34" charset="0"/>
              </a:rPr>
              <a:t>La </a:t>
            </a:r>
            <a:r>
              <a:rPr lang="en-US" sz="2600" dirty="0" err="1">
                <a:solidFill>
                  <a:srgbClr val="636382"/>
                </a:solidFill>
                <a:latin typeface="Gill Sans MT" panose="020B0502020104020203" pitchFamily="34" charset="0"/>
              </a:rPr>
              <a:t>ventaja</a:t>
            </a:r>
            <a:r>
              <a:rPr lang="en-US" sz="2600" dirty="0">
                <a:solidFill>
                  <a:srgbClr val="636382"/>
                </a:solidFill>
                <a:latin typeface="Gill Sans MT" panose="020B0502020104020203" pitchFamily="34" charset="0"/>
              </a:rPr>
              <a:t> de </a:t>
            </a:r>
            <a:r>
              <a:rPr lang="en-US" sz="2600" dirty="0" err="1">
                <a:solidFill>
                  <a:srgbClr val="636382"/>
                </a:solidFill>
                <a:latin typeface="Gill Sans MT" panose="020B0502020104020203" pitchFamily="34" charset="0"/>
              </a:rPr>
              <a:t>utilizar</a:t>
            </a:r>
            <a:r>
              <a:rPr lang="en-US" sz="2600" dirty="0">
                <a:solidFill>
                  <a:srgbClr val="636382"/>
                </a:solidFill>
                <a:latin typeface="Gill Sans MT" panose="020B0502020104020203" pitchFamily="34" charset="0"/>
              </a:rPr>
              <a:t> MCMC para </a:t>
            </a:r>
            <a:r>
              <a:rPr lang="en-US" sz="2600" dirty="0" err="1">
                <a:solidFill>
                  <a:srgbClr val="636382"/>
                </a:solidFill>
                <a:latin typeface="Gill Sans MT" panose="020B0502020104020203" pitchFamily="34" charset="0"/>
              </a:rPr>
              <a:t>muestrear</a:t>
            </a:r>
            <a:r>
              <a:rPr lang="en-US" sz="2600" dirty="0">
                <a:solidFill>
                  <a:srgbClr val="636382"/>
                </a:solidFill>
                <a:latin typeface="Gill Sans MT" panose="020B0502020104020203" pitchFamily="34" charset="0"/>
              </a:rPr>
              <a:t> de la </a:t>
            </a:r>
            <a:r>
              <a:rPr lang="en-US" sz="2600" dirty="0" err="1">
                <a:solidFill>
                  <a:srgbClr val="636382"/>
                </a:solidFill>
                <a:latin typeface="Gill Sans MT" panose="020B0502020104020203" pitchFamily="34" charset="0"/>
              </a:rPr>
              <a:t>distribución</a:t>
            </a:r>
            <a:r>
              <a:rPr lang="en-US" sz="2600" dirty="0">
                <a:solidFill>
                  <a:srgbClr val="636382"/>
                </a:solidFill>
                <a:latin typeface="Gill Sans MT" panose="020B0502020104020203" pitchFamily="34" charset="0"/>
              </a:rPr>
              <a:t> posterior </a:t>
            </a:r>
            <a:r>
              <a:rPr lang="en-US" sz="2600" dirty="0" err="1">
                <a:solidFill>
                  <a:srgbClr val="636382"/>
                </a:solidFill>
                <a:latin typeface="Gill Sans MT" panose="020B0502020104020203" pitchFamily="34" charset="0"/>
              </a:rPr>
              <a:t>es</a:t>
            </a:r>
            <a:r>
              <a:rPr lang="en-US" sz="2600" dirty="0">
                <a:solidFill>
                  <a:srgbClr val="636382"/>
                </a:solidFill>
                <a:latin typeface="Gill Sans MT" panose="020B0502020104020203" pitchFamily="34" charset="0"/>
              </a:rPr>
              <a:t> que no </a:t>
            </a:r>
            <a:r>
              <a:rPr lang="en-US" sz="2600" dirty="0" err="1">
                <a:solidFill>
                  <a:srgbClr val="636382"/>
                </a:solidFill>
                <a:latin typeface="Gill Sans MT" panose="020B0502020104020203" pitchFamily="34" charset="0"/>
              </a:rPr>
              <a:t>es</a:t>
            </a:r>
            <a:r>
              <a:rPr lang="en-US" sz="2600" dirty="0">
                <a:solidFill>
                  <a:srgbClr val="636382"/>
                </a:solidFill>
                <a:latin typeface="Gill Sans MT" panose="020B0502020104020203" pitchFamily="34" charset="0"/>
              </a:rPr>
              <a:t> </a:t>
            </a:r>
            <a:r>
              <a:rPr lang="en-US" sz="2600" dirty="0" err="1">
                <a:solidFill>
                  <a:srgbClr val="636382"/>
                </a:solidFill>
                <a:latin typeface="Gill Sans MT" panose="020B0502020104020203" pitchFamily="34" charset="0"/>
              </a:rPr>
              <a:t>necesario</a:t>
            </a:r>
            <a:r>
              <a:rPr lang="en-US" sz="2600" dirty="0">
                <a:solidFill>
                  <a:srgbClr val="636382"/>
                </a:solidFill>
                <a:latin typeface="Gill Sans MT" panose="020B0502020104020203" pitchFamily="34" charset="0"/>
              </a:rPr>
              <a:t> </a:t>
            </a:r>
            <a:r>
              <a:rPr lang="en-US" sz="2600" dirty="0" err="1">
                <a:solidFill>
                  <a:srgbClr val="636382"/>
                </a:solidFill>
                <a:latin typeface="Gill Sans MT" panose="020B0502020104020203" pitchFamily="34" charset="0"/>
              </a:rPr>
              <a:t>calcular</a:t>
            </a:r>
            <a:r>
              <a:rPr lang="en-US" sz="2600" dirty="0">
                <a:solidFill>
                  <a:srgbClr val="636382"/>
                </a:solidFill>
                <a:latin typeface="Gill Sans MT" panose="020B0502020104020203" pitchFamily="34" charset="0"/>
              </a:rPr>
              <a:t> el valor del </a:t>
            </a:r>
            <a:r>
              <a:rPr lang="en-US" sz="2600" dirty="0" err="1">
                <a:solidFill>
                  <a:srgbClr val="636382"/>
                </a:solidFill>
                <a:latin typeface="Gill Sans MT" panose="020B0502020104020203" pitchFamily="34" charset="0"/>
              </a:rPr>
              <a:t>denominador</a:t>
            </a:r>
            <a:r>
              <a:rPr lang="en-US" sz="2600" dirty="0">
                <a:solidFill>
                  <a:srgbClr val="636382"/>
                </a:solidFill>
                <a:latin typeface="Gill Sans MT" panose="020B0502020104020203" pitchFamily="34" charset="0"/>
              </a:rPr>
              <a:t>: </a:t>
            </a:r>
          </a:p>
          <a:p>
            <a:pPr marL="914400" lvl="8" indent="-457200">
              <a:lnSpc>
                <a:spcPct val="120000"/>
              </a:lnSpc>
              <a:spcBef>
                <a:spcPts val="1200"/>
              </a:spcBef>
              <a:spcAft>
                <a:spcPts val="1200"/>
              </a:spcAft>
              <a:buFont typeface="Gill Sans MT" panose="020B0502020104020203" pitchFamily="34" charset="0"/>
              <a:buChar char="–"/>
            </a:pPr>
            <a:r>
              <a:rPr lang="en-US" sz="2400" dirty="0" smtClean="0">
                <a:solidFill>
                  <a:srgbClr val="636382"/>
                </a:solidFill>
                <a:latin typeface="Gill Sans MT" panose="020B0502020104020203" pitchFamily="34" charset="0"/>
              </a:rPr>
              <a:t>El </a:t>
            </a:r>
            <a:r>
              <a:rPr lang="en-US" sz="2400" dirty="0" err="1" smtClean="0">
                <a:solidFill>
                  <a:srgbClr val="636382"/>
                </a:solidFill>
                <a:latin typeface="Gill Sans MT" panose="020B0502020104020203" pitchFamily="34" charset="0"/>
              </a:rPr>
              <a:t>cálculo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evitado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porque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muestra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sucesiva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depende</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proporción</a:t>
            </a:r>
            <a:r>
              <a:rPr lang="en-US" sz="2400" dirty="0" smtClean="0">
                <a:solidFill>
                  <a:srgbClr val="636382"/>
                </a:solidFill>
                <a:latin typeface="Gill Sans MT" panose="020B0502020104020203" pitchFamily="34" charset="0"/>
              </a:rPr>
              <a:t> de dos </a:t>
            </a:r>
            <a:r>
              <a:rPr lang="en-US" sz="2400" dirty="0" err="1" smtClean="0">
                <a:solidFill>
                  <a:srgbClr val="636382"/>
                </a:solidFill>
                <a:latin typeface="Gill Sans MT" panose="020B0502020104020203" pitchFamily="34" charset="0"/>
              </a:rPr>
              <a:t>distribuciones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posteriores</a:t>
            </a:r>
            <a:r>
              <a:rPr lang="en-US" sz="2400" dirty="0" smtClean="0">
                <a:solidFill>
                  <a:srgbClr val="636382"/>
                </a:solidFill>
                <a:latin typeface="Gill Sans MT" panose="020B0502020104020203" pitchFamily="34" charset="0"/>
              </a:rPr>
              <a:t> que </a:t>
            </a:r>
            <a:r>
              <a:rPr lang="en-US" sz="2400" dirty="0" err="1" smtClean="0">
                <a:solidFill>
                  <a:srgbClr val="636382"/>
                </a:solidFill>
                <a:latin typeface="Gill Sans MT" panose="020B0502020104020203" pitchFamily="34" charset="0"/>
              </a:rPr>
              <a:t>comparten</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mismo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denominador</a:t>
            </a:r>
            <a:r>
              <a:rPr lang="en-US" sz="2400" dirty="0" smtClean="0">
                <a:solidFill>
                  <a:srgbClr val="636382"/>
                </a:solidFill>
                <a:latin typeface="Gill Sans MT" panose="020B0502020104020203" pitchFamily="34" charset="0"/>
              </a:rPr>
              <a:t>, que se </a:t>
            </a:r>
            <a:r>
              <a:rPr lang="en-US" sz="2400" dirty="0" err="1" smtClean="0">
                <a:solidFill>
                  <a:srgbClr val="636382"/>
                </a:solidFill>
                <a:latin typeface="Gill Sans MT" panose="020B0502020104020203" pitchFamily="34" charset="0"/>
              </a:rPr>
              <a:t>cancela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constante</a:t>
            </a:r>
            <a:r>
              <a:rPr lang="en-US" sz="2400" dirty="0" smtClean="0">
                <a:solidFill>
                  <a:srgbClr val="636382"/>
                </a:solidFill>
                <a:latin typeface="Gill Sans MT" panose="020B0502020104020203" pitchFamily="34" charset="0"/>
              </a:rPr>
              <a:t>). </a:t>
            </a:r>
            <a:endParaRPr lang="en-US" sz="2400" dirty="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2231612" y="4967590"/>
                <a:ext cx="4320735" cy="523220"/>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ea typeface="Cambria Math"/>
                      </a:rPr>
                      <m:t>∝</m:t>
                    </m:r>
                  </m:oMath>
                </a14:m>
                <a:r>
                  <a:rPr lang="en-US" sz="2800" b="1" dirty="0" smtClean="0">
                    <a:solidFill>
                      <a:srgbClr val="636382"/>
                    </a:solidFill>
                  </a:rPr>
                  <a:t> </a:t>
                </a:r>
                <a14:m>
                  <m:oMath xmlns:m="http://schemas.openxmlformats.org/officeDocument/2006/math">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oMath>
                </a14:m>
                <a:endParaRPr lang="en-US" sz="2800" b="1" dirty="0">
                  <a:solidFill>
                    <a:srgbClr val="636382"/>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231612" y="4967590"/>
                <a:ext cx="4320735" cy="523220"/>
              </a:xfrm>
              <a:prstGeom prst="rect">
                <a:avLst/>
              </a:prstGeom>
              <a:blipFill rotWithShape="0">
                <a:blip r:embed="rId3"/>
                <a:stretch>
                  <a:fillRect/>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15442718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1043608"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Cadena de Markov Monte Carlo (</a:t>
            </a:r>
            <a:r>
              <a:rPr lang="en-US" sz="3500" dirty="0"/>
              <a:t>M</a:t>
            </a:r>
            <a:r>
              <a:rPr lang="en-US" sz="3500" dirty="0" smtClean="0"/>
              <a:t>CMC)</a:t>
            </a:r>
            <a:endParaRPr lang="en-US" sz="3500" dirty="0"/>
          </a:p>
        </p:txBody>
      </p:sp>
      <p:sp>
        <p:nvSpPr>
          <p:cNvPr id="7" name="Content Placeholder 4"/>
          <p:cNvSpPr txBox="1">
            <a:spLocks/>
          </p:cNvSpPr>
          <p:nvPr/>
        </p:nvSpPr>
        <p:spPr>
          <a:xfrm>
            <a:off x="611560" y="1122445"/>
            <a:ext cx="6840760" cy="517812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en-US" sz="2400" dirty="0" err="1" smtClean="0">
                <a:solidFill>
                  <a:srgbClr val="636382"/>
                </a:solidFill>
                <a:latin typeface="Gill Sans MT" panose="020B0502020104020203" pitchFamily="34" charset="0"/>
              </a:rPr>
              <a:t>Escribí</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tu</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propio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algoritmo</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smtClean="0">
                <a:solidFill>
                  <a:srgbClr val="636382"/>
                </a:solidFill>
                <a:latin typeface="Gill Sans MT" panose="020B0502020104020203" pitchFamily="34" charset="0"/>
              </a:rPr>
              <a:t>Metropolis-Hastings</a:t>
            </a:r>
          </a:p>
          <a:p>
            <a:pPr lvl="1" fontAlgn="auto">
              <a:lnSpc>
                <a:spcPct val="150000"/>
              </a:lnSpc>
              <a:spcAft>
                <a:spcPts val="0"/>
              </a:spcAft>
            </a:pPr>
            <a:r>
              <a:rPr lang="en-US" sz="2400" dirty="0" smtClean="0">
                <a:solidFill>
                  <a:srgbClr val="636382"/>
                </a:solidFill>
                <a:latin typeface="Gill Sans MT" panose="020B0502020104020203" pitchFamily="34" charset="0"/>
              </a:rPr>
              <a:t>Gibbs sampling (</a:t>
            </a:r>
            <a:r>
              <a:rPr lang="en-US" sz="2400" dirty="0" err="1" smtClean="0">
                <a:solidFill>
                  <a:srgbClr val="636382"/>
                </a:solidFill>
                <a:latin typeface="Gill Sans MT" panose="020B0502020104020203" pitchFamily="34" charset="0"/>
              </a:rPr>
              <a:t>caso</a:t>
            </a:r>
            <a:r>
              <a:rPr lang="en-US" sz="2400" dirty="0" smtClean="0">
                <a:solidFill>
                  <a:srgbClr val="636382"/>
                </a:solidFill>
                <a:latin typeface="Gill Sans MT" panose="020B0502020104020203" pitchFamily="34" charset="0"/>
              </a:rPr>
              <a:t> especial de M-H)</a:t>
            </a:r>
          </a:p>
          <a:p>
            <a:pPr lvl="1" fontAlgn="auto">
              <a:lnSpc>
                <a:spcPct val="150000"/>
              </a:lnSpc>
              <a:spcAft>
                <a:spcPts val="0"/>
              </a:spcAft>
            </a:pPr>
            <a:r>
              <a:rPr lang="en-US" sz="2400" dirty="0" err="1" smtClean="0">
                <a:solidFill>
                  <a:srgbClr val="636382"/>
                </a:solidFill>
                <a:latin typeface="Gill Sans MT" panose="020B0502020104020203" pitchFamily="34" charset="0"/>
              </a:rPr>
              <a:t>Combinación</a:t>
            </a:r>
            <a:endParaRPr lang="en-US" sz="2400" dirty="0" smtClean="0">
              <a:solidFill>
                <a:srgbClr val="636382"/>
              </a:solidFill>
              <a:latin typeface="Gill Sans MT" panose="020B0502020104020203" pitchFamily="34" charset="0"/>
            </a:endParaRPr>
          </a:p>
          <a:p>
            <a:pPr fontAlgn="auto">
              <a:lnSpc>
                <a:spcPct val="150000"/>
              </a:lnSpc>
              <a:spcAft>
                <a:spcPts val="0"/>
              </a:spcAft>
            </a:pPr>
            <a:r>
              <a:rPr lang="en-US" sz="2400" dirty="0" err="1" smtClean="0">
                <a:solidFill>
                  <a:srgbClr val="636382"/>
                </a:solidFill>
                <a:latin typeface="Gill Sans MT" panose="020B0502020104020203" pitchFamily="34" charset="0"/>
              </a:rPr>
              <a:t>Usá</a:t>
            </a:r>
            <a:r>
              <a:rPr lang="en-US" sz="2400" dirty="0" smtClean="0">
                <a:solidFill>
                  <a:srgbClr val="636382"/>
                </a:solidFill>
                <a:latin typeface="Gill Sans MT" panose="020B0502020104020203" pitchFamily="34" charset="0"/>
              </a:rPr>
              <a:t> Software (“</a:t>
            </a:r>
            <a:r>
              <a:rPr lang="en-US" sz="2400" dirty="0" err="1" smtClean="0">
                <a:solidFill>
                  <a:srgbClr val="636382"/>
                </a:solidFill>
                <a:latin typeface="Gill Sans MT" panose="020B0502020104020203" pitchFamily="34" charset="0"/>
              </a:rPr>
              <a:t>enlatado</a:t>
            </a:r>
            <a:r>
              <a:rPr lang="en-US" sz="2400" dirty="0" smtClean="0">
                <a:solidFill>
                  <a:srgbClr val="636382"/>
                </a:solidFill>
                <a:latin typeface="Gill Sans MT" panose="020B0502020104020203" pitchFamily="34" charset="0"/>
              </a:rPr>
              <a:t>”)</a:t>
            </a:r>
          </a:p>
          <a:p>
            <a:pPr lvl="1" fontAlgn="auto">
              <a:lnSpc>
                <a:spcPct val="150000"/>
              </a:lnSpc>
              <a:spcAft>
                <a:spcPts val="0"/>
              </a:spcAft>
            </a:pPr>
            <a:r>
              <a:rPr lang="en-US" sz="2400" dirty="0" err="1" smtClean="0">
                <a:solidFill>
                  <a:srgbClr val="636382"/>
                </a:solidFill>
                <a:latin typeface="Gill Sans MT" panose="020B0502020104020203" pitchFamily="34" charset="0"/>
              </a:rPr>
              <a:t>WinBUGS</a:t>
            </a:r>
            <a:r>
              <a:rPr lang="en-US" sz="2400" dirty="0" smtClean="0">
                <a:solidFill>
                  <a:srgbClr val="636382"/>
                </a:solidFill>
                <a:latin typeface="Gill Sans MT" panose="020B0502020104020203" pitchFamily="34" charset="0"/>
              </a:rPr>
              <a:t>/BUGS </a:t>
            </a:r>
          </a:p>
          <a:p>
            <a:pPr lvl="1" fontAlgn="auto">
              <a:lnSpc>
                <a:spcPct val="150000"/>
              </a:lnSpc>
              <a:spcAft>
                <a:spcPts val="0"/>
              </a:spcAft>
            </a:pPr>
            <a:r>
              <a:rPr lang="en-US" sz="2400" dirty="0" smtClean="0">
                <a:solidFill>
                  <a:srgbClr val="636382"/>
                </a:solidFill>
                <a:latin typeface="Gill Sans MT" panose="020B0502020104020203" pitchFamily="34" charset="0"/>
              </a:rPr>
              <a:t>JAGS</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7415" y="2937677"/>
            <a:ext cx="1237488" cy="1664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stretch>
            <a:fillRect/>
          </a:stretch>
        </p:blipFill>
        <p:spPr>
          <a:xfrm>
            <a:off x="4217024" y="5157192"/>
            <a:ext cx="4675456" cy="1392689"/>
          </a:xfrm>
          <a:prstGeom prst="rect">
            <a:avLst/>
          </a:prstGeom>
        </p:spPr>
      </p:pic>
    </p:spTree>
    <p:extLst>
      <p:ext uri="{BB962C8B-B14F-4D97-AF65-F5344CB8AC3E}">
        <p14:creationId xmlns:p14="http://schemas.microsoft.com/office/powerpoint/2010/main" val="22258221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1043608"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GIBBS SAMPLER (</a:t>
            </a:r>
            <a:r>
              <a:rPr lang="en-US" sz="3500" dirty="0" err="1" smtClean="0"/>
              <a:t>Muestreo</a:t>
            </a:r>
            <a:r>
              <a:rPr lang="en-US" sz="3500" dirty="0" smtClean="0"/>
              <a:t> de Gibbs)</a:t>
            </a:r>
            <a:endParaRPr lang="en-US" sz="3500" dirty="0"/>
          </a:p>
        </p:txBody>
      </p:sp>
      <mc:AlternateContent xmlns:mc="http://schemas.openxmlformats.org/markup-compatibility/2006" xmlns:a14="http://schemas.microsoft.com/office/drawing/2010/main">
        <mc:Choice Requires="a14">
          <p:sp>
            <p:nvSpPr>
              <p:cNvPr id="6" name="Content Placeholder 4"/>
              <p:cNvSpPr txBox="1">
                <a:spLocks/>
              </p:cNvSpPr>
              <p:nvPr/>
            </p:nvSpPr>
            <p:spPr>
              <a:xfrm>
                <a:off x="755576" y="1052736"/>
                <a:ext cx="8114057" cy="5432613"/>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30000"/>
                  </a:lnSpc>
                  <a:spcAft>
                    <a:spcPts val="0"/>
                  </a:spcAft>
                </a:pPr>
                <a:r>
                  <a:rPr lang="en-US" sz="2600" dirty="0" err="1" smtClean="0">
                    <a:solidFill>
                      <a:srgbClr val="636382"/>
                    </a:solidFill>
                    <a:latin typeface="Gill Sans MT" panose="020B0502020104020203" pitchFamily="34" charset="0"/>
                  </a:rPr>
                  <a:t>Fijá</a:t>
                </a:r>
                <a:r>
                  <a:rPr lang="en-US" sz="2600" dirty="0" smtClean="0">
                    <a:solidFill>
                      <a:srgbClr val="636382"/>
                    </a:solidFill>
                    <a:latin typeface="Gill Sans MT" panose="020B0502020104020203" pitchFamily="34" charset="0"/>
                  </a:rPr>
                  <a:t> un </a:t>
                </a:r>
                <a:r>
                  <a:rPr lang="en-US" sz="2600" dirty="0" err="1" smtClean="0">
                    <a:solidFill>
                      <a:srgbClr val="636382"/>
                    </a:solidFill>
                    <a:latin typeface="Gill Sans MT" panose="020B0502020104020203" pitchFamily="34" charset="0"/>
                  </a:rPr>
                  <a:t>parámetro</a:t>
                </a:r>
                <a:r>
                  <a:rPr lang="en-US" sz="2600" dirty="0" smtClean="0">
                    <a:solidFill>
                      <a:srgbClr val="636382"/>
                    </a:solidFill>
                    <a:latin typeface="Gill Sans MT" panose="020B0502020104020203" pitchFamily="34" charset="0"/>
                  </a:rPr>
                  <a:t> y </a:t>
                </a:r>
                <a:r>
                  <a:rPr lang="en-US" sz="2600" dirty="0" err="1" smtClean="0">
                    <a:solidFill>
                      <a:srgbClr val="636382"/>
                    </a:solidFill>
                    <a:latin typeface="Gill Sans MT" panose="020B0502020104020203" pitchFamily="34" charset="0"/>
                  </a:rPr>
                  <a:t>sortea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una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muestra</a:t>
                </a:r>
                <a:r>
                  <a:rPr lang="en-US" sz="2600" dirty="0" smtClean="0">
                    <a:solidFill>
                      <a:srgbClr val="636382"/>
                    </a:solidFill>
                    <a:latin typeface="Gill Sans MT" panose="020B0502020104020203" pitchFamily="34" charset="0"/>
                  </a:rPr>
                  <a:t> al azar de la </a:t>
                </a:r>
                <a:r>
                  <a:rPr lang="en-US" sz="2600" dirty="0" err="1" smtClean="0">
                    <a:solidFill>
                      <a:srgbClr val="636382"/>
                    </a:solidFill>
                    <a:latin typeface="Gill Sans MT" panose="020B0502020104020203" pitchFamily="34" charset="0"/>
                  </a:rPr>
                  <a:t>distribución</a:t>
                </a:r>
                <a:r>
                  <a:rPr lang="en-US" sz="2600" dirty="0" smtClean="0">
                    <a:solidFill>
                      <a:srgbClr val="636382"/>
                    </a:solidFill>
                    <a:latin typeface="Gill Sans MT" panose="020B0502020104020203" pitchFamily="34" charset="0"/>
                  </a:rPr>
                  <a:t> posterior:</a:t>
                </a: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Sortea</a:t>
                </a:r>
                <a:r>
                  <a:rPr lang="en-US" sz="2600" dirty="0" smtClean="0">
                    <a:solidFill>
                      <a:srgbClr val="636382"/>
                    </a:solidFill>
                    <a:latin typeface="Gill Sans MT" panose="020B0502020104020203" pitchFamily="34" charset="0"/>
                  </a:rPr>
                  <a:t>[</a:t>
                </a:r>
                <a14:m>
                  <m:oMath xmlns:m="http://schemas.openxmlformats.org/officeDocument/2006/math">
                    <m:sSubSup>
                      <m:sSubSupPr>
                        <m:ctrlPr>
                          <a:rPr lang="en-US" sz="2600" i="1" dirty="0" smtClean="0">
                            <a:solidFill>
                              <a:srgbClr val="636382"/>
                            </a:solidFill>
                            <a:latin typeface="Cambria Math" panose="02040503050406030204" pitchFamily="18" charset="0"/>
                          </a:rPr>
                        </m:ctrlPr>
                      </m:sSubSupPr>
                      <m:e>
                        <m:r>
                          <a:rPr lang="en-US" sz="2600" i="1" dirty="0" smtClean="0">
                            <a:solidFill>
                              <a:srgbClr val="636382"/>
                            </a:solidFill>
                            <a:latin typeface="Cambria Math"/>
                            <a:ea typeface="Cambria Math"/>
                          </a:rPr>
                          <m:t>𝜃</m:t>
                        </m:r>
                      </m:e>
                      <m:sub>
                        <m:r>
                          <a:rPr lang="en-US" sz="2600" i="1" dirty="0" smtClean="0">
                            <a:solidFill>
                              <a:srgbClr val="636382"/>
                            </a:solidFill>
                            <a:latin typeface="Cambria Math"/>
                          </a:rPr>
                          <m:t>1</m:t>
                        </m:r>
                      </m:sub>
                      <m:sup>
                        <m:r>
                          <a:rPr lang="en-US" sz="2600" i="1" dirty="0" smtClean="0">
                            <a:solidFill>
                              <a:srgbClr val="636382"/>
                            </a:solidFill>
                            <a:latin typeface="Cambria Math"/>
                          </a:rPr>
                          <m:t>(1)</m:t>
                        </m:r>
                      </m:sup>
                    </m:sSubSup>
                    <m:r>
                      <a:rPr lang="en-US" sz="2600" i="1" dirty="0" smtClean="0">
                        <a:solidFill>
                          <a:srgbClr val="636382"/>
                        </a:solidFill>
                        <a:latin typeface="Cambria Math"/>
                      </a:rPr>
                      <m:t>~</m:t>
                    </m:r>
                    <m:sSub>
                      <m:sSubPr>
                        <m:ctrlPr>
                          <a:rPr lang="en-US" sz="2600" i="1" dirty="0" smtClean="0">
                            <a:solidFill>
                              <a:srgbClr val="636382"/>
                            </a:solidFill>
                            <a:latin typeface="Cambria Math" panose="02040503050406030204" pitchFamily="18" charset="0"/>
                            <a:ea typeface="Cambria Math"/>
                          </a:rPr>
                        </m:ctrlPr>
                      </m:sSubPr>
                      <m:e>
                        <m:r>
                          <a:rPr lang="en-US" sz="2600" i="1" dirty="0" smtClean="0">
                            <a:solidFill>
                              <a:srgbClr val="636382"/>
                            </a:solidFill>
                            <a:latin typeface="Cambria Math"/>
                            <a:ea typeface="Cambria Math"/>
                          </a:rPr>
                          <m:t>𝜃</m:t>
                        </m:r>
                      </m:e>
                      <m:sub>
                        <m:r>
                          <a:rPr lang="en-US" sz="2600" i="1" dirty="0" smtClean="0">
                            <a:solidFill>
                              <a:srgbClr val="636382"/>
                            </a:solidFill>
                            <a:latin typeface="Cambria Math"/>
                            <a:ea typeface="Cambria Math"/>
                          </a:rPr>
                          <m:t>1</m:t>
                        </m:r>
                      </m:sub>
                    </m:sSub>
                    <m:r>
                      <a:rPr lang="en-US" sz="2600" i="1" dirty="0" smtClean="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up>
                        <m:d>
                          <m:dPr>
                            <m:ctrlPr>
                              <a:rPr lang="en-US" sz="2600" i="1" dirty="0" smtClean="0">
                                <a:solidFill>
                                  <a:srgbClr val="636382"/>
                                </a:solidFill>
                                <a:latin typeface="Cambria Math" panose="02040503050406030204" pitchFamily="18" charset="0"/>
                              </a:rPr>
                            </m:ctrlPr>
                          </m:dPr>
                          <m:e>
                            <m:r>
                              <a:rPr lang="en-US" sz="2600" i="1" dirty="0" smtClean="0">
                                <a:solidFill>
                                  <a:srgbClr val="636382"/>
                                </a:solidFill>
                                <a:latin typeface="Cambria Math"/>
                              </a:rPr>
                              <m:t>0</m:t>
                            </m:r>
                          </m:e>
                        </m:d>
                      </m:sup>
                    </m:sSubSup>
                    <m:r>
                      <a:rPr lang="en-US" sz="2600" i="1" dirty="0" smtClean="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3</m:t>
                        </m:r>
                      </m:sub>
                      <m:sup>
                        <m:d>
                          <m:dPr>
                            <m:ctrlPr>
                              <a:rPr lang="en-US" sz="2600" i="1" dirty="0" smtClean="0">
                                <a:solidFill>
                                  <a:srgbClr val="636382"/>
                                </a:solidFill>
                                <a:latin typeface="Cambria Math" panose="02040503050406030204" pitchFamily="18" charset="0"/>
                              </a:rPr>
                            </m:ctrlPr>
                          </m:dPr>
                          <m:e>
                            <m:r>
                              <a:rPr lang="en-US" sz="2600" i="1" dirty="0" smtClean="0">
                                <a:solidFill>
                                  <a:srgbClr val="636382"/>
                                </a:solidFill>
                                <a:latin typeface="Cambria Math"/>
                              </a:rPr>
                              <m:t>0</m:t>
                            </m:r>
                          </m:e>
                        </m:d>
                      </m:sup>
                    </m:sSubSup>
                    <m:r>
                      <a:rPr lang="en-US" sz="2600" i="1" dirty="0" smtClean="0">
                        <a:solidFill>
                          <a:srgbClr val="636382"/>
                        </a:solidFill>
                        <a:latin typeface="Cambria Math"/>
                      </a:rPr>
                      <m:t>, </m:t>
                    </m:r>
                    <m:r>
                      <a:rPr lang="en-US" sz="2600" i="1" dirty="0" smtClean="0">
                        <a:solidFill>
                          <a:srgbClr val="636382"/>
                        </a:solidFill>
                        <a:latin typeface="Cambria Math"/>
                      </a:rPr>
                      <m:t>𝑦</m:t>
                    </m:r>
                    <m:r>
                      <a:rPr lang="en-US" sz="2600" i="1" dirty="0" smtClean="0">
                        <a:solidFill>
                          <a:srgbClr val="636382"/>
                        </a:solidFill>
                        <a:latin typeface="Cambria Math"/>
                      </a:rPr>
                      <m:t>]</m:t>
                    </m:r>
                  </m:oMath>
                </a14:m>
                <a:endParaRPr lang="en-US" sz="2600" dirty="0" smtClean="0">
                  <a:solidFill>
                    <a:srgbClr val="636382"/>
                  </a:solidFill>
                  <a:latin typeface="Gill Sans MT" panose="020B0502020104020203" pitchFamily="34" charset="0"/>
                </a:endParaRP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Sortea</a:t>
                </a:r>
                <a:r>
                  <a:rPr lang="en-US" sz="2600" dirty="0" smtClean="0">
                    <a:solidFill>
                      <a:srgbClr val="636382"/>
                    </a:solidFill>
                    <a:latin typeface="Gill Sans MT" panose="020B0502020104020203" pitchFamily="34" charset="0"/>
                  </a:rPr>
                  <a:t>[</a:t>
                </a:r>
                <a14:m>
                  <m:oMath xmlns:m="http://schemas.openxmlformats.org/officeDocument/2006/math">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up>
                        <m:r>
                          <a:rPr lang="en-US" sz="2600" i="1" dirty="0">
                            <a:solidFill>
                              <a:srgbClr val="636382"/>
                            </a:solidFill>
                            <a:latin typeface="Cambria Math"/>
                          </a:rPr>
                          <m:t>(1)</m:t>
                        </m:r>
                      </m:sup>
                    </m:sSubSup>
                    <m:r>
                      <a:rPr lang="en-US" sz="2600" i="1" dirty="0">
                        <a:solidFill>
                          <a:srgbClr val="636382"/>
                        </a:solidFill>
                        <a:latin typeface="Cambria Math"/>
                      </a:rPr>
                      <m:t>~</m:t>
                    </m:r>
                    <m:sSub>
                      <m:sSubPr>
                        <m:ctrlPr>
                          <a:rPr lang="en-US" sz="2600" i="1" dirty="0">
                            <a:solidFill>
                              <a:srgbClr val="636382"/>
                            </a:solidFill>
                            <a:latin typeface="Cambria Math" panose="02040503050406030204" pitchFamily="18" charset="0"/>
                            <a:ea typeface="Cambria Math"/>
                          </a:rPr>
                        </m:ctrlPr>
                      </m:sSub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Sub>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1</m:t>
                        </m:r>
                      </m:sub>
                      <m:sup>
                        <m:d>
                          <m:dPr>
                            <m:ctrlPr>
                              <a:rPr lang="en-US" sz="2600" i="1" dirty="0">
                                <a:solidFill>
                                  <a:srgbClr val="636382"/>
                                </a:solidFill>
                                <a:latin typeface="Cambria Math" panose="02040503050406030204" pitchFamily="18" charset="0"/>
                              </a:rPr>
                            </m:ctrlPr>
                          </m:dPr>
                          <m:e>
                            <m:r>
                              <a:rPr lang="en-US" sz="2600" i="1" dirty="0">
                                <a:solidFill>
                                  <a:srgbClr val="636382"/>
                                </a:solidFill>
                                <a:latin typeface="Cambria Math"/>
                              </a:rPr>
                              <m:t>1</m:t>
                            </m:r>
                          </m:e>
                        </m:d>
                      </m:sup>
                    </m:sSubSup>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a:solidFill>
                              <a:srgbClr val="636382"/>
                            </a:solidFill>
                            <a:latin typeface="Cambria Math"/>
                            <a:ea typeface="Cambria Math"/>
                          </a:rPr>
                          <m:t>3</m:t>
                        </m:r>
                      </m:sub>
                      <m:sup>
                        <m:d>
                          <m:dPr>
                            <m:ctrlPr>
                              <a:rPr lang="en-US" sz="2600" i="1" dirty="0">
                                <a:solidFill>
                                  <a:srgbClr val="636382"/>
                                </a:solidFill>
                                <a:latin typeface="Cambria Math" panose="02040503050406030204" pitchFamily="18" charset="0"/>
                              </a:rPr>
                            </m:ctrlPr>
                          </m:dPr>
                          <m:e>
                            <m:r>
                              <a:rPr lang="en-US" sz="2600" i="1" dirty="0" smtClean="0">
                                <a:solidFill>
                                  <a:srgbClr val="636382"/>
                                </a:solidFill>
                                <a:latin typeface="Cambria Math"/>
                              </a:rPr>
                              <m:t>0</m:t>
                            </m:r>
                          </m:e>
                        </m:d>
                      </m:sup>
                    </m:sSubSup>
                    <m:r>
                      <a:rPr lang="en-US" sz="2600" i="1" dirty="0">
                        <a:solidFill>
                          <a:srgbClr val="636382"/>
                        </a:solidFill>
                        <a:latin typeface="Cambria Math"/>
                      </a:rPr>
                      <m:t>, </m:t>
                    </m:r>
                    <m:r>
                      <a:rPr lang="en-US" sz="2600" i="1" dirty="0">
                        <a:solidFill>
                          <a:srgbClr val="636382"/>
                        </a:solidFill>
                        <a:latin typeface="Cambria Math"/>
                      </a:rPr>
                      <m:t>𝑦</m:t>
                    </m:r>
                    <m:r>
                      <a:rPr lang="en-US" sz="2600" i="1" dirty="0">
                        <a:solidFill>
                          <a:srgbClr val="636382"/>
                        </a:solidFill>
                        <a:latin typeface="Cambria Math"/>
                      </a:rPr>
                      <m:t>]</m:t>
                    </m:r>
                  </m:oMath>
                </a14:m>
                <a:endParaRPr lang="en-US" sz="2600" dirty="0">
                  <a:solidFill>
                    <a:srgbClr val="636382"/>
                  </a:solidFill>
                  <a:latin typeface="Gill Sans MT" panose="020B0502020104020203" pitchFamily="34" charset="0"/>
                </a:endParaRP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Sortea</a:t>
                </a:r>
                <a:r>
                  <a:rPr lang="en-US" sz="2600" dirty="0">
                    <a:solidFill>
                      <a:srgbClr val="636382"/>
                    </a:solidFill>
                    <a:latin typeface="Gill Sans MT" panose="020B0502020104020203" pitchFamily="34" charset="0"/>
                  </a:rPr>
                  <a:t>[</a:t>
                </a:r>
                <a14:m>
                  <m:oMath xmlns:m="http://schemas.openxmlformats.org/officeDocument/2006/math">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3</m:t>
                        </m:r>
                      </m:sub>
                      <m:sup>
                        <m:r>
                          <a:rPr lang="en-US" sz="2600" i="1" dirty="0">
                            <a:solidFill>
                              <a:srgbClr val="636382"/>
                            </a:solidFill>
                            <a:latin typeface="Cambria Math"/>
                          </a:rPr>
                          <m:t>(1)</m:t>
                        </m:r>
                      </m:sup>
                    </m:sSubSup>
                    <m:r>
                      <a:rPr lang="en-US" sz="2600" i="1" dirty="0">
                        <a:solidFill>
                          <a:srgbClr val="636382"/>
                        </a:solidFill>
                        <a:latin typeface="Cambria Math"/>
                      </a:rPr>
                      <m:t>~</m:t>
                    </m:r>
                    <m:sSub>
                      <m:sSubPr>
                        <m:ctrlPr>
                          <a:rPr lang="en-US" sz="2600" i="1" dirty="0">
                            <a:solidFill>
                              <a:srgbClr val="636382"/>
                            </a:solidFill>
                            <a:latin typeface="Cambria Math" panose="02040503050406030204" pitchFamily="18" charset="0"/>
                            <a:ea typeface="Cambria Math"/>
                          </a:rPr>
                        </m:ctrlPr>
                      </m:sSub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3</m:t>
                        </m:r>
                      </m:sub>
                    </m:sSub>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a:solidFill>
                              <a:srgbClr val="636382"/>
                            </a:solidFill>
                            <a:latin typeface="Cambria Math"/>
                            <a:ea typeface="Cambria Math"/>
                          </a:rPr>
                          <m:t>1</m:t>
                        </m:r>
                      </m:sub>
                      <m:sup>
                        <m:d>
                          <m:dPr>
                            <m:ctrlPr>
                              <a:rPr lang="en-US" sz="2600" i="1" dirty="0">
                                <a:solidFill>
                                  <a:srgbClr val="636382"/>
                                </a:solidFill>
                                <a:latin typeface="Cambria Math" panose="02040503050406030204" pitchFamily="18" charset="0"/>
                              </a:rPr>
                            </m:ctrlPr>
                          </m:dPr>
                          <m:e>
                            <m:r>
                              <a:rPr lang="en-US" sz="2600" i="1" dirty="0">
                                <a:solidFill>
                                  <a:srgbClr val="636382"/>
                                </a:solidFill>
                                <a:latin typeface="Cambria Math"/>
                              </a:rPr>
                              <m:t>1</m:t>
                            </m:r>
                          </m:e>
                        </m:d>
                      </m:sup>
                    </m:sSubSup>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up>
                        <m:d>
                          <m:dPr>
                            <m:ctrlPr>
                              <a:rPr lang="en-US" sz="2600" i="1" dirty="0">
                                <a:solidFill>
                                  <a:srgbClr val="636382"/>
                                </a:solidFill>
                                <a:latin typeface="Cambria Math" panose="02040503050406030204" pitchFamily="18" charset="0"/>
                              </a:rPr>
                            </m:ctrlPr>
                          </m:dPr>
                          <m:e>
                            <m:r>
                              <a:rPr lang="en-US" sz="2600" i="1" dirty="0" smtClean="0">
                                <a:solidFill>
                                  <a:srgbClr val="636382"/>
                                </a:solidFill>
                                <a:latin typeface="Cambria Math"/>
                              </a:rPr>
                              <m:t>1</m:t>
                            </m:r>
                          </m:e>
                        </m:d>
                      </m:sup>
                    </m:sSubSup>
                    <m:r>
                      <a:rPr lang="en-US" sz="2600" i="1" dirty="0">
                        <a:solidFill>
                          <a:srgbClr val="636382"/>
                        </a:solidFill>
                        <a:latin typeface="Cambria Math"/>
                      </a:rPr>
                      <m:t>, </m:t>
                    </m:r>
                    <m:r>
                      <a:rPr lang="en-US" sz="2600" i="1" dirty="0">
                        <a:solidFill>
                          <a:srgbClr val="636382"/>
                        </a:solidFill>
                        <a:latin typeface="Cambria Math"/>
                      </a:rPr>
                      <m:t>𝑦</m:t>
                    </m:r>
                    <m:r>
                      <a:rPr lang="en-US" sz="2600" i="1" dirty="0">
                        <a:solidFill>
                          <a:srgbClr val="636382"/>
                        </a:solidFill>
                        <a:latin typeface="Cambria Math"/>
                      </a:rPr>
                      <m:t>]</m:t>
                    </m:r>
                  </m:oMath>
                </a14:m>
                <a:endParaRPr lang="en-US" sz="2600" dirty="0" smtClean="0">
                  <a:solidFill>
                    <a:srgbClr val="636382"/>
                  </a:solidFill>
                  <a:latin typeface="Gill Sans MT" panose="020B0502020104020203" pitchFamily="34" charset="0"/>
                </a:endParaRP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Iterar</a:t>
                </a:r>
                <a:r>
                  <a:rPr lang="en-US" sz="2600" dirty="0" smtClean="0">
                    <a:solidFill>
                      <a:srgbClr val="636382"/>
                    </a:solidFill>
                    <a:latin typeface="Gill Sans MT" panose="020B0502020104020203" pitchFamily="34" charset="0"/>
                  </a:rPr>
                  <a:t>… hasta </a:t>
                </a:r>
                <a:r>
                  <a:rPr lang="en-US" sz="2600" dirty="0" err="1" smtClean="0">
                    <a:solidFill>
                      <a:srgbClr val="636382"/>
                    </a:solidFill>
                    <a:latin typeface="Gill Sans MT" panose="020B0502020104020203" pitchFamily="34" charset="0"/>
                  </a:rPr>
                  <a:t>llegar</a:t>
                </a:r>
                <a:r>
                  <a:rPr lang="en-US" sz="2600" dirty="0" smtClean="0">
                    <a:solidFill>
                      <a:srgbClr val="636382"/>
                    </a:solidFill>
                    <a:latin typeface="Gill Sans MT" panose="020B0502020104020203" pitchFamily="34" charset="0"/>
                  </a:rPr>
                  <a:t> a </a:t>
                </a:r>
                <a:r>
                  <a:rPr lang="en-US" sz="2600" dirty="0" err="1" smtClean="0">
                    <a:solidFill>
                      <a:srgbClr val="636382"/>
                    </a:solidFill>
                    <a:latin typeface="Gill Sans MT" panose="020B0502020104020203" pitchFamily="34" charset="0"/>
                  </a:rPr>
                  <a:t>una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distribución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estable</a:t>
                </a:r>
                <a:r>
                  <a:rPr lang="en-US" sz="2600" dirty="0" smtClean="0">
                    <a:solidFill>
                      <a:srgbClr val="636382"/>
                    </a:solidFill>
                    <a:latin typeface="Gill Sans MT" panose="020B0502020104020203" pitchFamily="34" charset="0"/>
                  </a:rPr>
                  <a:t> (*)</a:t>
                </a:r>
              </a:p>
              <a:p>
                <a:pPr marL="457200" indent="-457200" fontAlgn="auto">
                  <a:lnSpc>
                    <a:spcPct val="130000"/>
                  </a:lnSpc>
                  <a:spcAft>
                    <a:spcPts val="0"/>
                  </a:spcAft>
                  <a:buFont typeface="+mj-lt"/>
                  <a:buAutoNum type="arabicPeriod"/>
                </a:pPr>
                <a:endParaRPr lang="en-US" sz="1400" dirty="0">
                  <a:solidFill>
                    <a:srgbClr val="636382"/>
                  </a:solidFill>
                  <a:latin typeface="Gill Sans MT" panose="020B0502020104020203" pitchFamily="34" charset="0"/>
                </a:endParaRPr>
              </a:p>
              <a:p>
                <a:pPr marL="0" indent="0" fontAlgn="auto">
                  <a:lnSpc>
                    <a:spcPct val="130000"/>
                  </a:lnSpc>
                  <a:spcAft>
                    <a:spcPts val="0"/>
                  </a:spcAft>
                  <a:buFont typeface="Arial" panose="020B0604020202020204" pitchFamily="34" charset="0"/>
                  <a:buNone/>
                </a:pP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variedad</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diagnosticos</a:t>
                </a:r>
                <a:r>
                  <a:rPr lang="en-US" sz="2400" dirty="0" smtClean="0">
                    <a:solidFill>
                      <a:srgbClr val="636382"/>
                    </a:solidFill>
                    <a:latin typeface="Gill Sans MT" panose="020B0502020104020203" pitchFamily="34" charset="0"/>
                  </a:rPr>
                  <a:t>… o </a:t>
                </a:r>
                <a:r>
                  <a:rPr lang="en-US" sz="2400" dirty="0" err="1" smtClean="0">
                    <a:solidFill>
                      <a:srgbClr val="636382"/>
                    </a:solidFill>
                    <a:latin typeface="Gill Sans MT" panose="020B0502020104020203" pitchFamily="34" charset="0"/>
                  </a:rPr>
                  <a:t>correr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cadena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larga</a:t>
                </a:r>
                <a:r>
                  <a:rPr lang="en-US" sz="2400" dirty="0" smtClean="0">
                    <a:solidFill>
                      <a:srgbClr val="636382"/>
                    </a:solidFill>
                    <a:latin typeface="Gill Sans MT" panose="020B0502020104020203" pitchFamily="34" charset="0"/>
                  </a:rPr>
                  <a:t>!</a:t>
                </a:r>
              </a:p>
              <a:p>
                <a:pPr marL="457200" indent="-457200" fontAlgn="auto">
                  <a:lnSpc>
                    <a:spcPct val="130000"/>
                  </a:lnSpc>
                  <a:spcAft>
                    <a:spcPts val="0"/>
                  </a:spcAft>
                  <a:buFont typeface="+mj-lt"/>
                  <a:buAutoNum type="arabicPeriod"/>
                </a:pPr>
                <a:endParaRPr lang="en-US" sz="2600" dirty="0" smtClean="0">
                  <a:solidFill>
                    <a:srgbClr val="636382"/>
                  </a:solidFill>
                  <a:latin typeface="Gill Sans MT" panose="020B0502020104020203" pitchFamily="34" charset="0"/>
                </a:endParaRPr>
              </a:p>
            </p:txBody>
          </p:sp>
        </mc:Choice>
        <mc:Fallback xmlns="">
          <p:sp>
            <p:nvSpPr>
              <p:cNvPr id="6" name="Content Placeholder 4"/>
              <p:cNvSpPr txBox="1">
                <a:spLocks noRot="1" noChangeAspect="1" noMove="1" noResize="1" noEditPoints="1" noAdjustHandles="1" noChangeArrowheads="1" noChangeShapeType="1" noTextEdit="1"/>
              </p:cNvSpPr>
              <p:nvPr/>
            </p:nvSpPr>
            <p:spPr>
              <a:xfrm>
                <a:off x="755576" y="1052736"/>
                <a:ext cx="8114057" cy="5432613"/>
              </a:xfrm>
              <a:prstGeom prst="rect">
                <a:avLst/>
              </a:prstGeom>
              <a:blipFill rotWithShape="0">
                <a:blip r:embed="rId3"/>
                <a:stretch>
                  <a:fillRect l="-1277"/>
                </a:stretch>
              </a:blipFill>
            </p:spPr>
            <p:txBody>
              <a:bodyPr/>
              <a:lstStyle/>
              <a:p>
                <a:r>
                  <a:rPr lang="es-ES">
                    <a:noFill/>
                  </a:rPr>
                  <a:t> </a:t>
                </a:r>
              </a:p>
            </p:txBody>
          </p:sp>
        </mc:Fallback>
      </mc:AlternateContent>
    </p:spTree>
    <p:extLst>
      <p:ext uri="{BB962C8B-B14F-4D97-AF65-F5344CB8AC3E}">
        <p14:creationId xmlns:p14="http://schemas.microsoft.com/office/powerpoint/2010/main" val="411314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115616" y="908720"/>
            <a:ext cx="7776864" cy="2308324"/>
          </a:xfrm>
          <a:prstGeom prst="rect">
            <a:avLst/>
          </a:prstGeom>
        </p:spPr>
        <p:txBody>
          <a:bodyPr wrap="square">
            <a:spAutoFit/>
          </a:bodyPr>
          <a:lstStyle/>
          <a:p>
            <a:pPr marL="0" lvl="1" indent="0" algn="ctr">
              <a:lnSpc>
                <a:spcPct val="150000"/>
              </a:lnSpc>
              <a:buNone/>
            </a:pPr>
            <a:r>
              <a:rPr lang="en-US" sz="2400" i="1" dirty="0" smtClean="0">
                <a:solidFill>
                  <a:srgbClr val="636382"/>
                </a:solidFill>
                <a:latin typeface="Gill Sans MT" panose="020B0502020104020203" pitchFamily="34" charset="0"/>
              </a:rPr>
              <a:t>“Dado el </a:t>
            </a:r>
            <a:r>
              <a:rPr lang="en-US" sz="2400" i="1" dirty="0" err="1" smtClean="0">
                <a:solidFill>
                  <a:srgbClr val="636382"/>
                </a:solidFill>
                <a:latin typeface="Gill Sans MT" panose="020B0502020104020203" pitchFamily="34" charset="0"/>
              </a:rPr>
              <a:t>número</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veces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que un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desconocido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ocurrió</a:t>
            </a:r>
            <a:r>
              <a:rPr lang="en-US" sz="2400" i="1" dirty="0" smtClean="0">
                <a:solidFill>
                  <a:srgbClr val="636382"/>
                </a:solidFill>
                <a:latin typeface="Gill Sans MT" panose="020B0502020104020203" pitchFamily="34" charset="0"/>
              </a:rPr>
              <a:t> y </a:t>
            </a:r>
            <a:r>
              <a:rPr lang="en-US" sz="2400" i="1" dirty="0" err="1" smtClean="0">
                <a:solidFill>
                  <a:srgbClr val="636382"/>
                </a:solidFill>
                <a:latin typeface="Gill Sans MT" panose="020B0502020104020203" pitchFamily="34" charset="0"/>
              </a:rPr>
              <a:t>falló</a:t>
            </a:r>
            <a:r>
              <a:rPr lang="en-US" sz="2400" i="1" dirty="0" smtClean="0">
                <a:solidFill>
                  <a:srgbClr val="636382"/>
                </a:solidFill>
                <a:latin typeface="Gill Sans MT" panose="020B0502020104020203" pitchFamily="34" charset="0"/>
              </a:rPr>
              <a:t>: se </a:t>
            </a:r>
            <a:r>
              <a:rPr lang="en-US" sz="2400" i="1" u="sng" dirty="0" err="1" smtClean="0">
                <a:solidFill>
                  <a:srgbClr val="636382"/>
                </a:solidFill>
                <a:latin typeface="Gill Sans MT" panose="020B0502020104020203" pitchFamily="34" charset="0"/>
              </a:rPr>
              <a:t>requiere</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posibilidad</a:t>
            </a:r>
            <a:r>
              <a:rPr lang="en-US" sz="2400" i="1" dirty="0" smtClean="0">
                <a:solidFill>
                  <a:srgbClr val="636382"/>
                </a:solidFill>
                <a:latin typeface="Gill Sans MT" panose="020B0502020104020203" pitchFamily="34" charset="0"/>
              </a:rPr>
              <a:t> de que la </a:t>
            </a:r>
          </a:p>
          <a:p>
            <a:pPr marL="0" lvl="1" indent="0" algn="ctr">
              <a:lnSpc>
                <a:spcPct val="150000"/>
              </a:lnSpc>
              <a:buNone/>
            </a:pP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que </a:t>
            </a:r>
            <a:r>
              <a:rPr lang="en-US" sz="2400" i="1" dirty="0" err="1" smtClean="0">
                <a:solidFill>
                  <a:srgbClr val="636382"/>
                </a:solidFill>
                <a:latin typeface="Gill Sans MT" panose="020B0502020104020203" pitchFamily="34" charset="0"/>
              </a:rPr>
              <a:t>ocurra</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solo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esté</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a:t>
            </a:r>
            <a:r>
              <a:rPr lang="en-US" sz="2400" i="1" dirty="0" err="1" smtClean="0">
                <a:solidFill>
                  <a:srgbClr val="636382"/>
                </a:solidFill>
                <a:latin typeface="Gill Sans MT" panose="020B0502020104020203" pitchFamily="34" charset="0"/>
              </a:rPr>
              <a:t>punto</a:t>
            </a:r>
            <a:r>
              <a:rPr lang="en-US" sz="2400" i="1" dirty="0" smtClean="0">
                <a:solidFill>
                  <a:srgbClr val="636382"/>
                </a:solidFill>
                <a:latin typeface="Gill Sans MT" panose="020B0502020104020203" pitchFamily="34" charset="0"/>
              </a:rPr>
              <a:t> entre dos </a:t>
            </a:r>
            <a:r>
              <a:rPr lang="en-US" sz="2400" i="1" dirty="0" err="1" smtClean="0">
                <a:solidFill>
                  <a:srgbClr val="636382"/>
                </a:solidFill>
                <a:latin typeface="Gill Sans MT" panose="020B0502020104020203" pitchFamily="34" charset="0"/>
              </a:rPr>
              <a:t>grados</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que </a:t>
            </a:r>
            <a:r>
              <a:rPr lang="en-US" sz="2400" i="1" dirty="0" err="1" smtClean="0">
                <a:solidFill>
                  <a:srgbClr val="636382"/>
                </a:solidFill>
                <a:latin typeface="Gill Sans MT" panose="020B0502020104020203" pitchFamily="34" charset="0"/>
              </a:rPr>
              <a:t>pueden</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ser</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nombrados</a:t>
            </a:r>
            <a:r>
              <a:rPr lang="en-US" sz="2400" i="1" dirty="0" smtClean="0">
                <a:solidFill>
                  <a:srgbClr val="636382"/>
                </a:solidFill>
                <a:latin typeface="Gill Sans MT" panose="020B0502020104020203" pitchFamily="34" charset="0"/>
              </a:rPr>
              <a:t>”</a:t>
            </a:r>
            <a:endParaRPr lang="en-US" sz="2400" i="1" dirty="0">
              <a:solidFill>
                <a:srgbClr val="636382"/>
              </a:solidFill>
              <a:latin typeface="Gill Sans MT" panose="020B0502020104020203" pitchFamily="34" charset="0"/>
            </a:endParaRPr>
          </a:p>
        </p:txBody>
      </p:sp>
      <p:cxnSp>
        <p:nvCxnSpPr>
          <p:cNvPr id="10" name="Straight Connector 9"/>
          <p:cNvCxnSpPr/>
          <p:nvPr/>
        </p:nvCxnSpPr>
        <p:spPr>
          <a:xfrm>
            <a:off x="5652120" y="1434490"/>
            <a:ext cx="223224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03648" y="2492896"/>
            <a:ext cx="316835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03648" y="3068960"/>
            <a:ext cx="71288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2532" y="3717032"/>
            <a:ext cx="7911956" cy="2400657"/>
          </a:xfrm>
          <a:prstGeom prst="rect">
            <a:avLst/>
          </a:prstGeom>
          <a:noFill/>
        </p:spPr>
        <p:txBody>
          <a:bodyPr wrap="square" rtlCol="0">
            <a:spAutoFit/>
          </a:bodyPr>
          <a:lstStyle/>
          <a:p>
            <a:pPr marL="342900" indent="-342900">
              <a:spcBef>
                <a:spcPts val="600"/>
              </a:spcBef>
              <a:spcAft>
                <a:spcPts val="1200"/>
              </a:spcAft>
              <a:buFont typeface="Arial" panose="020B0604020202020204" pitchFamily="34" charset="0"/>
              <a:buChar char="•"/>
            </a:pPr>
            <a:r>
              <a:rPr lang="en-US" sz="2100" dirty="0" smtClean="0">
                <a:solidFill>
                  <a:srgbClr val="636382"/>
                </a:solidFill>
                <a:latin typeface="Gill Sans MT" panose="020B0502020104020203" pitchFamily="34" charset="0"/>
              </a:rPr>
              <a:t>X ~ Binomial (</a:t>
            </a:r>
            <a:r>
              <a:rPr lang="en-US" sz="2100" dirty="0" smtClean="0">
                <a:solidFill>
                  <a:srgbClr val="636382"/>
                </a:solidFill>
                <a:latin typeface="Times New Roman" panose="02020603050405020304" pitchFamily="18" charset="0"/>
                <a:cs typeface="Times New Roman" panose="02020603050405020304" pitchFamily="18" charset="0"/>
              </a:rPr>
              <a:t>1</a:t>
            </a:r>
            <a:r>
              <a:rPr lang="en-US" sz="2100" dirty="0" smtClean="0">
                <a:solidFill>
                  <a:srgbClr val="636382"/>
                </a:solidFill>
                <a:latin typeface="Gill Sans MT" panose="020B0502020104020203" pitchFamily="34" charset="0"/>
              </a:rPr>
              <a:t>, p) (i.e.  Bernoulli) </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evento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aleatorio</a:t>
            </a:r>
            <a:r>
              <a:rPr lang="en-US" sz="2100" dirty="0" smtClean="0">
                <a:solidFill>
                  <a:srgbClr val="636382"/>
                </a:solidFill>
                <a:latin typeface="Gill Sans MT" panose="020B0502020104020203" pitchFamily="34" charset="0"/>
                <a:sym typeface="Wingdings"/>
              </a:rPr>
              <a:t> con dos </a:t>
            </a:r>
            <a:r>
              <a:rPr lang="en-US" sz="2100" dirty="0" err="1" smtClean="0">
                <a:solidFill>
                  <a:srgbClr val="636382"/>
                </a:solidFill>
                <a:latin typeface="Gill Sans MT" panose="020B0502020104020203" pitchFamily="34" charset="0"/>
                <a:sym typeface="Wingdings"/>
              </a:rPr>
              <a:t>resultados</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posibles</a:t>
            </a:r>
            <a:endParaRPr lang="en-US" sz="2100" dirty="0" smtClean="0">
              <a:solidFill>
                <a:srgbClr val="636382"/>
              </a:solidFill>
              <a:latin typeface="Gill Sans MT" panose="020B0502020104020203" pitchFamily="34" charset="0"/>
              <a:sym typeface="Wingdings"/>
            </a:endParaRPr>
          </a:p>
          <a:p>
            <a:pPr marL="342900" indent="-342900">
              <a:spcBef>
                <a:spcPts val="600"/>
              </a:spcBef>
              <a:spcAft>
                <a:spcPts val="1200"/>
              </a:spcAft>
              <a:buFont typeface="Arial" panose="020B0604020202020204" pitchFamily="34" charset="0"/>
              <a:buChar char="•"/>
            </a:pPr>
            <a:r>
              <a:rPr lang="en-US" sz="2100" dirty="0" smtClean="0">
                <a:solidFill>
                  <a:srgbClr val="636382"/>
                </a:solidFill>
                <a:latin typeface="Gill Sans MT" panose="020B0502020104020203" pitchFamily="34" charset="0"/>
                <a:sym typeface="Wingdings"/>
              </a:rPr>
              <a:t>“</a:t>
            </a:r>
            <a:r>
              <a:rPr lang="en-US" sz="2100" i="1" dirty="0" smtClean="0">
                <a:solidFill>
                  <a:srgbClr val="636382"/>
                </a:solidFill>
                <a:latin typeface="Gill Sans MT" panose="020B0502020104020203" pitchFamily="34" charset="0"/>
                <a:sym typeface="Wingdings"/>
              </a:rPr>
              <a:t>p</a:t>
            </a:r>
            <a:r>
              <a:rPr lang="en-US" sz="2100" dirty="0" smtClean="0">
                <a:solidFill>
                  <a:srgbClr val="636382"/>
                </a:solidFill>
                <a:latin typeface="Gill Sans MT" panose="020B0502020104020203" pitchFamily="34" charset="0"/>
                <a:sym typeface="Wingdings"/>
              </a:rPr>
              <a:t>” = </a:t>
            </a:r>
            <a:r>
              <a:rPr lang="en-US" sz="2100" dirty="0" err="1" smtClean="0">
                <a:solidFill>
                  <a:srgbClr val="636382"/>
                </a:solidFill>
                <a:latin typeface="Gill Sans MT" panose="020B0502020104020203" pitchFamily="34" charset="0"/>
                <a:sym typeface="Wingdings"/>
              </a:rPr>
              <a:t>probabilidad</a:t>
            </a:r>
            <a:r>
              <a:rPr lang="en-US" sz="2100" dirty="0" smtClean="0">
                <a:solidFill>
                  <a:srgbClr val="636382"/>
                </a:solidFill>
                <a:latin typeface="Gill Sans MT" panose="020B0502020104020203" pitchFamily="34" charset="0"/>
                <a:sym typeface="Wingdings"/>
              </a:rPr>
              <a:t> de </a:t>
            </a:r>
            <a:r>
              <a:rPr lang="en-US" sz="2100" dirty="0" err="1" smtClean="0">
                <a:solidFill>
                  <a:srgbClr val="636382"/>
                </a:solidFill>
                <a:latin typeface="Gill Sans MT" panose="020B0502020104020203" pitchFamily="34" charset="0"/>
                <a:sym typeface="Wingdings"/>
              </a:rPr>
              <a:t>éxito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en</a:t>
            </a:r>
            <a:r>
              <a:rPr lang="en-US" sz="2100" dirty="0" smtClean="0">
                <a:solidFill>
                  <a:srgbClr val="636382"/>
                </a:solidFill>
                <a:latin typeface="Gill Sans MT" panose="020B0502020104020203" pitchFamily="34" charset="0"/>
                <a:sym typeface="Wingdings"/>
              </a:rPr>
              <a:t> la </a:t>
            </a:r>
            <a:r>
              <a:rPr lang="en-US" sz="2100" dirty="0" err="1" smtClean="0">
                <a:solidFill>
                  <a:srgbClr val="636382"/>
                </a:solidFill>
                <a:latin typeface="Gill Sans MT" panose="020B0502020104020203" pitchFamily="34" charset="0"/>
                <a:sym typeface="Wingdings"/>
              </a:rPr>
              <a:t>prueba</a:t>
            </a:r>
            <a:r>
              <a:rPr lang="en-US" sz="2100" dirty="0" smtClean="0">
                <a:solidFill>
                  <a:srgbClr val="636382"/>
                </a:solidFill>
                <a:latin typeface="Gill Sans MT" panose="020B0502020104020203" pitchFamily="34" charset="0"/>
                <a:sym typeface="Wingdings"/>
              </a:rPr>
              <a:t> Bernoulli </a:t>
            </a:r>
          </a:p>
          <a:p>
            <a:pPr marL="342900" indent="-342900">
              <a:spcBef>
                <a:spcPts val="600"/>
              </a:spcBef>
              <a:spcAft>
                <a:spcPts val="1200"/>
              </a:spcAft>
              <a:buFont typeface="Arial" panose="020B0604020202020204" pitchFamily="34" charset="0"/>
              <a:buChar char="•"/>
            </a:pPr>
            <a:r>
              <a:rPr lang="en-US" sz="2100" dirty="0" err="1" smtClean="0">
                <a:solidFill>
                  <a:srgbClr val="636382"/>
                </a:solidFill>
                <a:latin typeface="Gill Sans MT" panose="020B0502020104020203" pitchFamily="34" charset="0"/>
                <a:sym typeface="Wingdings"/>
              </a:rPr>
              <a:t>Teniendo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en</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cuenta</a:t>
            </a:r>
            <a:r>
              <a:rPr lang="en-US" sz="2100" dirty="0" smtClean="0">
                <a:solidFill>
                  <a:srgbClr val="636382"/>
                </a:solidFill>
                <a:latin typeface="Gill Sans MT" panose="020B0502020104020203" pitchFamily="34" charset="0"/>
                <a:sym typeface="Wingdings"/>
              </a:rPr>
              <a:t> la </a:t>
            </a:r>
            <a:r>
              <a:rPr lang="en-US" sz="2100" dirty="0" err="1" smtClean="0">
                <a:solidFill>
                  <a:srgbClr val="636382"/>
                </a:solidFill>
                <a:latin typeface="Gill Sans MT" panose="020B0502020104020203" pitchFamily="34" charset="0"/>
                <a:sym typeface="Wingdings"/>
              </a:rPr>
              <a:t>incertidumbre</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acerca</a:t>
            </a:r>
            <a:r>
              <a:rPr lang="en-US" sz="2100" dirty="0" smtClean="0">
                <a:solidFill>
                  <a:srgbClr val="636382"/>
                </a:solidFill>
                <a:latin typeface="Gill Sans MT" panose="020B0502020104020203" pitchFamily="34" charset="0"/>
                <a:sym typeface="Wingdings"/>
              </a:rPr>
              <a:t> de </a:t>
            </a:r>
            <a:r>
              <a:rPr lang="en-US" sz="2100" i="1" dirty="0" smtClean="0">
                <a:solidFill>
                  <a:srgbClr val="636382"/>
                </a:solidFill>
                <a:latin typeface="Gill Sans MT" panose="020B0502020104020203" pitchFamily="34" charset="0"/>
                <a:sym typeface="Wingdings"/>
              </a:rPr>
              <a:t>p </a:t>
            </a:r>
          </a:p>
          <a:p>
            <a:pPr>
              <a:spcBef>
                <a:spcPts val="600"/>
              </a:spcBef>
              <a:spcAft>
                <a:spcPts val="1200"/>
              </a:spcAft>
            </a:pPr>
            <a:r>
              <a:rPr lang="en-US" sz="2100" i="1" dirty="0">
                <a:solidFill>
                  <a:srgbClr val="636382"/>
                </a:solidFill>
                <a:latin typeface="Gill Sans MT" panose="020B0502020104020203" pitchFamily="34" charset="0"/>
                <a:sym typeface="Wingdings"/>
              </a:rPr>
              <a:t> </a:t>
            </a:r>
            <a:r>
              <a:rPr lang="en-US" sz="2100" i="1"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pero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es</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diferente</a:t>
            </a:r>
            <a:r>
              <a:rPr lang="en-US" sz="2100" dirty="0" smtClean="0">
                <a:solidFill>
                  <a:srgbClr val="636382"/>
                </a:solidFill>
                <a:latin typeface="Gill Sans MT" panose="020B0502020104020203" pitchFamily="34" charset="0"/>
                <a:sym typeface="Wingdings"/>
              </a:rPr>
              <a:t> al </a:t>
            </a:r>
            <a:r>
              <a:rPr lang="en-US" sz="2100" dirty="0" err="1" smtClean="0">
                <a:solidFill>
                  <a:srgbClr val="636382"/>
                </a:solidFill>
                <a:latin typeface="Gill Sans MT" panose="020B0502020104020203" pitchFamily="34" charset="0"/>
                <a:sym typeface="Wingdings"/>
              </a:rPr>
              <a:t>intervalo</a:t>
            </a:r>
            <a:r>
              <a:rPr lang="en-US" sz="2100" dirty="0" smtClean="0">
                <a:solidFill>
                  <a:srgbClr val="636382"/>
                </a:solidFill>
                <a:latin typeface="Gill Sans MT" panose="020B0502020104020203" pitchFamily="34" charset="0"/>
                <a:sym typeface="Wingdings"/>
              </a:rPr>
              <a:t> de </a:t>
            </a:r>
            <a:r>
              <a:rPr lang="en-US" sz="2100" dirty="0" err="1" smtClean="0">
                <a:solidFill>
                  <a:srgbClr val="636382"/>
                </a:solidFill>
                <a:latin typeface="Gill Sans MT" panose="020B0502020104020203" pitchFamily="34" charset="0"/>
                <a:sym typeface="Wingdings"/>
              </a:rPr>
              <a:t>confianza</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frecuentista</a:t>
            </a:r>
            <a:r>
              <a:rPr lang="en-US" sz="2100" dirty="0" smtClean="0">
                <a:solidFill>
                  <a:srgbClr val="636382"/>
                </a:solidFill>
                <a:latin typeface="Gill Sans MT" panose="020B0502020104020203" pitchFamily="34" charset="0"/>
                <a:sym typeface="Wingdings"/>
              </a:rPr>
              <a:t>!</a:t>
            </a:r>
            <a:endParaRPr lang="en-US" sz="2100" dirty="0">
              <a:solidFill>
                <a:srgbClr val="636382"/>
              </a:solidFill>
              <a:latin typeface="Gill Sans MT" panose="020B0502020104020203" pitchFamily="34" charset="0"/>
            </a:endParaRPr>
          </a:p>
        </p:txBody>
      </p:sp>
      <p:sp>
        <p:nvSpPr>
          <p:cNvPr id="17" name="Title 3"/>
          <p:cNvSpPr txBox="1">
            <a:spLocks/>
          </p:cNvSpPr>
          <p:nvPr/>
        </p:nvSpPr>
        <p:spPr>
          <a:xfrm>
            <a:off x="395536" y="168692"/>
            <a:ext cx="8057853" cy="1143000"/>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4000" dirty="0" smtClean="0">
                <a:solidFill>
                  <a:schemeClr val="accent2"/>
                </a:solidFill>
                <a:effectLst>
                  <a:outerShdw blurRad="38100" dist="38100" dir="2700000" algn="tl">
                    <a:srgbClr val="000000">
                      <a:alpha val="43137"/>
                    </a:srgbClr>
                  </a:outerShdw>
                </a:effectLst>
                <a:latin typeface="Gill Sans MT" panose="020B0502020104020203" pitchFamily="34" charset="0"/>
              </a:rPr>
              <a:t>ORIGEN DE INFERENCIA BAYESIANA</a:t>
            </a:r>
            <a:endParaRPr lang="en-US" sz="40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1589968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58" y="620688"/>
            <a:ext cx="9144000" cy="4700132"/>
          </a:xfrm>
          <a:prstGeom prst="rect">
            <a:avLst/>
          </a:prstGeom>
        </p:spPr>
      </p:pic>
    </p:spTree>
    <p:extLst>
      <p:ext uri="{BB962C8B-B14F-4D97-AF65-F5344CB8AC3E}">
        <p14:creationId xmlns:p14="http://schemas.microsoft.com/office/powerpoint/2010/main" val="1359428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3"/>
          <a:stretch>
            <a:fillRect/>
          </a:stretch>
        </p:blipFill>
        <p:spPr>
          <a:xfrm>
            <a:off x="5796136" y="6300573"/>
            <a:ext cx="3312368" cy="518532"/>
          </a:xfrm>
          <a:prstGeom prst="rect">
            <a:avLst/>
          </a:prstGeom>
        </p:spPr>
      </p:pic>
      <p:pic>
        <p:nvPicPr>
          <p:cNvPr id="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3499" r="41241"/>
          <a:stretch/>
        </p:blipFill>
        <p:spPr bwMode="auto">
          <a:xfrm>
            <a:off x="0" y="260648"/>
            <a:ext cx="9143950" cy="8447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0092" y="685830"/>
            <a:ext cx="1033597" cy="139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46213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3"/>
          <a:stretch>
            <a:fillRect/>
          </a:stretch>
        </p:blipFill>
        <p:spPr>
          <a:xfrm>
            <a:off x="5796136" y="6300573"/>
            <a:ext cx="3312368" cy="518532"/>
          </a:xfrm>
          <a:prstGeom prst="rect">
            <a:avLst/>
          </a:prstGeom>
        </p:spPr>
      </p:pic>
      <p:sp>
        <p:nvSpPr>
          <p:cNvPr id="9" name="Oval 8"/>
          <p:cNvSpPr/>
          <p:nvPr/>
        </p:nvSpPr>
        <p:spPr>
          <a:xfrm>
            <a:off x="5303512" y="3703316"/>
            <a:ext cx="548634" cy="45719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6355052" y="3314700"/>
            <a:ext cx="2194536" cy="77723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27895" b="9885"/>
          <a:stretch/>
        </p:blipFill>
        <p:spPr bwMode="auto">
          <a:xfrm>
            <a:off x="-180528" y="260648"/>
            <a:ext cx="9292725" cy="6532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p:cNvSpPr>
          <p:nvPr/>
        </p:nvSpPr>
        <p:spPr>
          <a:xfrm>
            <a:off x="468610" y="-27384"/>
            <a:ext cx="867539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Ejemplo</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Dist</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a priori no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informativa</a:t>
            </a:r>
            <a:endParaRPr lang="en-US" sz="3600" b="1" dirty="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12334273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3"/>
          <a:stretch>
            <a:fillRect/>
          </a:stretch>
        </p:blipFill>
        <p:spPr>
          <a:xfrm>
            <a:off x="5796136" y="6300573"/>
            <a:ext cx="3312368" cy="518532"/>
          </a:xfrm>
          <a:prstGeom prst="rect">
            <a:avLst/>
          </a:prstGeom>
        </p:spPr>
      </p:pic>
      <p:pic>
        <p:nvPicPr>
          <p:cNvPr id="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7119" r="63069" b="36552"/>
          <a:stretch/>
        </p:blipFill>
        <p:spPr bwMode="auto">
          <a:xfrm>
            <a:off x="527394" y="0"/>
            <a:ext cx="7885043" cy="6765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0201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4913" r="13363" b="10805"/>
          <a:stretch/>
        </p:blipFill>
        <p:spPr bwMode="auto">
          <a:xfrm>
            <a:off x="107504" y="292311"/>
            <a:ext cx="6768752" cy="6565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p:cNvSpPr>
          <p:nvPr/>
        </p:nvSpPr>
        <p:spPr>
          <a:xfrm>
            <a:off x="468610" y="-27384"/>
            <a:ext cx="867539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Ejemplo</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Dist</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a priori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informativa</a:t>
            </a:r>
            <a:endParaRPr lang="en-US" sz="3600" b="1" dirty="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13097075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334" r="61931" b="38574"/>
          <a:stretch/>
        </p:blipFill>
        <p:spPr bwMode="auto">
          <a:xfrm>
            <a:off x="548634" y="49189"/>
            <a:ext cx="8049686" cy="667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463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1169551"/>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err="1" smtClean="0"/>
              <a:t>Resultados</a:t>
            </a:r>
            <a:r>
              <a:rPr lang="en-US" dirty="0"/>
              <a:t>: </a:t>
            </a:r>
            <a:r>
              <a:rPr lang="en-US" dirty="0" err="1" smtClean="0"/>
              <a:t>Distribución</a:t>
            </a:r>
            <a:r>
              <a:rPr lang="en-US" dirty="0" smtClean="0"/>
              <a:t> a priori</a:t>
            </a:r>
          </a:p>
          <a:p>
            <a:r>
              <a:rPr lang="en-US" dirty="0"/>
              <a:t> </a:t>
            </a:r>
            <a:r>
              <a:rPr lang="en-US" dirty="0" smtClean="0"/>
              <a:t>                 </a:t>
            </a:r>
            <a:r>
              <a:rPr lang="en-US" dirty="0" err="1" smtClean="0"/>
              <a:t>Informativa</a:t>
            </a:r>
            <a:r>
              <a:rPr lang="en-US" dirty="0" smtClean="0"/>
              <a:t> </a:t>
            </a:r>
            <a:r>
              <a:rPr lang="en-US" dirty="0"/>
              <a:t>vs. </a:t>
            </a:r>
            <a:r>
              <a:rPr lang="en-US" dirty="0" smtClean="0"/>
              <a:t>No-</a:t>
            </a:r>
            <a:r>
              <a:rPr lang="en-US" dirty="0" err="1" smtClean="0"/>
              <a:t>Informativa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78807190"/>
              </p:ext>
            </p:extLst>
          </p:nvPr>
        </p:nvGraphicFramePr>
        <p:xfrm>
          <a:off x="365806" y="1579877"/>
          <a:ext cx="8503831" cy="4592293"/>
        </p:xfrm>
        <a:graphic>
          <a:graphicData uri="http://schemas.openxmlformats.org/drawingml/2006/table">
            <a:tbl>
              <a:tblPr firstRow="1" bandRow="1">
                <a:tableStyleId>{F5AB1C69-6EDB-4FF4-983F-18BD219EF322}</a:tableStyleId>
              </a:tblPr>
              <a:tblGrid>
                <a:gridCol w="2011661">
                  <a:extLst>
                    <a:ext uri="{9D8B030D-6E8A-4147-A177-3AD203B41FA5}">
                      <a16:colId xmlns="" xmlns:a16="http://schemas.microsoft.com/office/drawing/2014/main" val="20000"/>
                    </a:ext>
                  </a:extLst>
                </a:gridCol>
                <a:gridCol w="1298434">
                  <a:extLst>
                    <a:ext uri="{9D8B030D-6E8A-4147-A177-3AD203B41FA5}">
                      <a16:colId xmlns="" xmlns:a16="http://schemas.microsoft.com/office/drawing/2014/main" val="20001"/>
                    </a:ext>
                  </a:extLst>
                </a:gridCol>
                <a:gridCol w="1298434">
                  <a:extLst>
                    <a:ext uri="{9D8B030D-6E8A-4147-A177-3AD203B41FA5}">
                      <a16:colId xmlns="" xmlns:a16="http://schemas.microsoft.com/office/drawing/2014/main" val="20002"/>
                    </a:ext>
                  </a:extLst>
                </a:gridCol>
                <a:gridCol w="1298434">
                  <a:extLst>
                    <a:ext uri="{9D8B030D-6E8A-4147-A177-3AD203B41FA5}">
                      <a16:colId xmlns="" xmlns:a16="http://schemas.microsoft.com/office/drawing/2014/main" val="20003"/>
                    </a:ext>
                  </a:extLst>
                </a:gridCol>
                <a:gridCol w="1298434">
                  <a:extLst>
                    <a:ext uri="{9D8B030D-6E8A-4147-A177-3AD203B41FA5}">
                      <a16:colId xmlns="" xmlns:a16="http://schemas.microsoft.com/office/drawing/2014/main" val="20004"/>
                    </a:ext>
                  </a:extLst>
                </a:gridCol>
                <a:gridCol w="1298434">
                  <a:extLst>
                    <a:ext uri="{9D8B030D-6E8A-4147-A177-3AD203B41FA5}">
                      <a16:colId xmlns="" xmlns:a16="http://schemas.microsoft.com/office/drawing/2014/main" val="20005"/>
                    </a:ext>
                  </a:extLst>
                </a:gridCol>
              </a:tblGrid>
              <a:tr h="840194">
                <a:tc>
                  <a:txBody>
                    <a:bodyPr/>
                    <a:lstStyle/>
                    <a:p>
                      <a:pPr algn="ctr"/>
                      <a:r>
                        <a:rPr lang="en-US" sz="2400" dirty="0" err="1" smtClean="0"/>
                        <a:t>Modelo</a:t>
                      </a:r>
                      <a:endParaRPr lang="en-US" sz="2400" dirty="0"/>
                    </a:p>
                  </a:txBody>
                  <a:tcPr anchor="ctr"/>
                </a:tc>
                <a:tc>
                  <a:txBody>
                    <a:bodyPr/>
                    <a:lstStyle/>
                    <a:p>
                      <a:pPr algn="ctr"/>
                      <a:r>
                        <a:rPr lang="en-US" sz="2400" dirty="0" err="1" smtClean="0"/>
                        <a:t>Nodo</a:t>
                      </a:r>
                      <a:endParaRPr lang="en-US" sz="2400" dirty="0"/>
                    </a:p>
                  </a:txBody>
                  <a:tcPr anchor="ctr"/>
                </a:tc>
                <a:tc>
                  <a:txBody>
                    <a:bodyPr/>
                    <a:lstStyle/>
                    <a:p>
                      <a:pPr algn="ctr"/>
                      <a:r>
                        <a:rPr lang="en-US" sz="2400" dirty="0" smtClean="0"/>
                        <a:t>Mean</a:t>
                      </a:r>
                      <a:endParaRPr lang="en-US" sz="2400" dirty="0"/>
                    </a:p>
                  </a:txBody>
                  <a:tcPr anchor="ctr"/>
                </a:tc>
                <a:tc>
                  <a:txBody>
                    <a:bodyPr/>
                    <a:lstStyle/>
                    <a:p>
                      <a:pPr algn="ctr"/>
                      <a:r>
                        <a:rPr lang="en-US" sz="2400" dirty="0" smtClean="0"/>
                        <a:t>SD</a:t>
                      </a:r>
                      <a:endParaRPr lang="en-US" sz="2400" dirty="0"/>
                    </a:p>
                  </a:txBody>
                  <a:tcPr anchor="ctr"/>
                </a:tc>
                <a:tc>
                  <a:txBody>
                    <a:bodyPr/>
                    <a:lstStyle/>
                    <a:p>
                      <a:pPr algn="ctr"/>
                      <a:r>
                        <a:rPr lang="en-US" sz="2400" dirty="0" smtClean="0"/>
                        <a:t>2.5%</a:t>
                      </a:r>
                      <a:endParaRPr lang="en-US" sz="2400" dirty="0"/>
                    </a:p>
                  </a:txBody>
                  <a:tcPr anchor="ctr"/>
                </a:tc>
                <a:tc>
                  <a:txBody>
                    <a:bodyPr/>
                    <a:lstStyle/>
                    <a:p>
                      <a:pPr algn="ctr"/>
                      <a:r>
                        <a:rPr lang="en-US" sz="2400" dirty="0" smtClean="0"/>
                        <a:t>97.5%</a:t>
                      </a:r>
                      <a:endParaRPr lang="en-US" sz="2400" dirty="0"/>
                    </a:p>
                  </a:txBody>
                  <a:tcPr anchor="ctr"/>
                </a:tc>
                <a:extLst>
                  <a:ext uri="{0D108BD9-81ED-4DB2-BD59-A6C34878D82A}">
                    <a16:rowId xmlns="" xmlns:a16="http://schemas.microsoft.com/office/drawing/2014/main" val="10000"/>
                  </a:ext>
                </a:extLst>
              </a:tr>
              <a:tr h="840194">
                <a:tc rowSpan="2">
                  <a:txBody>
                    <a:bodyPr/>
                    <a:lstStyle/>
                    <a:p>
                      <a:pPr algn="ctr"/>
                      <a:r>
                        <a:rPr lang="en-US" sz="2400" dirty="0" smtClean="0"/>
                        <a:t>No-</a:t>
                      </a:r>
                      <a:r>
                        <a:rPr lang="en-US" sz="2400" dirty="0" err="1" smtClean="0"/>
                        <a:t>informativo</a:t>
                      </a:r>
                      <a:endParaRPr lang="en-US" sz="2400" dirty="0"/>
                    </a:p>
                  </a:txBody>
                  <a:tcPr anchor="ctr"/>
                </a:tc>
                <a:tc>
                  <a:txBody>
                    <a:bodyPr/>
                    <a:lstStyle/>
                    <a:p>
                      <a:pPr algn="ctr"/>
                      <a:r>
                        <a:rPr lang="en-US" sz="2400" dirty="0" smtClean="0"/>
                        <a:t>Mean</a:t>
                      </a:r>
                      <a:endParaRPr lang="en-US" sz="2400" dirty="0"/>
                    </a:p>
                  </a:txBody>
                  <a:tcPr anchor="ctr"/>
                </a:tc>
                <a:tc>
                  <a:txBody>
                    <a:bodyPr/>
                    <a:lstStyle/>
                    <a:p>
                      <a:pPr algn="ctr"/>
                      <a:r>
                        <a:rPr lang="en-US" sz="2400" dirty="0" smtClean="0"/>
                        <a:t>9.46</a:t>
                      </a:r>
                      <a:endParaRPr lang="en-US" sz="2400" dirty="0"/>
                    </a:p>
                  </a:txBody>
                  <a:tcPr anchor="ctr"/>
                </a:tc>
                <a:tc>
                  <a:txBody>
                    <a:bodyPr/>
                    <a:lstStyle/>
                    <a:p>
                      <a:pPr algn="ctr"/>
                      <a:r>
                        <a:rPr lang="en-US" sz="2400" dirty="0" smtClean="0"/>
                        <a:t>0.4296</a:t>
                      </a:r>
                      <a:endParaRPr lang="en-US" sz="2400" dirty="0"/>
                    </a:p>
                  </a:txBody>
                  <a:tcPr anchor="ctr"/>
                </a:tc>
                <a:tc>
                  <a:txBody>
                    <a:bodyPr/>
                    <a:lstStyle/>
                    <a:p>
                      <a:pPr algn="ctr"/>
                      <a:r>
                        <a:rPr lang="en-US" sz="2400" dirty="0" smtClean="0"/>
                        <a:t>8.601</a:t>
                      </a:r>
                      <a:endParaRPr lang="en-US" sz="2400" dirty="0"/>
                    </a:p>
                  </a:txBody>
                  <a:tcPr anchor="ctr"/>
                </a:tc>
                <a:tc>
                  <a:txBody>
                    <a:bodyPr/>
                    <a:lstStyle/>
                    <a:p>
                      <a:pPr algn="ctr"/>
                      <a:r>
                        <a:rPr lang="en-US" sz="2400" dirty="0" smtClean="0"/>
                        <a:t>10.32</a:t>
                      </a:r>
                      <a:endParaRPr lang="en-US" sz="2400" dirty="0"/>
                    </a:p>
                  </a:txBody>
                  <a:tcPr anchor="ctr"/>
                </a:tc>
                <a:extLst>
                  <a:ext uri="{0D108BD9-81ED-4DB2-BD59-A6C34878D82A}">
                    <a16:rowId xmlns="" xmlns:a16="http://schemas.microsoft.com/office/drawing/2014/main" val="10001"/>
                  </a:ext>
                </a:extLst>
              </a:tr>
              <a:tr h="1231517">
                <a:tc vMerge="1">
                  <a:txBody>
                    <a:bodyPr/>
                    <a:lstStyle/>
                    <a:p>
                      <a:endParaRPr lang="en-US"/>
                    </a:p>
                  </a:txBody>
                  <a:tcPr/>
                </a:tc>
                <a:tc>
                  <a:txBody>
                    <a:bodyPr/>
                    <a:lstStyle/>
                    <a:p>
                      <a:pPr algn="ctr"/>
                      <a:r>
                        <a:rPr lang="en-US" sz="2400" dirty="0" err="1" smtClean="0"/>
                        <a:t>Var</a:t>
                      </a:r>
                      <a:endParaRPr lang="en-US" sz="2400" dirty="0"/>
                    </a:p>
                  </a:txBody>
                  <a:tcPr anchor="ctr"/>
                </a:tc>
                <a:tc>
                  <a:txBody>
                    <a:bodyPr/>
                    <a:lstStyle/>
                    <a:p>
                      <a:pPr algn="ctr"/>
                      <a:r>
                        <a:rPr lang="en-US" sz="2400" dirty="0" smtClean="0"/>
                        <a:t>1.845</a:t>
                      </a:r>
                      <a:endParaRPr lang="en-US" sz="2400" dirty="0"/>
                    </a:p>
                  </a:txBody>
                  <a:tcPr anchor="ctr"/>
                </a:tc>
                <a:tc>
                  <a:txBody>
                    <a:bodyPr/>
                    <a:lstStyle/>
                    <a:p>
                      <a:pPr algn="ctr"/>
                      <a:r>
                        <a:rPr lang="en-US" sz="2400" dirty="0" smtClean="0"/>
                        <a:t>1.174</a:t>
                      </a:r>
                      <a:endParaRPr lang="en-US" sz="2400" dirty="0"/>
                    </a:p>
                  </a:txBody>
                  <a:tcPr anchor="ctr"/>
                </a:tc>
                <a:tc>
                  <a:txBody>
                    <a:bodyPr/>
                    <a:lstStyle/>
                    <a:p>
                      <a:pPr algn="ctr"/>
                      <a:r>
                        <a:rPr lang="en-US" sz="2400" dirty="0" smtClean="0"/>
                        <a:t>0.682</a:t>
                      </a:r>
                      <a:endParaRPr lang="en-US" sz="2400" dirty="0"/>
                    </a:p>
                  </a:txBody>
                  <a:tcPr anchor="ctr"/>
                </a:tc>
                <a:tc>
                  <a:txBody>
                    <a:bodyPr/>
                    <a:lstStyle/>
                    <a:p>
                      <a:pPr algn="ctr"/>
                      <a:r>
                        <a:rPr lang="en-US" sz="2400" dirty="0" smtClean="0"/>
                        <a:t>4.788</a:t>
                      </a:r>
                      <a:endParaRPr lang="en-US" sz="2400" dirty="0"/>
                    </a:p>
                  </a:txBody>
                  <a:tcPr anchor="ctr"/>
                </a:tc>
                <a:extLst>
                  <a:ext uri="{0D108BD9-81ED-4DB2-BD59-A6C34878D82A}">
                    <a16:rowId xmlns="" xmlns:a16="http://schemas.microsoft.com/office/drawing/2014/main" val="10002"/>
                  </a:ext>
                </a:extLst>
              </a:tr>
              <a:tr h="840194">
                <a:tc rowSpan="2">
                  <a:txBody>
                    <a:bodyPr/>
                    <a:lstStyle/>
                    <a:p>
                      <a:pPr algn="ctr"/>
                      <a:r>
                        <a:rPr lang="en-US" sz="2400" dirty="0" err="1" smtClean="0"/>
                        <a:t>Informativo</a:t>
                      </a:r>
                      <a:endParaRPr lang="en-US" sz="2400" dirty="0"/>
                    </a:p>
                  </a:txBody>
                  <a:tcPr anchor="ctr"/>
                </a:tc>
                <a:tc>
                  <a:txBody>
                    <a:bodyPr/>
                    <a:lstStyle/>
                    <a:p>
                      <a:pPr algn="ctr"/>
                      <a:r>
                        <a:rPr lang="en-US" sz="2400" dirty="0" smtClean="0"/>
                        <a:t>Mean</a:t>
                      </a:r>
                      <a:endParaRPr lang="en-US" sz="2400" dirty="0"/>
                    </a:p>
                  </a:txBody>
                  <a:tcPr anchor="ctr"/>
                </a:tc>
                <a:tc>
                  <a:txBody>
                    <a:bodyPr/>
                    <a:lstStyle/>
                    <a:p>
                      <a:pPr algn="ctr"/>
                      <a:r>
                        <a:rPr lang="en-US" sz="2400" dirty="0" smtClean="0"/>
                        <a:t>9.458</a:t>
                      </a:r>
                      <a:endParaRPr lang="en-US" sz="2400" dirty="0"/>
                    </a:p>
                  </a:txBody>
                  <a:tcPr anchor="ctr"/>
                </a:tc>
                <a:tc>
                  <a:txBody>
                    <a:bodyPr/>
                    <a:lstStyle/>
                    <a:p>
                      <a:pPr algn="ctr"/>
                      <a:r>
                        <a:rPr lang="en-US" sz="2400" dirty="0" smtClean="0"/>
                        <a:t>0.3757</a:t>
                      </a:r>
                      <a:endParaRPr lang="en-US" sz="2400" dirty="0"/>
                    </a:p>
                  </a:txBody>
                  <a:tcPr anchor="ctr"/>
                </a:tc>
                <a:tc>
                  <a:txBody>
                    <a:bodyPr/>
                    <a:lstStyle/>
                    <a:p>
                      <a:pPr algn="ctr"/>
                      <a:r>
                        <a:rPr lang="en-US" sz="2400" dirty="0" smtClean="0"/>
                        <a:t>8.711</a:t>
                      </a:r>
                      <a:endParaRPr lang="en-US" sz="2400" dirty="0"/>
                    </a:p>
                  </a:txBody>
                  <a:tcPr anchor="ctr"/>
                </a:tc>
                <a:tc>
                  <a:txBody>
                    <a:bodyPr/>
                    <a:lstStyle/>
                    <a:p>
                      <a:pPr algn="ctr"/>
                      <a:r>
                        <a:rPr lang="en-US" sz="2400" dirty="0" smtClean="0"/>
                        <a:t>10.2</a:t>
                      </a:r>
                      <a:endParaRPr lang="en-US" sz="2400" dirty="0"/>
                    </a:p>
                  </a:txBody>
                  <a:tcPr anchor="ctr"/>
                </a:tc>
                <a:extLst>
                  <a:ext uri="{0D108BD9-81ED-4DB2-BD59-A6C34878D82A}">
                    <a16:rowId xmlns="" xmlns:a16="http://schemas.microsoft.com/office/drawing/2014/main" val="10003"/>
                  </a:ext>
                </a:extLst>
              </a:tr>
              <a:tr h="840194">
                <a:tc vMerge="1">
                  <a:txBody>
                    <a:bodyPr/>
                    <a:lstStyle/>
                    <a:p>
                      <a:endParaRPr lang="en-US"/>
                    </a:p>
                  </a:txBody>
                  <a:tcPr/>
                </a:tc>
                <a:tc>
                  <a:txBody>
                    <a:bodyPr/>
                    <a:lstStyle/>
                    <a:p>
                      <a:pPr algn="ctr"/>
                      <a:r>
                        <a:rPr lang="en-US" sz="2400" dirty="0" err="1" smtClean="0"/>
                        <a:t>Var</a:t>
                      </a:r>
                      <a:endParaRPr lang="en-US" sz="2400" dirty="0"/>
                    </a:p>
                  </a:txBody>
                  <a:tcPr anchor="ctr"/>
                </a:tc>
                <a:tc>
                  <a:txBody>
                    <a:bodyPr/>
                    <a:lstStyle/>
                    <a:p>
                      <a:pPr algn="ctr"/>
                      <a:r>
                        <a:rPr lang="en-US" sz="2400" dirty="0" smtClean="0"/>
                        <a:t>1.88</a:t>
                      </a:r>
                      <a:endParaRPr lang="en-US" sz="2400" dirty="0"/>
                    </a:p>
                  </a:txBody>
                  <a:tcPr anchor="ctr"/>
                </a:tc>
                <a:tc>
                  <a:txBody>
                    <a:bodyPr/>
                    <a:lstStyle/>
                    <a:p>
                      <a:pPr algn="ctr"/>
                      <a:r>
                        <a:rPr lang="en-US" sz="2400" dirty="0" smtClean="0"/>
                        <a:t>0.8641</a:t>
                      </a:r>
                      <a:endParaRPr lang="en-US" sz="2400" dirty="0"/>
                    </a:p>
                  </a:txBody>
                  <a:tcPr anchor="ctr"/>
                </a:tc>
                <a:tc>
                  <a:txBody>
                    <a:bodyPr/>
                    <a:lstStyle/>
                    <a:p>
                      <a:pPr algn="ctr"/>
                      <a:r>
                        <a:rPr lang="en-US" sz="2400" dirty="0" smtClean="0"/>
                        <a:t>0.807</a:t>
                      </a:r>
                      <a:endParaRPr lang="en-US" sz="2400" dirty="0"/>
                    </a:p>
                  </a:txBody>
                  <a:tcPr anchor="ctr"/>
                </a:tc>
                <a:tc>
                  <a:txBody>
                    <a:bodyPr/>
                    <a:lstStyle/>
                    <a:p>
                      <a:pPr algn="ctr"/>
                      <a:r>
                        <a:rPr lang="en-US" sz="2400" dirty="0" smtClean="0"/>
                        <a:t>4.068</a:t>
                      </a:r>
                      <a:endParaRPr lang="en-US" sz="2400" dirty="0"/>
                    </a:p>
                  </a:txBody>
                  <a:tcPr anchor="ctr"/>
                </a:tc>
                <a:extLst>
                  <a:ext uri="{0D108BD9-81ED-4DB2-BD59-A6C34878D82A}">
                    <a16:rowId xmlns="" xmlns:a16="http://schemas.microsoft.com/office/drawing/2014/main" val="10004"/>
                  </a:ext>
                </a:extLst>
              </a:tr>
            </a:tbl>
          </a:graphicData>
        </a:graphic>
      </p:graphicFrame>
      <p:sp>
        <p:nvSpPr>
          <p:cNvPr id="7" name="Oval 6"/>
          <p:cNvSpPr/>
          <p:nvPr/>
        </p:nvSpPr>
        <p:spPr>
          <a:xfrm>
            <a:off x="5120634" y="4434829"/>
            <a:ext cx="1097268" cy="18287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69649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395536" y="91464"/>
            <a:ext cx="8775294" cy="1169551"/>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ALGUNAS CONSIDERACIONES PARA SU IMPLEMENTACIÓN</a:t>
            </a:r>
            <a:endParaRPr lang="en-US" dirty="0"/>
          </a:p>
        </p:txBody>
      </p:sp>
      <p:sp>
        <p:nvSpPr>
          <p:cNvPr id="5" name="Content Placeholder 4"/>
          <p:cNvSpPr txBox="1">
            <a:spLocks/>
          </p:cNvSpPr>
          <p:nvPr/>
        </p:nvSpPr>
        <p:spPr>
          <a:xfrm>
            <a:off x="395536" y="1340768"/>
            <a:ext cx="8496944" cy="518457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600"/>
              </a:spcBef>
              <a:spcAft>
                <a:spcPts val="600"/>
              </a:spcAft>
              <a:buNone/>
            </a:pPr>
            <a:r>
              <a:rPr lang="en-US" sz="2400" b="1" dirty="0" err="1" smtClean="0">
                <a:solidFill>
                  <a:srgbClr val="636382"/>
                </a:solidFill>
                <a:latin typeface="Gill Sans MT" panose="020B0502020104020203" pitchFamily="34" charset="0"/>
              </a:rPr>
              <a:t>Monitoreo</a:t>
            </a:r>
            <a:r>
              <a:rPr lang="en-US" sz="2400" b="1" dirty="0" smtClean="0">
                <a:solidFill>
                  <a:srgbClr val="636382"/>
                </a:solidFill>
                <a:latin typeface="Gill Sans MT" panose="020B0502020104020203" pitchFamily="34" charset="0"/>
              </a:rPr>
              <a:t> de </a:t>
            </a:r>
            <a:r>
              <a:rPr lang="en-US" sz="2400" b="1" dirty="0" err="1" smtClean="0">
                <a:solidFill>
                  <a:srgbClr val="636382"/>
                </a:solidFill>
                <a:latin typeface="Gill Sans MT" panose="020B0502020104020203" pitchFamily="34" charset="0"/>
              </a:rPr>
              <a:t>Convergencia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distribución</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equilibrio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alcanzada</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err="1" smtClean="0">
                <a:solidFill>
                  <a:srgbClr val="636382"/>
                </a:solidFill>
                <a:latin typeface="Gill Sans MT" panose="020B0502020104020203" pitchFamily="34" charset="0"/>
              </a:rPr>
              <a:t>Más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cadena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iniciada</a:t>
            </a:r>
            <a:r>
              <a:rPr lang="en-US" sz="2400" dirty="0" smtClean="0">
                <a:solidFill>
                  <a:srgbClr val="636382"/>
                </a:solidFill>
                <a:latin typeface="Gill Sans MT" panose="020B0502020104020203" pitchFamily="34" charset="0"/>
              </a:rPr>
              <a:t> de un </a:t>
            </a:r>
            <a:r>
              <a:rPr lang="en-US" sz="2400" dirty="0" err="1" smtClean="0">
                <a:solidFill>
                  <a:srgbClr val="636382"/>
                </a:solidFill>
                <a:latin typeface="Gill Sans MT" panose="020B0502020104020203" pitchFamily="34" charset="0"/>
              </a:rPr>
              <a:t>punto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arbitrario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Luego</a:t>
            </a:r>
            <a:r>
              <a:rPr lang="en-US" sz="2400" dirty="0" smtClean="0">
                <a:solidFill>
                  <a:srgbClr val="636382"/>
                </a:solidFill>
                <a:latin typeface="Gill Sans MT" panose="020B0502020104020203" pitchFamily="34" charset="0"/>
              </a:rPr>
              <a:t> de un </a:t>
            </a:r>
            <a:r>
              <a:rPr lang="en-US" sz="2400" dirty="0" err="1" smtClean="0">
                <a:solidFill>
                  <a:srgbClr val="636382"/>
                </a:solidFill>
                <a:latin typeface="Gill Sans MT" panose="020B0502020104020203" pitchFamily="34" charset="0"/>
              </a:rPr>
              <a:t>tiempo</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cadenas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independientes</a:t>
            </a:r>
            <a:r>
              <a:rPr lang="en-US" sz="2400" dirty="0" smtClean="0">
                <a:solidFill>
                  <a:srgbClr val="636382"/>
                </a:solidFill>
                <a:latin typeface="Gill Sans MT" panose="020B0502020104020203" pitchFamily="34" charset="0"/>
              </a:rPr>
              <a:t> a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u="sng" dirty="0" err="1" smtClean="0">
                <a:solidFill>
                  <a:srgbClr val="636382"/>
                </a:solidFill>
                <a:latin typeface="Gill Sans MT" panose="020B0502020104020203" pitchFamily="34" charset="0"/>
              </a:rPr>
              <a:t>valores</a:t>
            </a:r>
            <a:r>
              <a:rPr lang="en-US" sz="2400" u="sng" dirty="0" smtClean="0">
                <a:solidFill>
                  <a:srgbClr val="636382"/>
                </a:solidFill>
                <a:latin typeface="Gill Sans MT" panose="020B0502020104020203" pitchFamily="34" charset="0"/>
              </a:rPr>
              <a:t> </a:t>
            </a:r>
            <a:r>
              <a:rPr lang="en-US" sz="2400" u="sng" dirty="0" err="1" smtClean="0">
                <a:solidFill>
                  <a:srgbClr val="636382"/>
                </a:solidFill>
                <a:latin typeface="Gill Sans MT" panose="020B0502020104020203" pitchFamily="34" charset="0"/>
              </a:rPr>
              <a:t>iniciales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seleccionados</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smtClean="0">
                <a:solidFill>
                  <a:srgbClr val="636382"/>
                </a:solidFill>
                <a:latin typeface="Gill Sans MT" panose="020B0502020104020203" pitchFamily="34" charset="0"/>
              </a:rPr>
              <a:t>Los </a:t>
            </a:r>
            <a:r>
              <a:rPr lang="en-US" sz="2400" dirty="0" err="1" smtClean="0">
                <a:solidFill>
                  <a:srgbClr val="636382"/>
                </a:solidFill>
                <a:latin typeface="Gill Sans MT" panose="020B0502020104020203" pitchFamily="34" charset="0"/>
              </a:rPr>
              <a:t>valores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iniciales</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cadena</a:t>
            </a:r>
            <a:r>
              <a:rPr lang="en-US" sz="2400" dirty="0" smtClean="0">
                <a:solidFill>
                  <a:srgbClr val="636382"/>
                </a:solidFill>
                <a:latin typeface="Gill Sans MT" panose="020B0502020104020203" pitchFamily="34" charset="0"/>
              </a:rPr>
              <a:t> de Markov </a:t>
            </a:r>
            <a:r>
              <a:rPr lang="en-US" sz="2400" dirty="0" err="1" smtClean="0">
                <a:solidFill>
                  <a:srgbClr val="636382"/>
                </a:solidFill>
                <a:latin typeface="Gill Sans MT" panose="020B0502020104020203" pitchFamily="34" charset="0"/>
              </a:rPr>
              <a:t>pueden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influir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resultados</a:t>
            </a:r>
            <a:r>
              <a:rPr lang="en-US" sz="2400" dirty="0" smtClean="0">
                <a:solidFill>
                  <a:srgbClr val="636382"/>
                </a:solidFill>
                <a:latin typeface="Gill Sans MT" panose="020B0502020104020203" pitchFamily="34" charset="0"/>
              </a:rPr>
              <a:t> hasta un </a:t>
            </a:r>
            <a:r>
              <a:rPr lang="en-US" sz="2400" dirty="0" err="1" smtClean="0">
                <a:solidFill>
                  <a:srgbClr val="636382"/>
                </a:solidFill>
                <a:latin typeface="Gill Sans MT" panose="020B0502020104020203" pitchFamily="34" charset="0"/>
              </a:rPr>
              <a:t>número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suficiente</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 </a:t>
            </a:r>
            <a:r>
              <a:rPr lang="en-US" sz="2400" dirty="0" err="1" smtClean="0">
                <a:solidFill>
                  <a:srgbClr val="636382"/>
                </a:solidFill>
                <a:latin typeface="Gill Sans MT" panose="020B0502020104020203" pitchFamily="34" charset="0"/>
              </a:rPr>
              <a:t>descartar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algunas</a:t>
            </a:r>
            <a:r>
              <a:rPr lang="en-US" sz="2400" dirty="0" smtClean="0">
                <a:solidFill>
                  <a:srgbClr val="636382"/>
                </a:solidFill>
                <a:latin typeface="Gill Sans MT" panose="020B0502020104020203" pitchFamily="34" charset="0"/>
              </a:rPr>
              <a:t> de las </a:t>
            </a:r>
            <a:r>
              <a:rPr lang="en-US" sz="2400" dirty="0" err="1" smtClean="0">
                <a:solidFill>
                  <a:srgbClr val="636382"/>
                </a:solidFill>
                <a:latin typeface="Gill Sans MT" panose="020B0502020104020203" pitchFamily="34" charset="0"/>
              </a:rPr>
              <a:t>primeras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como</a:t>
            </a:r>
            <a:r>
              <a:rPr lang="en-US" sz="2400" dirty="0" smtClean="0">
                <a:solidFill>
                  <a:srgbClr val="636382"/>
                </a:solidFill>
                <a:latin typeface="Gill Sans MT" panose="020B0502020104020203" pitchFamily="34" charset="0"/>
              </a:rPr>
              <a:t> “</a:t>
            </a:r>
            <a:r>
              <a:rPr lang="en-US" sz="2400" i="1" u="sng" dirty="0" smtClean="0">
                <a:solidFill>
                  <a:srgbClr val="636382"/>
                </a:solidFill>
                <a:latin typeface="Gill Sans MT" panose="020B0502020104020203" pitchFamily="34" charset="0"/>
              </a:rPr>
              <a:t>burn in</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err="1" smtClean="0">
                <a:solidFill>
                  <a:srgbClr val="636382"/>
                </a:solidFill>
                <a:latin typeface="Gill Sans MT" panose="020B0502020104020203" pitchFamily="34" charset="0"/>
              </a:rPr>
              <a:t>Cada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muestra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adicional</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contiene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sólo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fracción</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información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acerca</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distribución</a:t>
            </a:r>
            <a:r>
              <a:rPr lang="en-US" sz="2400" dirty="0" smtClean="0">
                <a:solidFill>
                  <a:srgbClr val="636382"/>
                </a:solidFill>
                <a:latin typeface="Gill Sans MT" panose="020B0502020104020203" pitchFamily="34" charset="0"/>
              </a:rPr>
              <a:t> posterior → se </a:t>
            </a:r>
            <a:r>
              <a:rPr lang="en-US" sz="2400" dirty="0" err="1" smtClean="0">
                <a:solidFill>
                  <a:srgbClr val="636382"/>
                </a:solidFill>
                <a:latin typeface="Gill Sans MT" panose="020B0502020104020203" pitchFamily="34" charset="0"/>
              </a:rPr>
              <a:t>requiere</a:t>
            </a:r>
            <a:r>
              <a:rPr lang="en-US" sz="2400" dirty="0" smtClean="0">
                <a:solidFill>
                  <a:srgbClr val="636382"/>
                </a:solidFill>
                <a:latin typeface="Gill Sans MT" panose="020B0502020104020203" pitchFamily="34" charset="0"/>
              </a:rPr>
              <a:t> un </a:t>
            </a:r>
            <a:r>
              <a:rPr lang="en-US" sz="2400" u="sng" dirty="0" smtClean="0">
                <a:solidFill>
                  <a:srgbClr val="636382"/>
                </a:solidFill>
                <a:latin typeface="Gill Sans MT" panose="020B0502020104020203" pitchFamily="34" charset="0"/>
              </a:rPr>
              <a:t>gran </a:t>
            </a:r>
            <a:r>
              <a:rPr lang="en-US" sz="2400" u="sng" dirty="0" err="1" smtClean="0">
                <a:solidFill>
                  <a:srgbClr val="636382"/>
                </a:solidFill>
                <a:latin typeface="Gill Sans MT" panose="020B0502020104020203" pitchFamily="34" charset="0"/>
              </a:rPr>
              <a:t>número</a:t>
            </a:r>
            <a:r>
              <a:rPr lang="en-US" sz="2400" u="sng" dirty="0" smtClean="0">
                <a:solidFill>
                  <a:srgbClr val="636382"/>
                </a:solidFill>
                <a:latin typeface="Gill Sans MT" panose="020B0502020104020203" pitchFamily="34" charset="0"/>
              </a:rPr>
              <a:t> de </a:t>
            </a:r>
            <a:r>
              <a:rPr lang="en-US" sz="2400" u="sng"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smtClean="0">
                <a:solidFill>
                  <a:srgbClr val="636382"/>
                </a:solidFill>
                <a:latin typeface="Gill Sans MT" panose="020B0502020104020203" pitchFamily="34" charset="0"/>
              </a:rPr>
              <a:t>R-hat</a:t>
            </a:r>
          </a:p>
          <a:p>
            <a:pPr fontAlgn="auto">
              <a:spcBef>
                <a:spcPts val="600"/>
              </a:spcBef>
              <a:spcAft>
                <a:spcPts val="600"/>
              </a:spcAft>
            </a:pPr>
            <a:endParaRPr lang="en-US" sz="24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3173588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521804" y="89193"/>
            <a:ext cx="8100392" cy="630942"/>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EJEMPLO MODELO JERÁRQUICOS</a:t>
            </a:r>
            <a:endParaRPr lang="en-US" dirty="0"/>
          </a:p>
        </p:txBody>
      </p:sp>
      <p:sp>
        <p:nvSpPr>
          <p:cNvPr id="7" name="Content Placeholder 4"/>
          <p:cNvSpPr txBox="1">
            <a:spLocks/>
          </p:cNvSpPr>
          <p:nvPr/>
        </p:nvSpPr>
        <p:spPr>
          <a:xfrm>
            <a:off x="395536" y="980728"/>
            <a:ext cx="7890634" cy="5291295"/>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Model</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lambda ~ </a:t>
            </a:r>
            <a:r>
              <a:rPr lang="en-US" sz="2000" dirty="0" err="1" smtClean="0">
                <a:latin typeface="Arial" pitchFamily="34" charset="0"/>
                <a:cs typeface="Arial" pitchFamily="34" charset="0"/>
              </a:rPr>
              <a:t>dlnorm</a:t>
            </a:r>
            <a:r>
              <a:rPr lang="en-US" sz="2000" dirty="0" smtClean="0">
                <a:latin typeface="Arial" pitchFamily="34" charset="0"/>
                <a:cs typeface="Arial" pitchFamily="34" charset="0"/>
              </a:rPr>
              <a:t>(0, 1.0E-6)</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for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in 1:15)</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y[</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dpois</a:t>
            </a:r>
            <a:r>
              <a:rPr lang="en-US" sz="2000" dirty="0" smtClean="0">
                <a:latin typeface="Arial" pitchFamily="34" charset="0"/>
                <a:cs typeface="Arial" pitchFamily="34" charset="0"/>
              </a:rPr>
              <a:t>(lambda)</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data</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list (y=c(6,3,1,2,1,7,1,5,2,8,2,3,5,9,11))</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initial values</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list(lambda=5)</a:t>
            </a:r>
            <a:endParaRPr lang="en-US" sz="2000" dirty="0">
              <a:latin typeface="Arial" pitchFamily="34" charset="0"/>
              <a:cs typeface="Arial" pitchFamily="34" charset="0"/>
            </a:endParaRPr>
          </a:p>
        </p:txBody>
      </p:sp>
      <p:cxnSp>
        <p:nvCxnSpPr>
          <p:cNvPr id="8" name="Straight Arrow Connector 7"/>
          <p:cNvCxnSpPr/>
          <p:nvPr/>
        </p:nvCxnSpPr>
        <p:spPr>
          <a:xfrm>
            <a:off x="4411982" y="1932458"/>
            <a:ext cx="32003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00782" y="1568986"/>
            <a:ext cx="4160290" cy="707886"/>
          </a:xfrm>
          <a:prstGeom prst="rect">
            <a:avLst/>
          </a:prstGeom>
          <a:noFill/>
        </p:spPr>
        <p:txBody>
          <a:bodyPr wrap="square" rtlCol="0">
            <a:spAutoFit/>
          </a:bodyPr>
          <a:lstStyle/>
          <a:p>
            <a:r>
              <a:rPr lang="en-US" sz="2000" dirty="0" smtClean="0"/>
              <a:t>Distr. a priori no </a:t>
            </a:r>
            <a:r>
              <a:rPr lang="en-US" sz="2000" dirty="0" err="1" smtClean="0"/>
              <a:t>informativa</a:t>
            </a:r>
            <a:r>
              <a:rPr lang="en-US" sz="2000" dirty="0" smtClean="0"/>
              <a:t> para el </a:t>
            </a:r>
            <a:r>
              <a:rPr lang="en-US" sz="2000" dirty="0" err="1" smtClean="0"/>
              <a:t>número</a:t>
            </a:r>
            <a:r>
              <a:rPr lang="en-US" sz="2000" dirty="0" smtClean="0"/>
              <a:t> </a:t>
            </a:r>
            <a:r>
              <a:rPr lang="en-US" sz="2000" dirty="0" err="1" smtClean="0"/>
              <a:t>medio</a:t>
            </a:r>
            <a:r>
              <a:rPr lang="en-US" sz="2000" dirty="0" smtClean="0"/>
              <a:t> de ranas </a:t>
            </a:r>
            <a:r>
              <a:rPr lang="en-US" sz="2000" dirty="0" err="1" smtClean="0"/>
              <a:t>en</a:t>
            </a:r>
            <a:r>
              <a:rPr lang="en-US" sz="2000" dirty="0" smtClean="0"/>
              <a:t> un </a:t>
            </a:r>
            <a:r>
              <a:rPr lang="en-US" sz="2000" dirty="0" err="1" smtClean="0"/>
              <a:t>charco</a:t>
            </a:r>
            <a:endParaRPr lang="en-US" sz="2000" dirty="0"/>
          </a:p>
        </p:txBody>
      </p:sp>
      <p:sp>
        <p:nvSpPr>
          <p:cNvPr id="10" name="TextBox 9"/>
          <p:cNvSpPr txBox="1"/>
          <p:nvPr/>
        </p:nvSpPr>
        <p:spPr>
          <a:xfrm>
            <a:off x="3203848" y="2636912"/>
            <a:ext cx="3474682" cy="400110"/>
          </a:xfrm>
          <a:prstGeom prst="rect">
            <a:avLst/>
          </a:prstGeom>
          <a:noFill/>
        </p:spPr>
        <p:txBody>
          <a:bodyPr wrap="square" rtlCol="0">
            <a:spAutoFit/>
          </a:bodyPr>
          <a:lstStyle/>
          <a:p>
            <a:r>
              <a:rPr lang="en-US" sz="2000" dirty="0" smtClean="0"/>
              <a:t>Cara </a:t>
            </a:r>
            <a:r>
              <a:rPr lang="en-US" sz="2000" dirty="0" err="1" smtClean="0"/>
              <a:t>cada</a:t>
            </a:r>
            <a:r>
              <a:rPr lang="en-US" sz="2000" dirty="0" smtClean="0"/>
              <a:t> </a:t>
            </a:r>
            <a:r>
              <a:rPr lang="en-US" sz="2000" dirty="0" err="1" smtClean="0"/>
              <a:t>uno</a:t>
            </a:r>
            <a:r>
              <a:rPr lang="en-US" sz="2000" dirty="0" smtClean="0"/>
              <a:t> de </a:t>
            </a:r>
            <a:r>
              <a:rPr lang="en-US" sz="2000" dirty="0" err="1" smtClean="0"/>
              <a:t>los</a:t>
            </a:r>
            <a:r>
              <a:rPr lang="en-US" sz="2000" dirty="0" smtClean="0"/>
              <a:t> 15 </a:t>
            </a:r>
            <a:r>
              <a:rPr lang="en-US" sz="2000" dirty="0" err="1" smtClean="0"/>
              <a:t>charcos</a:t>
            </a:r>
            <a:endParaRPr lang="en-US" sz="2000" dirty="0"/>
          </a:p>
        </p:txBody>
      </p:sp>
      <p:sp>
        <p:nvSpPr>
          <p:cNvPr id="11" name="TextBox 10"/>
          <p:cNvSpPr txBox="1"/>
          <p:nvPr/>
        </p:nvSpPr>
        <p:spPr>
          <a:xfrm>
            <a:off x="3941130" y="3441194"/>
            <a:ext cx="4231270" cy="707886"/>
          </a:xfrm>
          <a:prstGeom prst="rect">
            <a:avLst/>
          </a:prstGeom>
          <a:noFill/>
        </p:spPr>
        <p:txBody>
          <a:bodyPr wrap="square" rtlCol="0">
            <a:spAutoFit/>
          </a:bodyPr>
          <a:lstStyle/>
          <a:p>
            <a:r>
              <a:rPr lang="en-US" sz="2000" dirty="0" err="1" smtClean="0"/>
              <a:t>Número</a:t>
            </a:r>
            <a:r>
              <a:rPr lang="en-US" sz="2000" dirty="0" smtClean="0"/>
              <a:t> de ranas que </a:t>
            </a:r>
            <a:r>
              <a:rPr lang="en-US" sz="2000" dirty="0" err="1" smtClean="0"/>
              <a:t>siguen</a:t>
            </a:r>
            <a:r>
              <a:rPr lang="en-US" sz="2000" dirty="0" smtClean="0"/>
              <a:t> un </a:t>
            </a:r>
            <a:r>
              <a:rPr lang="en-US" sz="2000" dirty="0" err="1" smtClean="0"/>
              <a:t>distribución</a:t>
            </a:r>
            <a:r>
              <a:rPr lang="en-US" sz="2000" dirty="0" smtClean="0"/>
              <a:t> Poisson con media </a:t>
            </a:r>
            <a:r>
              <a:rPr lang="en-US" sz="2000" u="sng" dirty="0" smtClean="0"/>
              <a:t>lambda</a:t>
            </a:r>
            <a:endParaRPr lang="en-US" sz="2000" u="sng" dirty="0"/>
          </a:p>
        </p:txBody>
      </p:sp>
      <p:sp>
        <p:nvSpPr>
          <p:cNvPr id="12" name="TextBox 11"/>
          <p:cNvSpPr txBox="1"/>
          <p:nvPr/>
        </p:nvSpPr>
        <p:spPr>
          <a:xfrm>
            <a:off x="5364088" y="4400990"/>
            <a:ext cx="3404618" cy="1938992"/>
          </a:xfrm>
          <a:prstGeom prst="rect">
            <a:avLst/>
          </a:prstGeom>
          <a:noFill/>
          <a:ln>
            <a:solidFill>
              <a:srgbClr val="C00000"/>
            </a:solidFill>
          </a:ln>
        </p:spPr>
        <p:txBody>
          <a:bodyPr wrap="square" rtlCol="0">
            <a:spAutoFit/>
          </a:bodyPr>
          <a:lstStyle/>
          <a:p>
            <a:r>
              <a:rPr lang="en-US" sz="2400" dirty="0" smtClean="0"/>
              <a:t>PERO </a:t>
            </a:r>
            <a:r>
              <a:rPr lang="en-US" sz="2400" dirty="0" err="1" smtClean="0"/>
              <a:t>sabemos</a:t>
            </a:r>
            <a:r>
              <a:rPr lang="en-US" sz="2400" dirty="0" smtClean="0"/>
              <a:t> q el n </a:t>
            </a:r>
            <a:r>
              <a:rPr lang="en-US" sz="2400" dirty="0" err="1" smtClean="0"/>
              <a:t>medio</a:t>
            </a:r>
            <a:r>
              <a:rPr lang="en-US" sz="2400" dirty="0" smtClean="0"/>
              <a:t> de ranas </a:t>
            </a:r>
            <a:r>
              <a:rPr lang="en-US" sz="2400" dirty="0" err="1" smtClean="0"/>
              <a:t>en</a:t>
            </a:r>
            <a:r>
              <a:rPr lang="en-US" sz="2400" dirty="0" smtClean="0"/>
              <a:t> un </a:t>
            </a:r>
            <a:r>
              <a:rPr lang="en-US" sz="2400" dirty="0" err="1" smtClean="0"/>
              <a:t>charco</a:t>
            </a:r>
            <a:r>
              <a:rPr lang="en-US" sz="2400" dirty="0" smtClean="0"/>
              <a:t>, </a:t>
            </a:r>
            <a:r>
              <a:rPr lang="en-US" sz="2400" dirty="0" err="1" smtClean="0"/>
              <a:t>puede</a:t>
            </a:r>
            <a:r>
              <a:rPr lang="en-US" sz="2400" dirty="0" smtClean="0"/>
              <a:t> </a:t>
            </a:r>
            <a:r>
              <a:rPr lang="en-US" sz="2400" dirty="0" err="1" smtClean="0"/>
              <a:t>ser</a:t>
            </a:r>
            <a:r>
              <a:rPr lang="en-US" sz="2400" dirty="0" smtClean="0"/>
              <a:t> </a:t>
            </a:r>
            <a:r>
              <a:rPr lang="en-US" sz="2400" dirty="0" err="1" smtClean="0"/>
              <a:t>diferente</a:t>
            </a:r>
            <a:r>
              <a:rPr lang="en-US" sz="2400" dirty="0" smtClean="0"/>
              <a:t>, y </a:t>
            </a:r>
            <a:r>
              <a:rPr lang="en-US" sz="2400" dirty="0" err="1" smtClean="0"/>
              <a:t>queremos</a:t>
            </a:r>
            <a:r>
              <a:rPr lang="en-US" sz="2400" dirty="0" smtClean="0"/>
              <a:t> </a:t>
            </a:r>
            <a:r>
              <a:rPr lang="en-US" sz="2400" dirty="0" err="1" smtClean="0"/>
              <a:t>agregar</a:t>
            </a:r>
            <a:r>
              <a:rPr lang="en-US" sz="2400" dirty="0" smtClean="0"/>
              <a:t> </a:t>
            </a:r>
            <a:r>
              <a:rPr lang="en-US" sz="2400" dirty="0" err="1" smtClean="0"/>
              <a:t>variación</a:t>
            </a:r>
            <a:r>
              <a:rPr lang="en-US" sz="2400" dirty="0" smtClean="0"/>
              <a:t> extra</a:t>
            </a:r>
            <a:endParaRPr lang="en-US" sz="2400" dirty="0"/>
          </a:p>
        </p:txBody>
      </p:sp>
      <p:cxnSp>
        <p:nvCxnSpPr>
          <p:cNvPr id="13" name="Straight Arrow Connector 12"/>
          <p:cNvCxnSpPr/>
          <p:nvPr/>
        </p:nvCxnSpPr>
        <p:spPr>
          <a:xfrm>
            <a:off x="2771800" y="2852936"/>
            <a:ext cx="32003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531884" y="3789040"/>
            <a:ext cx="32003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l="15293" t="16307" r="14833" b="15200"/>
          <a:stretch/>
        </p:blipFill>
        <p:spPr>
          <a:xfrm>
            <a:off x="7960289" y="331322"/>
            <a:ext cx="1096449" cy="1074772"/>
          </a:xfrm>
          <a:prstGeom prst="rect">
            <a:avLst/>
          </a:prstGeom>
        </p:spPr>
      </p:pic>
    </p:spTree>
    <p:extLst>
      <p:ext uri="{BB962C8B-B14F-4D97-AF65-F5344CB8AC3E}">
        <p14:creationId xmlns:p14="http://schemas.microsoft.com/office/powerpoint/2010/main" val="9946156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67545" y="91464"/>
            <a:ext cx="8100392" cy="630942"/>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EJEMPLO MODELO JERÁRQUICO</a:t>
            </a:r>
            <a:endParaRPr lang="en-US" dirty="0"/>
          </a:p>
        </p:txBody>
      </p:sp>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l="15293" t="16307" r="14833" b="15200"/>
          <a:stretch/>
        </p:blipFill>
        <p:spPr>
          <a:xfrm>
            <a:off x="7357396" y="331322"/>
            <a:ext cx="1096449" cy="1074772"/>
          </a:xfrm>
          <a:prstGeom prst="rect">
            <a:avLst/>
          </a:prstGeom>
        </p:spPr>
      </p:pic>
      <p:sp>
        <p:nvSpPr>
          <p:cNvPr id="16" name="Content Placeholder 4"/>
          <p:cNvSpPr txBox="1">
            <a:spLocks/>
          </p:cNvSpPr>
          <p:nvPr/>
        </p:nvSpPr>
        <p:spPr>
          <a:xfrm>
            <a:off x="467544" y="868708"/>
            <a:ext cx="7799195" cy="5989292"/>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Model</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strike="dblStrike" dirty="0" smtClean="0">
                <a:latin typeface="Arial" pitchFamily="34" charset="0"/>
                <a:cs typeface="Arial" pitchFamily="34" charset="0"/>
              </a:rPr>
              <a:t>lambda ~ </a:t>
            </a:r>
            <a:r>
              <a:rPr lang="en-US" sz="2000" strike="dblStrike" dirty="0" err="1" smtClean="0">
                <a:latin typeface="Arial" pitchFamily="34" charset="0"/>
                <a:cs typeface="Arial" pitchFamily="34" charset="0"/>
              </a:rPr>
              <a:t>dlnorm</a:t>
            </a:r>
            <a:r>
              <a:rPr lang="en-US" sz="2000" strike="dblStrike" dirty="0" smtClean="0">
                <a:latin typeface="Arial" pitchFamily="34" charset="0"/>
                <a:cs typeface="Arial" pitchFamily="34" charset="0"/>
              </a:rPr>
              <a:t>(0, 1.0E-6)</a:t>
            </a:r>
          </a:p>
          <a:p>
            <a:pPr marL="0" indent="0" fontAlgn="auto">
              <a:spcBef>
                <a:spcPts val="0"/>
              </a:spcBef>
              <a:spcAft>
                <a:spcPts val="0"/>
              </a:spcAft>
              <a:buFont typeface="Arial" panose="020B0604020202020204" pitchFamily="34" charset="0"/>
              <a:buNone/>
            </a:pPr>
            <a:r>
              <a:rPr lang="en-US" sz="2000" dirty="0" smtClean="0">
                <a:solidFill>
                  <a:srgbClr val="C00000"/>
                </a:solidFill>
                <a:latin typeface="Arial" pitchFamily="34" charset="0"/>
                <a:cs typeface="Arial" pitchFamily="34" charset="0"/>
              </a:rPr>
              <a:t>mu ~ </a:t>
            </a:r>
            <a:r>
              <a:rPr lang="en-US" sz="2000" dirty="0" err="1" smtClean="0">
                <a:solidFill>
                  <a:srgbClr val="C00000"/>
                </a:solidFill>
                <a:latin typeface="Arial" pitchFamily="34" charset="0"/>
                <a:cs typeface="Arial" pitchFamily="34" charset="0"/>
              </a:rPr>
              <a:t>dnorm</a:t>
            </a:r>
            <a:r>
              <a:rPr lang="en-US" sz="2000" dirty="0" smtClean="0">
                <a:solidFill>
                  <a:srgbClr val="C00000"/>
                </a:solidFill>
                <a:latin typeface="Arial" pitchFamily="34" charset="0"/>
                <a:cs typeface="Arial" pitchFamily="34" charset="0"/>
              </a:rPr>
              <a:t>(0, 1.0E-6)</a:t>
            </a:r>
          </a:p>
          <a:p>
            <a:pPr marL="0" indent="0" fontAlgn="auto">
              <a:spcBef>
                <a:spcPts val="0"/>
              </a:spcBef>
              <a:spcAft>
                <a:spcPts val="0"/>
              </a:spcAft>
              <a:buFont typeface="Arial" panose="020B0604020202020204" pitchFamily="34" charset="0"/>
              <a:buNone/>
            </a:pPr>
            <a:r>
              <a:rPr lang="en-US" sz="2000" dirty="0" err="1" smtClean="0">
                <a:solidFill>
                  <a:srgbClr val="C00000"/>
                </a:solidFill>
                <a:latin typeface="Arial" pitchFamily="34" charset="0"/>
                <a:cs typeface="Arial" pitchFamily="34" charset="0"/>
              </a:rPr>
              <a:t>sd</a:t>
            </a:r>
            <a:r>
              <a:rPr lang="en-US" sz="2000" dirty="0" smtClean="0">
                <a:solidFill>
                  <a:srgbClr val="C00000"/>
                </a:solidFill>
                <a:latin typeface="Arial" pitchFamily="34" charset="0"/>
                <a:cs typeface="Arial" pitchFamily="34" charset="0"/>
              </a:rPr>
              <a:t>~ </a:t>
            </a:r>
            <a:r>
              <a:rPr lang="en-US" sz="2000" dirty="0" err="1" smtClean="0">
                <a:solidFill>
                  <a:srgbClr val="C00000"/>
                </a:solidFill>
                <a:latin typeface="Arial" pitchFamily="34" charset="0"/>
                <a:cs typeface="Arial" pitchFamily="34" charset="0"/>
              </a:rPr>
              <a:t>dunif</a:t>
            </a:r>
            <a:r>
              <a:rPr lang="en-US" sz="2000" dirty="0" smtClean="0">
                <a:solidFill>
                  <a:srgbClr val="C00000"/>
                </a:solidFill>
                <a:latin typeface="Arial" pitchFamily="34" charset="0"/>
                <a:cs typeface="Arial" pitchFamily="34" charset="0"/>
              </a:rPr>
              <a:t> (0,10)</a:t>
            </a:r>
          </a:p>
          <a:p>
            <a:pPr marL="0" indent="0" fontAlgn="auto">
              <a:spcBef>
                <a:spcPts val="0"/>
              </a:spcBef>
              <a:spcAft>
                <a:spcPts val="0"/>
              </a:spcAft>
              <a:buFont typeface="Arial" panose="020B0604020202020204" pitchFamily="34" charset="0"/>
              <a:buNone/>
            </a:pPr>
            <a:r>
              <a:rPr lang="en-US" sz="2000" dirty="0" smtClean="0">
                <a:solidFill>
                  <a:srgbClr val="C00000"/>
                </a:solidFill>
                <a:latin typeface="Arial" pitchFamily="34" charset="0"/>
                <a:cs typeface="Arial" pitchFamily="34" charset="0"/>
              </a:rPr>
              <a:t>tau&lt;-1/(</a:t>
            </a:r>
            <a:r>
              <a:rPr lang="en-US" sz="2000" dirty="0" err="1" smtClean="0">
                <a:solidFill>
                  <a:srgbClr val="C00000"/>
                </a:solidFill>
                <a:latin typeface="Arial" pitchFamily="34" charset="0"/>
                <a:cs typeface="Arial" pitchFamily="34" charset="0"/>
              </a:rPr>
              <a:t>sd</a:t>
            </a:r>
            <a:r>
              <a:rPr lang="en-US" sz="2000" dirty="0" smtClean="0">
                <a:solidFill>
                  <a:srgbClr val="C00000"/>
                </a:solidFill>
                <a:latin typeface="Arial" pitchFamily="34" charset="0"/>
                <a:cs typeface="Arial" pitchFamily="34" charset="0"/>
              </a:rPr>
              <a:t>*</a:t>
            </a:r>
            <a:r>
              <a:rPr lang="en-US" sz="2000" dirty="0" err="1" smtClean="0">
                <a:solidFill>
                  <a:srgbClr val="C00000"/>
                </a:solidFill>
                <a:latin typeface="Arial" pitchFamily="34" charset="0"/>
                <a:cs typeface="Arial" pitchFamily="34" charset="0"/>
              </a:rPr>
              <a:t>sd</a:t>
            </a:r>
            <a:r>
              <a:rPr lang="en-US" sz="2000" dirty="0" smtClean="0">
                <a:solidFill>
                  <a:srgbClr val="C00000"/>
                </a:solidFill>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for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in 1:15)</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solidFill>
                  <a:srgbClr val="C00000"/>
                </a:solidFill>
                <a:latin typeface="Arial" pitchFamily="34" charset="0"/>
                <a:cs typeface="Arial" pitchFamily="34" charset="0"/>
              </a:rPr>
              <a:t>lambda[</a:t>
            </a:r>
            <a:r>
              <a:rPr lang="en-US" sz="2000" dirty="0" err="1" smtClean="0">
                <a:solidFill>
                  <a:srgbClr val="C00000"/>
                </a:solidFill>
                <a:latin typeface="Arial" pitchFamily="34" charset="0"/>
                <a:cs typeface="Arial" pitchFamily="34" charset="0"/>
              </a:rPr>
              <a:t>i</a:t>
            </a:r>
            <a:r>
              <a:rPr lang="en-US" sz="2000" dirty="0" smtClean="0">
                <a:solidFill>
                  <a:srgbClr val="C00000"/>
                </a:solidFill>
                <a:latin typeface="Arial" pitchFamily="34" charset="0"/>
                <a:cs typeface="Arial" pitchFamily="34" charset="0"/>
              </a:rPr>
              <a:t>] ~ </a:t>
            </a:r>
            <a:r>
              <a:rPr lang="en-US" sz="2000" dirty="0" err="1" smtClean="0">
                <a:solidFill>
                  <a:srgbClr val="C00000"/>
                </a:solidFill>
                <a:latin typeface="Arial" pitchFamily="34" charset="0"/>
                <a:cs typeface="Arial" pitchFamily="34" charset="0"/>
              </a:rPr>
              <a:t>dlnorm</a:t>
            </a:r>
            <a:r>
              <a:rPr lang="en-US" sz="2000" dirty="0" smtClean="0">
                <a:solidFill>
                  <a:srgbClr val="C00000"/>
                </a:solidFill>
                <a:latin typeface="Arial" pitchFamily="34" charset="0"/>
                <a:cs typeface="Arial" pitchFamily="34" charset="0"/>
              </a:rPr>
              <a:t>(mu, tau)</a:t>
            </a: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y[</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dpois</a:t>
            </a:r>
            <a:r>
              <a:rPr lang="en-US" sz="2000" dirty="0" smtClean="0">
                <a:latin typeface="Arial" pitchFamily="34" charset="0"/>
                <a:cs typeface="Arial" pitchFamily="34" charset="0"/>
              </a:rPr>
              <a:t>(lambda</a:t>
            </a:r>
            <a:r>
              <a:rPr lang="en-US" sz="2000" dirty="0" smtClean="0">
                <a:solidFill>
                  <a:srgbClr val="C00000"/>
                </a:solidFill>
                <a:latin typeface="Arial" pitchFamily="34" charset="0"/>
                <a:cs typeface="Arial" pitchFamily="34" charset="0"/>
              </a:rPr>
              <a:t>[</a:t>
            </a:r>
            <a:r>
              <a:rPr lang="en-US" sz="2000" dirty="0" err="1" smtClean="0">
                <a:solidFill>
                  <a:srgbClr val="C00000"/>
                </a:solidFill>
                <a:latin typeface="Arial" pitchFamily="34" charset="0"/>
                <a:cs typeface="Arial" pitchFamily="34" charset="0"/>
              </a:rPr>
              <a:t>i</a:t>
            </a:r>
            <a:r>
              <a:rPr lang="en-US" sz="2000" dirty="0" smtClean="0">
                <a:solidFill>
                  <a:srgbClr val="C00000"/>
                </a:solidFill>
                <a:latin typeface="Arial" pitchFamily="34" charset="0"/>
                <a:cs typeface="Arial" pitchFamily="34" charset="0"/>
              </a:rPr>
              <a:t>]</a:t>
            </a: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endParaRPr lang="en-US" sz="12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data</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list (y=c(6,3,1,2,1,7,1,5,2,8,2,3,5,</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9,11))</a:t>
            </a:r>
          </a:p>
          <a:p>
            <a:pPr marL="0" indent="0" fontAlgn="auto">
              <a:spcBef>
                <a:spcPts val="0"/>
              </a:spcBef>
              <a:spcAft>
                <a:spcPts val="0"/>
              </a:spcAft>
              <a:buFont typeface="Arial" panose="020B0604020202020204" pitchFamily="34" charset="0"/>
              <a:buNone/>
            </a:pPr>
            <a:endParaRPr lang="en-US" sz="16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initial values</a:t>
            </a:r>
          </a:p>
          <a:p>
            <a:pPr marL="0" indent="0" fontAlgn="auto">
              <a:spcAft>
                <a:spcPts val="0"/>
              </a:spcAft>
              <a:buFont typeface="Arial" panose="020B0604020202020204" pitchFamily="34" charset="0"/>
              <a:buNone/>
            </a:pPr>
            <a:r>
              <a:rPr lang="en-US" sz="2000" dirty="0" smtClean="0">
                <a:latin typeface="Arial" pitchFamily="34" charset="0"/>
                <a:cs typeface="Arial" pitchFamily="34" charset="0"/>
              </a:rPr>
              <a:t>list(lambda=c(5,2,1,3,4,2,5,2,1,3,4,2</a:t>
            </a:r>
          </a:p>
          <a:p>
            <a:pPr marL="0" indent="0" fontAlgn="auto">
              <a:spcAft>
                <a:spcPts val="0"/>
              </a:spcAft>
              <a:buFont typeface="Arial" panose="020B0604020202020204" pitchFamily="34" charset="0"/>
              <a:buNone/>
            </a:pPr>
            <a:r>
              <a:rPr lang="en-US" sz="2000" dirty="0" smtClean="0">
                <a:latin typeface="Arial" pitchFamily="34" charset="0"/>
                <a:cs typeface="Arial" pitchFamily="34" charset="0"/>
              </a:rPr>
              <a:t>,5,2,1),</a:t>
            </a:r>
          </a:p>
          <a:p>
            <a:pPr marL="0" indent="0" fontAlgn="auto">
              <a:spcAft>
                <a:spcPts val="0"/>
              </a:spcAft>
              <a:buFont typeface="Arial" panose="020B0604020202020204" pitchFamily="34" charset="0"/>
              <a:buNone/>
            </a:pPr>
            <a:r>
              <a:rPr lang="en-US" sz="2000" dirty="0" smtClean="0">
                <a:latin typeface="Arial" pitchFamily="34" charset="0"/>
                <a:cs typeface="Arial" pitchFamily="34" charset="0"/>
              </a:rPr>
              <a:t>mu=2,sd=5</a:t>
            </a:r>
            <a:r>
              <a:rPr lang="en-US" sz="2000" dirty="0" smtClean="0"/>
              <a:t>)</a:t>
            </a:r>
            <a:endParaRPr lang="en-US" sz="2000" dirty="0">
              <a:latin typeface="Arial" pitchFamily="34" charset="0"/>
              <a:cs typeface="Arial" pitchFamily="34" charset="0"/>
            </a:endParaRPr>
          </a:p>
        </p:txBody>
      </p:sp>
      <p:cxnSp>
        <p:nvCxnSpPr>
          <p:cNvPr id="17" name="Straight Arrow Connector 16"/>
          <p:cNvCxnSpPr/>
          <p:nvPr/>
        </p:nvCxnSpPr>
        <p:spPr>
          <a:xfrm>
            <a:off x="3252714" y="1844824"/>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105011" y="3573016"/>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252714" y="2181010"/>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252714" y="2455327"/>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81075" y="3212976"/>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2631" y="4221088"/>
            <a:ext cx="3749675"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3537059" y="1628800"/>
            <a:ext cx="4916786" cy="369332"/>
          </a:xfrm>
          <a:prstGeom prst="rect">
            <a:avLst/>
          </a:prstGeom>
          <a:noFill/>
        </p:spPr>
        <p:txBody>
          <a:bodyPr wrap="square" rtlCol="0">
            <a:spAutoFit/>
          </a:bodyPr>
          <a:lstStyle/>
          <a:p>
            <a:r>
              <a:rPr lang="en-US" dirty="0" smtClean="0"/>
              <a:t>Prior no </a:t>
            </a:r>
            <a:r>
              <a:rPr lang="en-US" dirty="0" err="1" smtClean="0"/>
              <a:t>Informativa</a:t>
            </a:r>
            <a:r>
              <a:rPr lang="en-US" dirty="0" smtClean="0"/>
              <a:t> para media de log # de ranas</a:t>
            </a:r>
            <a:endParaRPr lang="en-US" dirty="0"/>
          </a:p>
        </p:txBody>
      </p:sp>
      <p:sp>
        <p:nvSpPr>
          <p:cNvPr id="46" name="TextBox 45"/>
          <p:cNvSpPr txBox="1"/>
          <p:nvPr/>
        </p:nvSpPr>
        <p:spPr>
          <a:xfrm>
            <a:off x="3548131" y="1988840"/>
            <a:ext cx="5714938" cy="369332"/>
          </a:xfrm>
          <a:prstGeom prst="rect">
            <a:avLst/>
          </a:prstGeom>
          <a:noFill/>
        </p:spPr>
        <p:txBody>
          <a:bodyPr wrap="square" rtlCol="0">
            <a:spAutoFit/>
          </a:bodyPr>
          <a:lstStyle/>
          <a:p>
            <a:r>
              <a:rPr lang="en-US" dirty="0"/>
              <a:t>Prior no </a:t>
            </a:r>
            <a:r>
              <a:rPr lang="en-US" dirty="0" err="1"/>
              <a:t>Informativa</a:t>
            </a:r>
            <a:r>
              <a:rPr lang="en-US" dirty="0"/>
              <a:t> para </a:t>
            </a:r>
            <a:r>
              <a:rPr lang="en-US" dirty="0" err="1"/>
              <a:t>sd</a:t>
            </a:r>
            <a:r>
              <a:rPr lang="en-US" dirty="0"/>
              <a:t> </a:t>
            </a:r>
            <a:r>
              <a:rPr lang="en-US" dirty="0" smtClean="0"/>
              <a:t>of </a:t>
            </a:r>
            <a:r>
              <a:rPr lang="en-US" dirty="0"/>
              <a:t>de log # de </a:t>
            </a:r>
            <a:r>
              <a:rPr lang="en-US" dirty="0" smtClean="0"/>
              <a:t>ranas</a:t>
            </a:r>
            <a:endParaRPr lang="en-US" dirty="0"/>
          </a:p>
        </p:txBody>
      </p:sp>
      <p:sp>
        <p:nvSpPr>
          <p:cNvPr id="47" name="TextBox 46"/>
          <p:cNvSpPr txBox="1"/>
          <p:nvPr/>
        </p:nvSpPr>
        <p:spPr>
          <a:xfrm>
            <a:off x="3537059" y="2276872"/>
            <a:ext cx="4023316" cy="369332"/>
          </a:xfrm>
          <a:prstGeom prst="rect">
            <a:avLst/>
          </a:prstGeom>
          <a:noFill/>
        </p:spPr>
        <p:txBody>
          <a:bodyPr wrap="square" rtlCol="0">
            <a:spAutoFit/>
          </a:bodyPr>
          <a:lstStyle/>
          <a:p>
            <a:r>
              <a:rPr lang="en-US" dirty="0" err="1" smtClean="0"/>
              <a:t>Presición</a:t>
            </a:r>
            <a:endParaRPr lang="en-US" dirty="0"/>
          </a:p>
        </p:txBody>
      </p:sp>
      <p:sp>
        <p:nvSpPr>
          <p:cNvPr id="48" name="TextBox 47"/>
          <p:cNvSpPr txBox="1"/>
          <p:nvPr/>
        </p:nvSpPr>
        <p:spPr>
          <a:xfrm>
            <a:off x="3455881" y="3356992"/>
            <a:ext cx="4905714" cy="707886"/>
          </a:xfrm>
          <a:prstGeom prst="rect">
            <a:avLst/>
          </a:prstGeom>
          <a:noFill/>
        </p:spPr>
        <p:txBody>
          <a:bodyPr wrap="square" rtlCol="0">
            <a:spAutoFit/>
          </a:bodyPr>
          <a:lstStyle/>
          <a:p>
            <a:r>
              <a:rPr lang="en-US" sz="2000" dirty="0" err="1" smtClean="0"/>
              <a:t>Número</a:t>
            </a:r>
            <a:r>
              <a:rPr lang="en-US" sz="2000" dirty="0" smtClean="0"/>
              <a:t> de ranas que </a:t>
            </a:r>
            <a:r>
              <a:rPr lang="en-US" sz="2000" dirty="0" err="1" smtClean="0"/>
              <a:t>siguen</a:t>
            </a:r>
            <a:r>
              <a:rPr lang="en-US" sz="2000" dirty="0" smtClean="0"/>
              <a:t> un </a:t>
            </a:r>
            <a:r>
              <a:rPr lang="en-US" sz="2000" dirty="0" err="1" smtClean="0"/>
              <a:t>distribución</a:t>
            </a:r>
            <a:r>
              <a:rPr lang="en-US" sz="2000" dirty="0" smtClean="0"/>
              <a:t> Poisson con media </a:t>
            </a:r>
            <a:r>
              <a:rPr lang="en-US" sz="2000" u="sng" dirty="0" smtClean="0"/>
              <a:t>lambda</a:t>
            </a:r>
            <a:endParaRPr lang="en-US" sz="2000" u="sng" dirty="0"/>
          </a:p>
        </p:txBody>
      </p:sp>
      <p:sp>
        <p:nvSpPr>
          <p:cNvPr id="49" name="TextBox 48"/>
          <p:cNvSpPr txBox="1"/>
          <p:nvPr/>
        </p:nvSpPr>
        <p:spPr>
          <a:xfrm>
            <a:off x="3969107" y="2956882"/>
            <a:ext cx="4752528" cy="400110"/>
          </a:xfrm>
          <a:prstGeom prst="rect">
            <a:avLst/>
          </a:prstGeom>
          <a:noFill/>
        </p:spPr>
        <p:txBody>
          <a:bodyPr wrap="square" rtlCol="0">
            <a:spAutoFit/>
          </a:bodyPr>
          <a:lstStyle/>
          <a:p>
            <a:r>
              <a:rPr lang="en-US" sz="2000" dirty="0" smtClean="0"/>
              <a:t>Media de ranas con </a:t>
            </a:r>
            <a:r>
              <a:rPr lang="en-US" sz="2000" dirty="0" err="1" smtClean="0"/>
              <a:t>distribución</a:t>
            </a:r>
            <a:r>
              <a:rPr lang="en-US" sz="2000" dirty="0" smtClean="0"/>
              <a:t> log normal</a:t>
            </a:r>
            <a:endParaRPr lang="en-US" sz="2000" u="sng" dirty="0"/>
          </a:p>
        </p:txBody>
      </p:sp>
    </p:spTree>
    <p:extLst>
      <p:ext uri="{BB962C8B-B14F-4D97-AF65-F5344CB8AC3E}">
        <p14:creationId xmlns:p14="http://schemas.microsoft.com/office/powerpoint/2010/main" val="847378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371060" y="108748"/>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 vs. FRECUENTISTA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13" name="Content Placeholder 4"/>
          <p:cNvSpPr txBox="1">
            <a:spLocks/>
          </p:cNvSpPr>
          <p:nvPr/>
        </p:nvSpPr>
        <p:spPr>
          <a:xfrm>
            <a:off x="467544" y="836712"/>
            <a:ext cx="7864887" cy="590465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r>
              <a:rPr lang="en-US" sz="2600" dirty="0" smtClean="0">
                <a:solidFill>
                  <a:srgbClr val="636382"/>
                </a:solidFill>
                <a:latin typeface="Gill Sans MT" panose="020B0502020104020203" pitchFamily="34" charset="0"/>
              </a:rPr>
              <a:t>El </a:t>
            </a:r>
            <a:r>
              <a:rPr lang="en-US" sz="2600" dirty="0" err="1" smtClean="0">
                <a:solidFill>
                  <a:srgbClr val="636382"/>
                </a:solidFill>
                <a:latin typeface="Gill Sans MT" panose="020B0502020104020203" pitchFamily="34" charset="0"/>
              </a:rPr>
              <a:t>uso</a:t>
            </a:r>
            <a:r>
              <a:rPr lang="en-US" sz="2600" dirty="0" smtClean="0">
                <a:solidFill>
                  <a:srgbClr val="636382"/>
                </a:solidFill>
                <a:latin typeface="Gill Sans MT" panose="020B0502020104020203" pitchFamily="34" charset="0"/>
              </a:rPr>
              <a:t> del t</a:t>
            </a:r>
            <a:r>
              <a:rPr lang="es-ES" sz="2600" dirty="0" err="1" smtClean="0">
                <a:solidFill>
                  <a:srgbClr val="636382"/>
                </a:solidFill>
                <a:latin typeface="Gill Sans MT" panose="020B0502020104020203" pitchFamily="34" charset="0"/>
              </a:rPr>
              <a:t>érmino</a:t>
            </a:r>
            <a:r>
              <a:rPr lang="es-ES" sz="2600" dirty="0" smtClean="0">
                <a:solidFill>
                  <a:srgbClr val="636382"/>
                </a:solidFill>
                <a:latin typeface="Gill Sans MT" panose="020B0502020104020203" pitchFamily="34" charset="0"/>
              </a:rPr>
              <a:t> “probabilidad”</a:t>
            </a:r>
            <a:endParaRPr lang="en-US" sz="2600" dirty="0" smtClean="0">
              <a:solidFill>
                <a:srgbClr val="636382"/>
              </a:solidFill>
              <a:latin typeface="Gill Sans MT" panose="020B0502020104020203" pitchFamily="34" charset="0"/>
            </a:endParaRPr>
          </a:p>
          <a:p>
            <a:pPr fontAlgn="auto">
              <a:spcBef>
                <a:spcPts val="600"/>
              </a:spcBef>
              <a:spcAft>
                <a:spcPts val="600"/>
              </a:spcAft>
            </a:pPr>
            <a:r>
              <a:rPr lang="en-US" sz="2600" dirty="0" smtClean="0">
                <a:solidFill>
                  <a:srgbClr val="636382"/>
                </a:solidFill>
                <a:latin typeface="Gill Sans MT" panose="020B0502020104020203" pitchFamily="34" charset="0"/>
              </a:rPr>
              <a:t>¿</a:t>
            </a:r>
            <a:r>
              <a:rPr lang="en-US" sz="2600" dirty="0" err="1" smtClean="0">
                <a:solidFill>
                  <a:srgbClr val="636382"/>
                </a:solidFill>
                <a:latin typeface="Gill Sans MT" panose="020B0502020104020203" pitchFamily="34" charset="0"/>
              </a:rPr>
              <a:t>Qué</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preguntan</a:t>
            </a:r>
            <a:r>
              <a:rPr lang="en-US" sz="2600" dirty="0" smtClean="0">
                <a:solidFill>
                  <a:srgbClr val="636382"/>
                </a:solidFill>
                <a:latin typeface="Gill Sans MT" panose="020B0502020104020203" pitchFamily="34" charset="0"/>
              </a:rPr>
              <a:t>?</a:t>
            </a:r>
          </a:p>
          <a:p>
            <a:pPr lvl="1" fontAlgn="auto">
              <a:spcBef>
                <a:spcPts val="600"/>
              </a:spcBef>
              <a:spcAft>
                <a:spcPts val="600"/>
              </a:spcAft>
            </a:pPr>
            <a:r>
              <a:rPr lang="en-US" sz="2400" i="1" dirty="0" smtClean="0">
                <a:solidFill>
                  <a:srgbClr val="636382"/>
                </a:solidFill>
                <a:latin typeface="Gill Sans MT" panose="020B0502020104020203" pitchFamily="34" charset="0"/>
              </a:rPr>
              <a:t>¿</a:t>
            </a:r>
            <a:r>
              <a:rPr lang="en-US" sz="2400" i="1" dirty="0" err="1" smtClean="0">
                <a:solidFill>
                  <a:srgbClr val="636382"/>
                </a:solidFill>
                <a:latin typeface="Gill Sans MT" panose="020B0502020104020203" pitchFamily="34" charset="0"/>
              </a:rPr>
              <a:t>Cuál</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observar</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éstos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datos</a:t>
            </a:r>
            <a:r>
              <a:rPr lang="en-US" sz="2400" i="1" dirty="0" smtClean="0">
                <a:solidFill>
                  <a:srgbClr val="636382"/>
                </a:solidFill>
                <a:latin typeface="Gill Sans MT" panose="020B0502020104020203" pitchFamily="34" charset="0"/>
              </a:rPr>
              <a:t>, dado que </a:t>
            </a:r>
            <a:r>
              <a:rPr lang="en-US" sz="2400" i="1" dirty="0" err="1" smtClean="0">
                <a:solidFill>
                  <a:srgbClr val="636382"/>
                </a:solidFill>
                <a:latin typeface="Gill Sans MT" panose="020B0502020104020203" pitchFamily="34" charset="0"/>
              </a:rPr>
              <a:t>dichas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hipótesis</a:t>
            </a:r>
            <a:r>
              <a:rPr lang="en-US" sz="2400" i="1" dirty="0" smtClean="0">
                <a:solidFill>
                  <a:srgbClr val="636382"/>
                </a:solidFill>
                <a:latin typeface="Gill Sans MT" panose="020B0502020104020203" pitchFamily="34" charset="0"/>
              </a:rPr>
              <a:t> son </a:t>
            </a:r>
            <a:r>
              <a:rPr lang="en-US" sz="2400" i="1" dirty="0" err="1" smtClean="0">
                <a:solidFill>
                  <a:srgbClr val="636382"/>
                </a:solidFill>
                <a:latin typeface="Gill Sans MT" panose="020B0502020104020203" pitchFamily="34" charset="0"/>
              </a:rPr>
              <a:t>verdaderas</a:t>
            </a:r>
            <a:r>
              <a:rPr lang="en-US" sz="2400" i="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(F)</a:t>
            </a:r>
          </a:p>
          <a:p>
            <a:pPr lvl="1" fontAlgn="auto">
              <a:spcBef>
                <a:spcPts val="600"/>
              </a:spcBef>
              <a:spcAft>
                <a:spcPts val="600"/>
              </a:spcAft>
            </a:pPr>
            <a:r>
              <a:rPr lang="en-US" sz="2400" i="1" dirty="0" smtClean="0">
                <a:solidFill>
                  <a:srgbClr val="636382"/>
                </a:solidFill>
                <a:latin typeface="Gill Sans MT" panose="020B0502020104020203" pitchFamily="34" charset="0"/>
              </a:rPr>
              <a:t>¿</a:t>
            </a:r>
            <a:r>
              <a:rPr lang="en-US" sz="2400" i="1" dirty="0" err="1" smtClean="0">
                <a:solidFill>
                  <a:srgbClr val="636382"/>
                </a:solidFill>
                <a:latin typeface="Gill Sans MT" panose="020B0502020104020203" pitchFamily="34" charset="0"/>
              </a:rPr>
              <a:t>Cuál</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que las </a:t>
            </a:r>
            <a:r>
              <a:rPr lang="en-US" sz="2400" i="1" dirty="0" err="1" smtClean="0">
                <a:solidFill>
                  <a:srgbClr val="636382"/>
                </a:solidFill>
                <a:latin typeface="Gill Sans MT" panose="020B0502020104020203" pitchFamily="34" charset="0"/>
              </a:rPr>
              <a:t>hipótesis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sean</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verdaderas</a:t>
            </a:r>
            <a:r>
              <a:rPr lang="en-US" sz="2400" i="1" dirty="0" smtClean="0">
                <a:solidFill>
                  <a:srgbClr val="636382"/>
                </a:solidFill>
                <a:latin typeface="Gill Sans MT" panose="020B0502020104020203" pitchFamily="34" charset="0"/>
              </a:rPr>
              <a:t> dados </a:t>
            </a:r>
            <a:r>
              <a:rPr lang="en-US" sz="2400" i="1" dirty="0" err="1" smtClean="0">
                <a:solidFill>
                  <a:srgbClr val="636382"/>
                </a:solidFill>
                <a:latin typeface="Gill Sans MT" panose="020B0502020104020203" pitchFamily="34" charset="0"/>
              </a:rPr>
              <a:t>los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datos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observados</a:t>
            </a:r>
            <a:r>
              <a:rPr lang="en-US" sz="2400" i="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(B)</a:t>
            </a:r>
          </a:p>
          <a:p>
            <a:pPr fontAlgn="auto">
              <a:spcBef>
                <a:spcPts val="600"/>
              </a:spcBef>
              <a:spcAft>
                <a:spcPts val="600"/>
              </a:spcAft>
            </a:pPr>
            <a:r>
              <a:rPr lang="en-US" sz="2600" dirty="0" err="1" smtClean="0">
                <a:solidFill>
                  <a:srgbClr val="636382"/>
                </a:solidFill>
                <a:latin typeface="Gill Sans MT" panose="020B0502020104020203" pitchFamily="34" charset="0"/>
              </a:rPr>
              <a:t>Intervalos</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Confianza</a:t>
            </a:r>
            <a:r>
              <a:rPr lang="en-US" sz="2600" dirty="0" smtClean="0">
                <a:solidFill>
                  <a:srgbClr val="636382"/>
                </a:solidFill>
                <a:latin typeface="Gill Sans MT" panose="020B0502020104020203" pitchFamily="34" charset="0"/>
              </a:rPr>
              <a:t> vs. </a:t>
            </a:r>
            <a:r>
              <a:rPr lang="en-US" sz="2600" dirty="0" err="1" smtClean="0">
                <a:solidFill>
                  <a:srgbClr val="636382"/>
                </a:solidFill>
                <a:latin typeface="Gill Sans MT" panose="020B0502020104020203" pitchFamily="34" charset="0"/>
              </a:rPr>
              <a:t>Intervalos</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Credibilidad</a:t>
            </a:r>
            <a:endParaRPr lang="en-US" sz="2600" dirty="0" smtClean="0">
              <a:solidFill>
                <a:srgbClr val="636382"/>
              </a:solidFill>
              <a:latin typeface="Gill Sans MT" panose="020B0502020104020203" pitchFamily="34" charset="0"/>
            </a:endParaRPr>
          </a:p>
          <a:p>
            <a:pPr lvl="1" fontAlgn="auto">
              <a:spcBef>
                <a:spcPts val="600"/>
              </a:spcBef>
              <a:spcAft>
                <a:spcPts val="600"/>
              </a:spcAft>
            </a:pPr>
            <a:r>
              <a:rPr lang="en-US" sz="2400" dirty="0" smtClean="0">
                <a:solidFill>
                  <a:srgbClr val="636382"/>
                </a:solidFill>
                <a:latin typeface="Gill Sans MT" panose="020B0502020104020203" pitchFamily="34" charset="0"/>
              </a:rPr>
              <a:t>I. </a:t>
            </a:r>
            <a:r>
              <a:rPr lang="en-US" sz="2400" dirty="0" err="1" smtClean="0">
                <a:solidFill>
                  <a:srgbClr val="636382"/>
                </a:solidFill>
                <a:latin typeface="Gill Sans MT" panose="020B0502020104020203" pitchFamily="34" charset="0"/>
              </a:rPr>
              <a:t>Confianza</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contiene</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parámetro</a:t>
            </a:r>
            <a:r>
              <a:rPr lang="en-US" sz="2400" dirty="0" smtClean="0">
                <a:solidFill>
                  <a:srgbClr val="636382"/>
                </a:solidFill>
                <a:latin typeface="Gill Sans MT" panose="020B0502020104020203" pitchFamily="34" charset="0"/>
              </a:rPr>
              <a:t> con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probabilidad</a:t>
            </a:r>
            <a:r>
              <a:rPr lang="en-US" sz="2400" dirty="0" smtClean="0">
                <a:solidFill>
                  <a:srgbClr val="636382"/>
                </a:solidFill>
                <a:latin typeface="Gill Sans MT" panose="020B0502020104020203" pitchFamily="34" charset="0"/>
              </a:rPr>
              <a:t> del 95%, </a:t>
            </a:r>
            <a:r>
              <a:rPr lang="en-US" sz="2400" dirty="0" err="1" smtClean="0">
                <a:solidFill>
                  <a:srgbClr val="636382"/>
                </a:solidFill>
                <a:latin typeface="Gill Sans MT" panose="020B0502020104020203" pitchFamily="34" charset="0"/>
              </a:rPr>
              <a:t>sino</a:t>
            </a:r>
            <a:r>
              <a:rPr lang="en-US" sz="2400" dirty="0" smtClean="0">
                <a:solidFill>
                  <a:srgbClr val="636382"/>
                </a:solidFill>
                <a:latin typeface="Gill Sans MT" panose="020B0502020104020203" pitchFamily="34" charset="0"/>
              </a:rPr>
              <a:t> que </a:t>
            </a:r>
            <a:r>
              <a:rPr lang="en-US" sz="2400" dirty="0" err="1" smtClean="0">
                <a:solidFill>
                  <a:srgbClr val="636382"/>
                </a:solidFill>
                <a:latin typeface="Gill Sans MT" panose="020B0502020104020203" pitchFamily="34" charset="0"/>
              </a:rPr>
              <a:t>está</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basado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un </a:t>
            </a:r>
            <a:r>
              <a:rPr lang="en-US" sz="2400" dirty="0" err="1" smtClean="0">
                <a:solidFill>
                  <a:srgbClr val="636382"/>
                </a:solidFill>
                <a:latin typeface="Gill Sans MT" panose="020B0502020104020203" pitchFamily="34" charset="0"/>
              </a:rPr>
              <a:t>número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infinito</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hipotético</a:t>
            </a:r>
            <a:r>
              <a:rPr lang="en-US" sz="2400" dirty="0" smtClean="0">
                <a:solidFill>
                  <a:srgbClr val="636382"/>
                </a:solidFill>
                <a:latin typeface="Gill Sans MT" panose="020B0502020104020203" pitchFamily="34" charset="0"/>
              </a:rPr>
              <a:t> (F)</a:t>
            </a:r>
          </a:p>
          <a:p>
            <a:pPr lvl="1" fontAlgn="auto">
              <a:spcBef>
                <a:spcPts val="600"/>
              </a:spcBef>
              <a:spcAft>
                <a:spcPts val="600"/>
              </a:spcAft>
            </a:pPr>
            <a:r>
              <a:rPr lang="en-US" sz="2400" dirty="0" smtClean="0">
                <a:solidFill>
                  <a:srgbClr val="636382"/>
                </a:solidFill>
                <a:latin typeface="Gill Sans MT" panose="020B0502020104020203" pitchFamily="34" charset="0"/>
              </a:rPr>
              <a:t>I. </a:t>
            </a:r>
            <a:r>
              <a:rPr lang="en-US" sz="2400" dirty="0" err="1" smtClean="0">
                <a:solidFill>
                  <a:srgbClr val="636382"/>
                </a:solidFill>
                <a:latin typeface="Gill Sans MT" panose="020B0502020104020203" pitchFamily="34" charset="0"/>
              </a:rPr>
              <a:t>Credibilidad</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Probabilidad</a:t>
            </a:r>
            <a:r>
              <a:rPr lang="en-US" sz="2400" dirty="0" smtClean="0">
                <a:solidFill>
                  <a:srgbClr val="636382"/>
                </a:solidFill>
                <a:latin typeface="Gill Sans MT" panose="020B0502020104020203" pitchFamily="34" charset="0"/>
              </a:rPr>
              <a:t> que el valor </a:t>
            </a:r>
            <a:r>
              <a:rPr lang="en-US" sz="2400" dirty="0" err="1" smtClean="0">
                <a:solidFill>
                  <a:srgbClr val="636382"/>
                </a:solidFill>
                <a:latin typeface="Gill Sans MT" panose="020B0502020104020203" pitchFamily="34" charset="0"/>
              </a:rPr>
              <a:t>verdadero</a:t>
            </a:r>
            <a:r>
              <a:rPr lang="en-US" sz="2400" dirty="0" smtClean="0">
                <a:solidFill>
                  <a:srgbClr val="636382"/>
                </a:solidFill>
                <a:latin typeface="Gill Sans MT" panose="020B0502020104020203" pitchFamily="34" charset="0"/>
              </a:rPr>
              <a:t> del </a:t>
            </a:r>
            <a:r>
              <a:rPr lang="en-US" sz="2400" dirty="0" err="1" smtClean="0">
                <a:solidFill>
                  <a:srgbClr val="636382"/>
                </a:solidFill>
                <a:latin typeface="Gill Sans MT" panose="020B0502020104020203" pitchFamily="34" charset="0"/>
              </a:rPr>
              <a:t>parámetro</a:t>
            </a:r>
            <a:r>
              <a:rPr lang="en-US" sz="2400" dirty="0" smtClean="0">
                <a:solidFill>
                  <a:srgbClr val="636382"/>
                </a:solidFill>
                <a:latin typeface="Gill Sans MT" panose="020B0502020104020203" pitchFamily="34" charset="0"/>
              </a:rPr>
              <a:t> se </a:t>
            </a:r>
            <a:r>
              <a:rPr lang="en-US" sz="2400" dirty="0" err="1" smtClean="0">
                <a:solidFill>
                  <a:srgbClr val="636382"/>
                </a:solidFill>
                <a:latin typeface="Gill Sans MT" panose="020B0502020104020203" pitchFamily="34" charset="0"/>
              </a:rPr>
              <a:t>encuentre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dentro</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cierto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rango</a:t>
            </a:r>
            <a:r>
              <a:rPr lang="en-US" sz="2400" dirty="0" smtClean="0">
                <a:solidFill>
                  <a:srgbClr val="636382"/>
                </a:solidFill>
                <a:latin typeface="Gill Sans MT" panose="020B0502020104020203" pitchFamily="34" charset="0"/>
              </a:rPr>
              <a:t> (B)</a:t>
            </a:r>
          </a:p>
          <a:p>
            <a:pPr marL="0" indent="0" fontAlgn="auto">
              <a:spcBef>
                <a:spcPts val="600"/>
              </a:spcBef>
              <a:spcAft>
                <a:spcPts val="600"/>
              </a:spcAft>
              <a:buFont typeface="Arial" panose="020B0604020202020204" pitchFamily="34" charset="0"/>
              <a:buNone/>
            </a:pPr>
            <a:endParaRPr lang="en-US" sz="2600" dirty="0">
              <a:solidFill>
                <a:srgbClr val="636382"/>
              </a:solidFill>
              <a:latin typeface="Gill Sans MT" panose="020B0502020104020203" pitchFamily="34" charset="0"/>
            </a:endParaRPr>
          </a:p>
        </p:txBody>
      </p:sp>
      <p:grpSp>
        <p:nvGrpSpPr>
          <p:cNvPr id="14" name="Group 13"/>
          <p:cNvGrpSpPr/>
          <p:nvPr/>
        </p:nvGrpSpPr>
        <p:grpSpPr>
          <a:xfrm>
            <a:off x="5508104" y="743125"/>
            <a:ext cx="3080653" cy="957683"/>
            <a:chOff x="4754878" y="1413766"/>
            <a:chExt cx="5533342" cy="957683"/>
          </a:xfrm>
        </p:grpSpPr>
        <p:sp>
          <p:nvSpPr>
            <p:cNvPr id="15" name="TextBox 14"/>
            <p:cNvSpPr txBox="1"/>
            <p:nvPr/>
          </p:nvSpPr>
          <p:spPr>
            <a:xfrm>
              <a:off x="5034217" y="1413766"/>
              <a:ext cx="2565126" cy="338554"/>
            </a:xfrm>
            <a:prstGeom prst="rect">
              <a:avLst/>
            </a:prstGeom>
            <a:noFill/>
          </p:spPr>
          <p:txBody>
            <a:bodyPr wrap="none" rtlCol="0">
              <a:spAutoFit/>
            </a:bodyPr>
            <a:lstStyle/>
            <a:p>
              <a:r>
                <a:rPr lang="en-US" sz="1600" dirty="0" smtClean="0">
                  <a:solidFill>
                    <a:srgbClr val="636382"/>
                  </a:solidFill>
                  <a:latin typeface="Gill Sans MT" panose="020B0502020104020203" pitchFamily="34" charset="0"/>
                </a:rPr>
                <a:t>Sets de </a:t>
              </a:r>
              <a:r>
                <a:rPr lang="en-US" sz="1600" dirty="0" err="1" smtClean="0">
                  <a:solidFill>
                    <a:srgbClr val="636382"/>
                  </a:solidFill>
                  <a:latin typeface="Gill Sans MT" panose="020B0502020104020203" pitchFamily="34" charset="0"/>
                </a:rPr>
                <a:t>datos</a:t>
              </a:r>
              <a:r>
                <a:rPr lang="en-US" sz="1600" dirty="0" smtClean="0">
                  <a:solidFill>
                    <a:srgbClr val="636382"/>
                  </a:solidFill>
                  <a:latin typeface="Gill Sans MT" panose="020B0502020104020203" pitchFamily="34" charset="0"/>
                </a:rPr>
                <a:t> </a:t>
              </a:r>
              <a:r>
                <a:rPr lang="en-US" sz="1600" dirty="0" err="1" smtClean="0">
                  <a:solidFill>
                    <a:srgbClr val="636382"/>
                  </a:solidFill>
                  <a:latin typeface="Gill Sans MT" panose="020B0502020104020203" pitchFamily="34" charset="0"/>
                </a:rPr>
                <a:t>hipotéticos</a:t>
              </a:r>
              <a:r>
                <a:rPr lang="en-US" sz="1600" dirty="0" smtClean="0">
                  <a:solidFill>
                    <a:srgbClr val="636382"/>
                  </a:solidFill>
                  <a:latin typeface="Gill Sans MT" panose="020B0502020104020203" pitchFamily="34" charset="0"/>
                </a:rPr>
                <a:t> (F)</a:t>
              </a:r>
              <a:endParaRPr lang="en-US" sz="1600" dirty="0">
                <a:solidFill>
                  <a:srgbClr val="636382"/>
                </a:solidFill>
                <a:latin typeface="Gill Sans MT" panose="020B0502020104020203" pitchFamily="34" charset="0"/>
              </a:endParaRPr>
            </a:p>
          </p:txBody>
        </p:sp>
        <p:grpSp>
          <p:nvGrpSpPr>
            <p:cNvPr id="18" name="Group 17"/>
            <p:cNvGrpSpPr/>
            <p:nvPr/>
          </p:nvGrpSpPr>
          <p:grpSpPr>
            <a:xfrm>
              <a:off x="4754878" y="1598432"/>
              <a:ext cx="5533342" cy="773017"/>
              <a:chOff x="4754878" y="1598432"/>
              <a:chExt cx="5533342" cy="773017"/>
            </a:xfrm>
          </p:grpSpPr>
          <p:grpSp>
            <p:nvGrpSpPr>
              <p:cNvPr id="19" name="Group 18"/>
              <p:cNvGrpSpPr/>
              <p:nvPr/>
            </p:nvGrpSpPr>
            <p:grpSpPr>
              <a:xfrm>
                <a:off x="4754878" y="1598432"/>
                <a:ext cx="228600" cy="321825"/>
                <a:chOff x="4754878" y="1598432"/>
                <a:chExt cx="228600" cy="321825"/>
              </a:xfrm>
            </p:grpSpPr>
            <p:cxnSp>
              <p:nvCxnSpPr>
                <p:cNvPr id="21" name="Straight Arrow Connector 20"/>
                <p:cNvCxnSpPr/>
                <p:nvPr/>
              </p:nvCxnSpPr>
              <p:spPr>
                <a:xfrm flipV="1">
                  <a:off x="4754878" y="1598432"/>
                  <a:ext cx="228600" cy="1846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754878" y="1783099"/>
                  <a:ext cx="228600" cy="137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4983493" y="1786674"/>
                <a:ext cx="5304727" cy="584775"/>
              </a:xfrm>
              <a:prstGeom prst="rect">
                <a:avLst/>
              </a:prstGeom>
              <a:noFill/>
            </p:spPr>
            <p:txBody>
              <a:bodyPr wrap="none" rtlCol="0">
                <a:spAutoFit/>
              </a:bodyPr>
              <a:lstStyle/>
              <a:p>
                <a:r>
                  <a:rPr lang="en-US" sz="1600" dirty="0" err="1" smtClean="0">
                    <a:solidFill>
                      <a:srgbClr val="636382"/>
                    </a:solidFill>
                    <a:latin typeface="Gill Sans MT" panose="020B0502020104020203" pitchFamily="34" charset="0"/>
                  </a:rPr>
                  <a:t>Cantidades</a:t>
                </a:r>
                <a:r>
                  <a:rPr lang="en-US" sz="1600" dirty="0" smtClean="0">
                    <a:solidFill>
                      <a:srgbClr val="636382"/>
                    </a:solidFill>
                    <a:latin typeface="Gill Sans MT" panose="020B0502020104020203" pitchFamily="34" charset="0"/>
                  </a:rPr>
                  <a:t> </a:t>
                </a:r>
                <a:r>
                  <a:rPr lang="en-US" sz="1600" dirty="0" err="1" smtClean="0">
                    <a:solidFill>
                      <a:srgbClr val="636382"/>
                    </a:solidFill>
                    <a:latin typeface="Gill Sans MT" panose="020B0502020104020203" pitchFamily="34" charset="0"/>
                  </a:rPr>
                  <a:t>desconocidas</a:t>
                </a:r>
                <a:r>
                  <a:rPr lang="en-US" sz="1600" dirty="0" smtClean="0">
                    <a:solidFill>
                      <a:srgbClr val="636382"/>
                    </a:solidFill>
                    <a:latin typeface="Gill Sans MT" panose="020B0502020104020203" pitchFamily="34" charset="0"/>
                  </a:rPr>
                  <a:t>; </a:t>
                </a:r>
                <a:r>
                  <a:rPr lang="en-US" sz="1600" dirty="0" err="1" smtClean="0">
                    <a:solidFill>
                      <a:srgbClr val="636382"/>
                    </a:solidFill>
                    <a:latin typeface="Gill Sans MT" panose="020B0502020104020203" pitchFamily="34" charset="0"/>
                  </a:rPr>
                  <a:t>medida</a:t>
                </a:r>
                <a:endParaRPr lang="en-US" sz="1600" dirty="0" smtClean="0">
                  <a:solidFill>
                    <a:srgbClr val="636382"/>
                  </a:solidFill>
                  <a:latin typeface="Gill Sans MT" panose="020B0502020104020203" pitchFamily="34" charset="0"/>
                </a:endParaRPr>
              </a:p>
              <a:p>
                <a:r>
                  <a:rPr lang="en-US" sz="1600" dirty="0" smtClean="0">
                    <a:solidFill>
                      <a:srgbClr val="636382"/>
                    </a:solidFill>
                    <a:latin typeface="Gill Sans MT" panose="020B0502020104020203" pitchFamily="34" charset="0"/>
                  </a:rPr>
                  <a:t> de la </a:t>
                </a:r>
                <a:r>
                  <a:rPr lang="en-US" sz="1600" dirty="0" err="1" smtClean="0">
                    <a:solidFill>
                      <a:srgbClr val="636382"/>
                    </a:solidFill>
                    <a:latin typeface="Gill Sans MT" panose="020B0502020104020203" pitchFamily="34" charset="0"/>
                  </a:rPr>
                  <a:t>incertidumbre</a:t>
                </a:r>
                <a:r>
                  <a:rPr lang="en-US" sz="1600" dirty="0" smtClean="0">
                    <a:solidFill>
                      <a:srgbClr val="636382"/>
                    </a:solidFill>
                    <a:latin typeface="Gill Sans MT" panose="020B0502020104020203" pitchFamily="34" charset="0"/>
                  </a:rPr>
                  <a:t> (B)</a:t>
                </a:r>
                <a:endParaRPr lang="en-US" sz="1600" dirty="0">
                  <a:solidFill>
                    <a:srgbClr val="636382"/>
                  </a:solidFill>
                  <a:latin typeface="Gill Sans MT" panose="020B0502020104020203" pitchFamily="34" charset="0"/>
                </a:endParaRPr>
              </a:p>
            </p:txBody>
          </p:sp>
        </p:grpSp>
      </p:grpSp>
    </p:spTree>
    <p:extLst>
      <p:ext uri="{BB962C8B-B14F-4D97-AF65-F5344CB8AC3E}">
        <p14:creationId xmlns:p14="http://schemas.microsoft.com/office/powerpoint/2010/main" val="32815664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34974" y="91464"/>
            <a:ext cx="8100392" cy="630942"/>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SELECCIÓN DE MODELOS</a:t>
            </a:r>
            <a:endParaRPr lang="en-US" dirty="0"/>
          </a:p>
        </p:txBody>
      </p:sp>
      <p:sp>
        <p:nvSpPr>
          <p:cNvPr id="6" name="Content Placeholder 4"/>
          <p:cNvSpPr txBox="1">
            <a:spLocks/>
          </p:cNvSpPr>
          <p:nvPr/>
        </p:nvSpPr>
        <p:spPr>
          <a:xfrm>
            <a:off x="539552" y="908720"/>
            <a:ext cx="8061480" cy="534387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1200"/>
              </a:spcAft>
            </a:pPr>
            <a:r>
              <a:rPr lang="en-US" sz="2600" dirty="0" err="1" smtClean="0">
                <a:solidFill>
                  <a:srgbClr val="636382"/>
                </a:solidFill>
                <a:latin typeface="Gill Sans MT" panose="020B0502020104020203" pitchFamily="34" charset="0"/>
              </a:rPr>
              <a:t>Modelo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más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aceptable</a:t>
            </a:r>
            <a:endParaRPr lang="en-US" sz="2600" dirty="0" smtClean="0">
              <a:solidFill>
                <a:srgbClr val="636382"/>
              </a:solidFill>
              <a:latin typeface="Gill Sans MT" panose="020B0502020104020203" pitchFamily="34" charset="0"/>
            </a:endParaRPr>
          </a:p>
          <a:p>
            <a:pPr fontAlgn="auto">
              <a:spcBef>
                <a:spcPts val="600"/>
              </a:spcBef>
              <a:spcAft>
                <a:spcPts val="1200"/>
              </a:spcAft>
            </a:pPr>
            <a:r>
              <a:rPr lang="en-US" sz="2600" dirty="0" err="1" smtClean="0">
                <a:solidFill>
                  <a:srgbClr val="636382"/>
                </a:solidFill>
                <a:latin typeface="Gill Sans MT" panose="020B0502020104020203" pitchFamily="34" charset="0"/>
              </a:rPr>
              <a:t>Muy</a:t>
            </a:r>
            <a:r>
              <a:rPr lang="en-US" sz="2600" dirty="0" smtClean="0">
                <a:solidFill>
                  <a:srgbClr val="636382"/>
                </a:solidFill>
                <a:latin typeface="Gill Sans MT" panose="020B0502020104020203" pitchFamily="34" charset="0"/>
              </a:rPr>
              <a:t> sensible a </a:t>
            </a:r>
            <a:r>
              <a:rPr lang="en-US" sz="2600" dirty="0" err="1" smtClean="0">
                <a:solidFill>
                  <a:srgbClr val="636382"/>
                </a:solidFill>
                <a:latin typeface="Gill Sans MT" panose="020B0502020104020203" pitchFamily="34" charset="0"/>
              </a:rPr>
              <a:t>los</a:t>
            </a:r>
            <a:r>
              <a:rPr lang="en-US" sz="2600" dirty="0" smtClean="0">
                <a:solidFill>
                  <a:srgbClr val="636382"/>
                </a:solidFill>
                <a:latin typeface="Gill Sans MT" panose="020B0502020104020203" pitchFamily="34" charset="0"/>
              </a:rPr>
              <a:t> priors</a:t>
            </a:r>
          </a:p>
          <a:p>
            <a:pPr fontAlgn="auto">
              <a:spcBef>
                <a:spcPts val="600"/>
              </a:spcBef>
              <a:spcAft>
                <a:spcPts val="1200"/>
              </a:spcAft>
            </a:pPr>
            <a:r>
              <a:rPr lang="en-US" sz="2600" dirty="0" err="1" smtClean="0">
                <a:solidFill>
                  <a:srgbClr val="636382"/>
                </a:solidFill>
                <a:latin typeface="Gill Sans MT" panose="020B0502020104020203" pitchFamily="34" charset="0"/>
              </a:rPr>
              <a:t>Dificultad</a:t>
            </a:r>
            <a:r>
              <a:rPr lang="en-US" sz="2600" dirty="0" smtClean="0">
                <a:solidFill>
                  <a:srgbClr val="636382"/>
                </a:solidFill>
                <a:latin typeface="Gill Sans MT" panose="020B0502020104020203" pitchFamily="34" charset="0"/>
              </a:rPr>
              <a:t> para </a:t>
            </a:r>
            <a:r>
              <a:rPr lang="en-US" sz="2600" dirty="0" err="1" smtClean="0">
                <a:solidFill>
                  <a:srgbClr val="636382"/>
                </a:solidFill>
                <a:latin typeface="Gill Sans MT" panose="020B0502020104020203" pitchFamily="34" charset="0"/>
              </a:rPr>
              <a:t>definir</a:t>
            </a:r>
            <a:r>
              <a:rPr lang="en-US" sz="2600" dirty="0" smtClean="0">
                <a:solidFill>
                  <a:srgbClr val="636382"/>
                </a:solidFill>
                <a:latin typeface="Gill Sans MT" panose="020B0502020104020203" pitchFamily="34" charset="0"/>
              </a:rPr>
              <a:t> el </a:t>
            </a:r>
            <a:r>
              <a:rPr lang="en-US" sz="2600" dirty="0" err="1" smtClean="0">
                <a:solidFill>
                  <a:srgbClr val="636382"/>
                </a:solidFill>
                <a:latin typeface="Gill Sans MT" panose="020B0502020104020203" pitchFamily="34" charset="0"/>
              </a:rPr>
              <a:t>número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efectivo</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parámetros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pD</a:t>
            </a:r>
            <a:r>
              <a:rPr lang="en-US" sz="2600" dirty="0" smtClean="0">
                <a:solidFill>
                  <a:srgbClr val="636382"/>
                </a:solidFill>
                <a:latin typeface="Gill Sans MT" panose="020B0502020104020203" pitchFamily="34" charset="0"/>
              </a:rPr>
              <a:t>)</a:t>
            </a:r>
          </a:p>
          <a:p>
            <a:pPr fontAlgn="auto">
              <a:spcBef>
                <a:spcPts val="600"/>
              </a:spcBef>
              <a:spcAft>
                <a:spcPts val="600"/>
              </a:spcAft>
            </a:pPr>
            <a:r>
              <a:rPr lang="en-US" sz="2600" dirty="0" smtClean="0">
                <a:solidFill>
                  <a:srgbClr val="636382"/>
                </a:solidFill>
                <a:latin typeface="Gill Sans MT" panose="020B0502020104020203" pitchFamily="34" charset="0"/>
              </a:rPr>
              <a:t>No hay </a:t>
            </a:r>
            <a:r>
              <a:rPr lang="en-US" sz="2600" dirty="0" err="1" smtClean="0">
                <a:solidFill>
                  <a:srgbClr val="636382"/>
                </a:solidFill>
                <a:latin typeface="Gill Sans MT" panose="020B0502020104020203" pitchFamily="34" charset="0"/>
              </a:rPr>
              <a:t>una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solución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clara</a:t>
            </a:r>
            <a:r>
              <a:rPr lang="en-US" sz="2600" dirty="0" smtClean="0">
                <a:solidFill>
                  <a:srgbClr val="636382"/>
                </a:solidFill>
                <a:latin typeface="Gill Sans MT" panose="020B0502020104020203" pitchFamily="34" charset="0"/>
              </a:rPr>
              <a:t> o </a:t>
            </a:r>
            <a:r>
              <a:rPr lang="en-US" sz="2600" dirty="0" err="1" smtClean="0">
                <a:solidFill>
                  <a:srgbClr val="636382"/>
                </a:solidFill>
                <a:latin typeface="Gill Sans MT" panose="020B0502020104020203" pitchFamily="34" charset="0"/>
              </a:rPr>
              <a:t>consenso</a:t>
            </a:r>
            <a:r>
              <a:rPr lang="en-US" sz="2600" dirty="0" smtClean="0">
                <a:solidFill>
                  <a:srgbClr val="636382"/>
                </a:solidFill>
                <a:latin typeface="Gill Sans MT" panose="020B0502020104020203" pitchFamily="34" charset="0"/>
              </a:rPr>
              <a:t> para </a:t>
            </a:r>
            <a:r>
              <a:rPr lang="en-US" sz="2600" dirty="0" err="1" smtClean="0">
                <a:solidFill>
                  <a:srgbClr val="636382"/>
                </a:solidFill>
                <a:latin typeface="Gill Sans MT" panose="020B0502020104020203" pitchFamily="34" charset="0"/>
              </a:rPr>
              <a:t>enfoques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Bayesianos</a:t>
            </a:r>
            <a:endParaRPr lang="en-US" sz="2600" dirty="0" smtClean="0">
              <a:solidFill>
                <a:srgbClr val="636382"/>
              </a:solidFill>
              <a:latin typeface="Gill Sans MT" panose="020B0502020104020203" pitchFamily="34" charset="0"/>
            </a:endParaRPr>
          </a:p>
          <a:p>
            <a:pPr lvl="1" fontAlgn="auto">
              <a:spcBef>
                <a:spcPts val="0"/>
              </a:spcBef>
              <a:spcAft>
                <a:spcPts val="600"/>
              </a:spcAft>
            </a:pPr>
            <a:r>
              <a:rPr lang="en-US" sz="2400" dirty="0" err="1" smtClean="0">
                <a:solidFill>
                  <a:srgbClr val="636382"/>
                </a:solidFill>
                <a:latin typeface="Gill Sans MT" panose="020B0502020104020203" pitchFamily="34" charset="0"/>
              </a:rPr>
              <a:t>Mientras</a:t>
            </a:r>
            <a:r>
              <a:rPr lang="en-US" sz="2400" dirty="0" smtClean="0">
                <a:solidFill>
                  <a:srgbClr val="636382"/>
                </a:solidFill>
                <a:latin typeface="Gill Sans MT" panose="020B0502020104020203" pitchFamily="34" charset="0"/>
              </a:rPr>
              <a:t> que la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predicción</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llevados</a:t>
            </a:r>
            <a:r>
              <a:rPr lang="en-US" sz="2400" dirty="0" smtClean="0">
                <a:solidFill>
                  <a:srgbClr val="636382"/>
                </a:solidFill>
                <a:latin typeface="Gill Sans MT" panose="020B0502020104020203" pitchFamily="34" charset="0"/>
              </a:rPr>
              <a:t> a </a:t>
            </a:r>
            <a:r>
              <a:rPr lang="en-US" sz="2400" dirty="0" err="1" smtClean="0">
                <a:solidFill>
                  <a:srgbClr val="636382"/>
                </a:solidFill>
                <a:latin typeface="Gill Sans MT" panose="020B0502020104020203" pitchFamily="34" charset="0"/>
              </a:rPr>
              <a:t>cabo</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mejor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manera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enfoques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Bayesianos</a:t>
            </a:r>
            <a:endParaRPr lang="en-US" sz="2400" dirty="0" smtClean="0">
              <a:solidFill>
                <a:srgbClr val="636382"/>
              </a:solidFill>
              <a:latin typeface="Gill Sans MT" panose="020B0502020104020203" pitchFamily="34" charset="0"/>
            </a:endParaRPr>
          </a:p>
          <a:p>
            <a:pPr lvl="1" fontAlgn="auto">
              <a:spcBef>
                <a:spcPts val="0"/>
              </a:spcBef>
              <a:spcAft>
                <a:spcPts val="1200"/>
              </a:spcAft>
            </a:pPr>
            <a:r>
              <a:rPr lang="en-US" sz="2400" dirty="0" smtClean="0">
                <a:solidFill>
                  <a:srgbClr val="636382"/>
                </a:solidFill>
                <a:latin typeface="Gill Sans MT" panose="020B0502020104020203" pitchFamily="34" charset="0"/>
              </a:rPr>
              <a:t>La </a:t>
            </a:r>
            <a:r>
              <a:rPr lang="en-US" sz="2400" dirty="0" err="1" smtClean="0">
                <a:solidFill>
                  <a:srgbClr val="636382"/>
                </a:solidFill>
                <a:latin typeface="Gill Sans MT" panose="020B0502020104020203" pitchFamily="34" charset="0"/>
              </a:rPr>
              <a:t>selección</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mejor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llevada</a:t>
            </a:r>
            <a:r>
              <a:rPr lang="en-US" sz="2400" dirty="0" smtClean="0">
                <a:solidFill>
                  <a:srgbClr val="636382"/>
                </a:solidFill>
                <a:latin typeface="Gill Sans MT" panose="020B0502020104020203" pitchFamily="34" charset="0"/>
              </a:rPr>
              <a:t> a </a:t>
            </a:r>
            <a:r>
              <a:rPr lang="en-US" sz="2400" dirty="0" err="1" smtClean="0">
                <a:solidFill>
                  <a:srgbClr val="636382"/>
                </a:solidFill>
                <a:latin typeface="Gill Sans MT" panose="020B0502020104020203" pitchFamily="34" charset="0"/>
              </a:rPr>
              <a:t>cabo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desde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perspectiva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frecuentista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ej</a:t>
            </a:r>
            <a:r>
              <a:rPr lang="en-US" sz="2400" dirty="0" smtClean="0">
                <a:solidFill>
                  <a:srgbClr val="636382"/>
                </a:solidFill>
                <a:latin typeface="Gill Sans MT" panose="020B0502020104020203" pitchFamily="34" charset="0"/>
              </a:rPr>
              <a:t>. AIC)</a:t>
            </a:r>
          </a:p>
          <a:p>
            <a:pPr fontAlgn="auto">
              <a:spcBef>
                <a:spcPts val="600"/>
              </a:spcBef>
              <a:spcAft>
                <a:spcPts val="1200"/>
              </a:spcAft>
            </a:pPr>
            <a:r>
              <a:rPr lang="en-US" sz="2600" dirty="0" err="1" smtClean="0">
                <a:solidFill>
                  <a:srgbClr val="636382"/>
                </a:solidFill>
                <a:latin typeface="Gill Sans MT" panose="020B0502020104020203" pitchFamily="34" charset="0"/>
              </a:rPr>
              <a:t>Inferencia</a:t>
            </a:r>
            <a:r>
              <a:rPr lang="en-US" sz="2600" dirty="0" smtClean="0">
                <a:solidFill>
                  <a:srgbClr val="636382"/>
                </a:solidFill>
                <a:latin typeface="Gill Sans MT" panose="020B0502020104020203" pitchFamily="34" charset="0"/>
              </a:rPr>
              <a:t> multi-</a:t>
            </a:r>
            <a:r>
              <a:rPr lang="en-US" sz="2600" dirty="0" err="1" smtClean="0">
                <a:solidFill>
                  <a:srgbClr val="636382"/>
                </a:solidFill>
                <a:latin typeface="Gill Sans MT" panose="020B0502020104020203" pitchFamily="34" charset="0"/>
              </a:rPr>
              <a:t>modelo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dificil</a:t>
            </a:r>
            <a:r>
              <a:rPr lang="en-US" sz="2600" dirty="0" smtClean="0">
                <a:solidFill>
                  <a:srgbClr val="636382"/>
                </a:solidFill>
                <a:latin typeface="Gill Sans MT" panose="020B0502020104020203" pitchFamily="34" charset="0"/>
              </a:rPr>
              <a:t>!</a:t>
            </a:r>
          </a:p>
          <a:p>
            <a:pPr fontAlgn="auto">
              <a:spcBef>
                <a:spcPts val="600"/>
              </a:spcBef>
              <a:spcAft>
                <a:spcPts val="1200"/>
              </a:spcAft>
            </a:pPr>
            <a:endParaRPr lang="en-US" sz="26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25434792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11560" y="91464"/>
            <a:ext cx="8100392" cy="584775"/>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sz="3200" dirty="0" smtClean="0"/>
              <a:t>MÉTODOS DE SELECCIÓN DE MODELOS</a:t>
            </a:r>
            <a:endParaRPr lang="en-US" sz="3200" dirty="0"/>
          </a:p>
        </p:txBody>
      </p:sp>
      <p:sp>
        <p:nvSpPr>
          <p:cNvPr id="5" name="Content Placeholder 4"/>
          <p:cNvSpPr txBox="1">
            <a:spLocks/>
          </p:cNvSpPr>
          <p:nvPr/>
        </p:nvSpPr>
        <p:spPr>
          <a:xfrm>
            <a:off x="467544" y="620688"/>
            <a:ext cx="8064896" cy="616530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20000"/>
              </a:lnSpc>
              <a:spcBef>
                <a:spcPts val="0"/>
              </a:spcBef>
              <a:spcAft>
                <a:spcPts val="0"/>
              </a:spcAft>
            </a:pPr>
            <a:r>
              <a:rPr lang="en-US" sz="2400" dirty="0" smtClean="0">
                <a:solidFill>
                  <a:srgbClr val="636382"/>
                </a:solidFill>
                <a:latin typeface="Gill Sans MT" panose="020B0502020104020203" pitchFamily="34" charset="0"/>
              </a:rPr>
              <a:t>Bayes factors</a:t>
            </a:r>
          </a:p>
          <a:p>
            <a:pPr marL="569913" lvl="1" indent="-396875" fontAlgn="auto">
              <a:lnSpc>
                <a:spcPct val="120000"/>
              </a:lnSpc>
              <a:spcBef>
                <a:spcPts val="0"/>
              </a:spcBef>
              <a:spcAft>
                <a:spcPts val="0"/>
              </a:spcAft>
            </a:pPr>
            <a:r>
              <a:rPr lang="en-US" sz="2000" dirty="0" err="1" smtClean="0">
                <a:solidFill>
                  <a:srgbClr val="636382"/>
                </a:solidFill>
                <a:latin typeface="Gill Sans MT" panose="020B0502020104020203" pitchFamily="34" charset="0"/>
              </a:rPr>
              <a:t>Compara</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de a pares (“likelihood ratio”)</a:t>
            </a:r>
          </a:p>
          <a:p>
            <a:pPr marL="569913" lvl="1" indent="-396875" fontAlgn="auto">
              <a:lnSpc>
                <a:spcPct val="120000"/>
              </a:lnSpc>
              <a:spcBef>
                <a:spcPts val="0"/>
              </a:spcBef>
              <a:spcAft>
                <a:spcPts val="0"/>
              </a:spcAft>
            </a:pPr>
            <a:r>
              <a:rPr lang="en-US" sz="2000" dirty="0" smtClean="0">
                <a:solidFill>
                  <a:srgbClr val="636382"/>
                </a:solidFill>
                <a:latin typeface="Gill Sans MT" panose="020B0502020104020203" pitchFamily="34" charset="0"/>
              </a:rPr>
              <a:t>No </a:t>
            </a:r>
            <a:r>
              <a:rPr lang="en-US" sz="2000" dirty="0" err="1" smtClean="0">
                <a:solidFill>
                  <a:srgbClr val="636382"/>
                </a:solidFill>
                <a:latin typeface="Gill Sans MT" panose="020B0502020104020203" pitchFamily="34" charset="0"/>
              </a:rPr>
              <a:t>afectado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por</a:t>
            </a:r>
            <a:r>
              <a:rPr lang="en-US" sz="2000" dirty="0" smtClean="0">
                <a:solidFill>
                  <a:srgbClr val="636382"/>
                </a:solidFill>
                <a:latin typeface="Gill Sans MT" panose="020B0502020104020203" pitchFamily="34" charset="0"/>
              </a:rPr>
              <a:t> priors</a:t>
            </a:r>
          </a:p>
          <a:p>
            <a:pPr fontAlgn="auto">
              <a:lnSpc>
                <a:spcPct val="120000"/>
              </a:lnSpc>
              <a:spcBef>
                <a:spcPts val="0"/>
              </a:spcBef>
              <a:spcAft>
                <a:spcPts val="0"/>
              </a:spcAft>
            </a:pPr>
            <a:r>
              <a:rPr lang="en-US" sz="2400" dirty="0">
                <a:solidFill>
                  <a:srgbClr val="636382"/>
                </a:solidFill>
                <a:latin typeface="Gill Sans MT" panose="020B0502020104020203" pitchFamily="34" charset="0"/>
              </a:rPr>
              <a:t>BIC (Bayesian information criteria)</a:t>
            </a:r>
          </a:p>
          <a:p>
            <a:pPr marL="569913" lvl="1" indent="-396875" fontAlgn="auto">
              <a:lnSpc>
                <a:spcPct val="120000"/>
              </a:lnSpc>
              <a:spcBef>
                <a:spcPts val="0"/>
              </a:spcBef>
              <a:spcAft>
                <a:spcPts val="0"/>
              </a:spcAft>
            </a:pPr>
            <a:r>
              <a:rPr lang="en-US" sz="2000" dirty="0">
                <a:solidFill>
                  <a:srgbClr val="636382"/>
                </a:solidFill>
                <a:latin typeface="Gill Sans MT" panose="020B0502020104020203" pitchFamily="34" charset="0"/>
              </a:rPr>
              <a:t>No </a:t>
            </a:r>
            <a:r>
              <a:rPr lang="en-US" sz="2000" dirty="0" err="1">
                <a:solidFill>
                  <a:srgbClr val="636382"/>
                </a:solidFill>
                <a:latin typeface="Gill Sans MT" panose="020B0502020104020203" pitchFamily="34" charset="0"/>
              </a:rPr>
              <a:t>afectado</a:t>
            </a:r>
            <a:r>
              <a:rPr lang="en-US" sz="2000" dirty="0">
                <a:solidFill>
                  <a:srgbClr val="636382"/>
                </a:solidFill>
                <a:latin typeface="Gill Sans MT" panose="020B0502020104020203" pitchFamily="34" charset="0"/>
              </a:rPr>
              <a:t> </a:t>
            </a:r>
            <a:r>
              <a:rPr lang="en-US" sz="2000" dirty="0" err="1">
                <a:solidFill>
                  <a:srgbClr val="636382"/>
                </a:solidFill>
                <a:latin typeface="Gill Sans MT" panose="020B0502020104020203" pitchFamily="34" charset="0"/>
              </a:rPr>
              <a:t>por</a:t>
            </a:r>
            <a:r>
              <a:rPr lang="en-US" sz="2000" dirty="0">
                <a:solidFill>
                  <a:srgbClr val="636382"/>
                </a:solidFill>
                <a:latin typeface="Gill Sans MT" panose="020B0502020104020203" pitchFamily="34" charset="0"/>
              </a:rPr>
              <a:t> priors </a:t>
            </a:r>
            <a:endParaRPr lang="en-US" sz="2000" dirty="0" smtClean="0">
              <a:solidFill>
                <a:srgbClr val="636382"/>
              </a:solidFill>
              <a:latin typeface="Gill Sans MT" panose="020B0502020104020203" pitchFamily="34" charset="0"/>
            </a:endParaRPr>
          </a:p>
          <a:p>
            <a:pPr marL="569913" lvl="1" indent="-396875" fontAlgn="auto">
              <a:lnSpc>
                <a:spcPct val="120000"/>
              </a:lnSpc>
              <a:spcBef>
                <a:spcPts val="0"/>
              </a:spcBef>
              <a:spcAft>
                <a:spcPts val="0"/>
              </a:spcAft>
            </a:pPr>
            <a:r>
              <a:rPr lang="en-US" sz="2000" dirty="0" err="1" smtClean="0">
                <a:solidFill>
                  <a:srgbClr val="636382"/>
                </a:solidFill>
                <a:latin typeface="Gill Sans MT" panose="020B0502020104020203" pitchFamily="34" charset="0"/>
              </a:rPr>
              <a:t>Intenta</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identificar</a:t>
            </a:r>
            <a:r>
              <a:rPr lang="en-US" sz="2000" dirty="0" smtClean="0">
                <a:solidFill>
                  <a:srgbClr val="636382"/>
                </a:solidFill>
                <a:latin typeface="Gill Sans MT" panose="020B0502020104020203" pitchFamily="34" charset="0"/>
              </a:rPr>
              <a:t> un </a:t>
            </a:r>
            <a:r>
              <a:rPr lang="en-US" sz="2000" dirty="0" err="1" smtClean="0">
                <a:solidFill>
                  <a:srgbClr val="636382"/>
                </a:solidFill>
                <a:latin typeface="Gill Sans MT" panose="020B0502020104020203" pitchFamily="34" charset="0"/>
              </a:rPr>
              <a:t>modelo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verdadero</a:t>
            </a:r>
            <a:r>
              <a:rPr lang="en-US" sz="2000" dirty="0" smtClean="0">
                <a:solidFill>
                  <a:srgbClr val="636382"/>
                </a:solidFill>
                <a:latin typeface="Gill Sans MT" panose="020B0502020104020203" pitchFamily="34" charset="0"/>
              </a:rPr>
              <a:t>”</a:t>
            </a:r>
          </a:p>
          <a:p>
            <a:pPr marL="569913" lvl="1" indent="-396875" fontAlgn="auto">
              <a:lnSpc>
                <a:spcPct val="120000"/>
              </a:lnSpc>
              <a:spcBef>
                <a:spcPts val="0"/>
              </a:spcBef>
              <a:spcAft>
                <a:spcPts val="0"/>
              </a:spcAft>
            </a:pPr>
            <a:r>
              <a:rPr lang="en-US" sz="2000" dirty="0" err="1" smtClean="0">
                <a:solidFill>
                  <a:srgbClr val="636382"/>
                </a:solidFill>
                <a:latin typeface="Gill Sans MT" panose="020B0502020104020203" pitchFamily="34" charset="0"/>
              </a:rPr>
              <a:t>Requiere</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especificación</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pD</a:t>
            </a:r>
            <a:endParaRPr lang="en-US" sz="2000" dirty="0">
              <a:solidFill>
                <a:srgbClr val="636382"/>
              </a:solidFill>
              <a:latin typeface="Gill Sans MT" panose="020B0502020104020203" pitchFamily="34" charset="0"/>
            </a:endParaRPr>
          </a:p>
          <a:p>
            <a:pPr marL="569913" lvl="1" indent="-396875" fontAlgn="auto">
              <a:lnSpc>
                <a:spcPct val="120000"/>
              </a:lnSpc>
              <a:spcBef>
                <a:spcPts val="0"/>
              </a:spcBef>
              <a:spcAft>
                <a:spcPts val="0"/>
              </a:spcAft>
            </a:pPr>
            <a:r>
              <a:rPr lang="en-US" sz="2000" dirty="0" err="1" smtClean="0">
                <a:solidFill>
                  <a:srgbClr val="636382"/>
                </a:solidFill>
                <a:latin typeface="Gill Sans MT" panose="020B0502020104020203" pitchFamily="34" charset="0"/>
              </a:rPr>
              <a:t>Promediado</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modelos</a:t>
            </a:r>
            <a:endParaRPr lang="en-US" sz="2000" dirty="0">
              <a:solidFill>
                <a:srgbClr val="636382"/>
              </a:solidFill>
              <a:latin typeface="Gill Sans MT" panose="020B0502020104020203" pitchFamily="34" charset="0"/>
            </a:endParaRPr>
          </a:p>
          <a:p>
            <a:pPr fontAlgn="auto">
              <a:lnSpc>
                <a:spcPct val="120000"/>
              </a:lnSpc>
              <a:spcBef>
                <a:spcPts val="0"/>
              </a:spcBef>
              <a:spcAft>
                <a:spcPts val="0"/>
              </a:spcAft>
            </a:pPr>
            <a:r>
              <a:rPr lang="en-US" sz="2400" dirty="0">
                <a:solidFill>
                  <a:srgbClr val="636382"/>
                </a:solidFill>
                <a:latin typeface="Gill Sans MT" panose="020B0502020104020203" pitchFamily="34" charset="0"/>
              </a:rPr>
              <a:t>AIC (</a:t>
            </a:r>
            <a:r>
              <a:rPr lang="en-US" sz="2400" dirty="0" err="1">
                <a:solidFill>
                  <a:srgbClr val="636382"/>
                </a:solidFill>
                <a:latin typeface="Gill Sans MT" panose="020B0502020104020203" pitchFamily="34" charset="0"/>
              </a:rPr>
              <a:t>Akaike</a:t>
            </a:r>
            <a:r>
              <a:rPr lang="en-US" sz="2400" dirty="0">
                <a:solidFill>
                  <a:srgbClr val="636382"/>
                </a:solidFill>
                <a:latin typeface="Gill Sans MT" panose="020B0502020104020203" pitchFamily="34" charset="0"/>
              </a:rPr>
              <a:t> information criteria)</a:t>
            </a:r>
          </a:p>
          <a:p>
            <a:pPr marL="569913" lvl="1" indent="-396875" fontAlgn="auto">
              <a:lnSpc>
                <a:spcPct val="120000"/>
              </a:lnSpc>
              <a:spcBef>
                <a:spcPts val="0"/>
              </a:spcBef>
              <a:spcAft>
                <a:spcPts val="0"/>
              </a:spcAft>
            </a:pPr>
            <a:r>
              <a:rPr lang="en-US" sz="2000" dirty="0" err="1" smtClean="0">
                <a:solidFill>
                  <a:srgbClr val="636382"/>
                </a:solidFill>
                <a:latin typeface="Gill Sans MT" panose="020B0502020104020203" pitchFamily="34" charset="0"/>
              </a:rPr>
              <a:t>Dificultad</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en</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efectos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mixtos</a:t>
            </a:r>
            <a:r>
              <a:rPr lang="en-US" sz="2000" dirty="0" smtClean="0">
                <a:solidFill>
                  <a:srgbClr val="636382"/>
                </a:solidFill>
                <a:latin typeface="Gill Sans MT" panose="020B0502020104020203" pitchFamily="34" charset="0"/>
              </a:rPr>
              <a:t>, </a:t>
            </a:r>
            <a:r>
              <a:rPr lang="en-US" sz="2000" dirty="0" err="1">
                <a:solidFill>
                  <a:srgbClr val="636382"/>
                </a:solidFill>
                <a:latin typeface="Gill Sans MT" panose="020B0502020104020203" pitchFamily="34" charset="0"/>
              </a:rPr>
              <a:t>pD</a:t>
            </a:r>
            <a:endParaRPr lang="en-US" sz="2000" dirty="0">
              <a:solidFill>
                <a:srgbClr val="636382"/>
              </a:solidFill>
              <a:latin typeface="Gill Sans MT" panose="020B0502020104020203" pitchFamily="34" charset="0"/>
            </a:endParaRPr>
          </a:p>
          <a:p>
            <a:pPr marL="569913" lvl="1" indent="-396875" fontAlgn="auto">
              <a:lnSpc>
                <a:spcPct val="120000"/>
              </a:lnSpc>
              <a:spcBef>
                <a:spcPts val="0"/>
              </a:spcBef>
              <a:spcAft>
                <a:spcPts val="0"/>
              </a:spcAft>
            </a:pPr>
            <a:r>
              <a:rPr lang="en-US" sz="2000" dirty="0" err="1">
                <a:solidFill>
                  <a:srgbClr val="636382"/>
                </a:solidFill>
                <a:latin typeface="Gill Sans MT" panose="020B0502020104020203" pitchFamily="34" charset="0"/>
              </a:rPr>
              <a:t>Promediado</a:t>
            </a:r>
            <a:r>
              <a:rPr lang="en-US" sz="2000" dirty="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modelos</a:t>
            </a:r>
            <a:endParaRPr lang="en-US" sz="2000" dirty="0">
              <a:solidFill>
                <a:srgbClr val="636382"/>
              </a:solidFill>
              <a:latin typeface="Gill Sans MT" panose="020B0502020104020203" pitchFamily="34" charset="0"/>
            </a:endParaRPr>
          </a:p>
          <a:p>
            <a:pPr fontAlgn="auto">
              <a:lnSpc>
                <a:spcPct val="120000"/>
              </a:lnSpc>
              <a:spcBef>
                <a:spcPts val="0"/>
              </a:spcBef>
              <a:spcAft>
                <a:spcPts val="0"/>
              </a:spcAft>
            </a:pPr>
            <a:r>
              <a:rPr lang="en-US" sz="2400" dirty="0">
                <a:solidFill>
                  <a:srgbClr val="636382"/>
                </a:solidFill>
                <a:latin typeface="Gill Sans MT" panose="020B0502020104020203" pitchFamily="34" charset="0"/>
              </a:rPr>
              <a:t>DIC (Deviance information criteria)</a:t>
            </a:r>
          </a:p>
          <a:p>
            <a:pPr marL="569913" lvl="1" indent="-396875" fontAlgn="auto">
              <a:lnSpc>
                <a:spcPct val="120000"/>
              </a:lnSpc>
              <a:spcBef>
                <a:spcPts val="0"/>
              </a:spcBef>
              <a:spcAft>
                <a:spcPts val="0"/>
              </a:spcAft>
            </a:pPr>
            <a:r>
              <a:rPr lang="en-US" sz="2000" dirty="0" smtClean="0">
                <a:solidFill>
                  <a:srgbClr val="636382"/>
                </a:solidFill>
                <a:latin typeface="Gill Sans MT" panose="020B0502020104020203" pitchFamily="34" charset="0"/>
              </a:rPr>
              <a:t>Una </a:t>
            </a:r>
            <a:r>
              <a:rPr lang="en-US" sz="2000" dirty="0" err="1" smtClean="0">
                <a:solidFill>
                  <a:srgbClr val="636382"/>
                </a:solidFill>
                <a:latin typeface="Gill Sans MT" panose="020B0502020104020203" pitchFamily="34" charset="0"/>
              </a:rPr>
              <a:t>generalización</a:t>
            </a:r>
            <a:r>
              <a:rPr lang="en-US" sz="2000" dirty="0" smtClean="0">
                <a:solidFill>
                  <a:srgbClr val="636382"/>
                </a:solidFill>
                <a:latin typeface="Gill Sans MT" panose="020B0502020104020203" pitchFamily="34" charset="0"/>
              </a:rPr>
              <a:t> del AIC </a:t>
            </a:r>
            <a:r>
              <a:rPr lang="en-US" sz="2000" dirty="0" err="1" smtClean="0">
                <a:solidFill>
                  <a:srgbClr val="636382"/>
                </a:solidFill>
                <a:latin typeface="Gill Sans MT" panose="020B0502020104020203" pitchFamily="34" charset="0"/>
              </a:rPr>
              <a:t>teniendo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en</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cuenta</a:t>
            </a:r>
            <a:r>
              <a:rPr lang="en-US" sz="2000" dirty="0" smtClean="0">
                <a:solidFill>
                  <a:srgbClr val="636382"/>
                </a:solidFill>
                <a:latin typeface="Gill Sans MT" panose="020B0502020104020203" pitchFamily="34" charset="0"/>
              </a:rPr>
              <a:t> </a:t>
            </a:r>
            <a:r>
              <a:rPr lang="en-US" sz="2000" dirty="0" err="1">
                <a:solidFill>
                  <a:srgbClr val="636382"/>
                </a:solidFill>
                <a:latin typeface="Gill Sans MT" panose="020B0502020104020203" pitchFamily="34" charset="0"/>
              </a:rPr>
              <a:t>pD</a:t>
            </a:r>
            <a:r>
              <a:rPr lang="en-US" sz="2000" dirty="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en</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mixtos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los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estima</a:t>
            </a:r>
            <a:r>
              <a:rPr lang="en-US" sz="2000" dirty="0" smtClean="0">
                <a:solidFill>
                  <a:srgbClr val="636382"/>
                </a:solidFill>
                <a:latin typeface="Gill Sans MT" panose="020B0502020104020203" pitchFamily="34" charset="0"/>
              </a:rPr>
              <a:t>)</a:t>
            </a:r>
            <a:endParaRPr lang="en-US" sz="2000" dirty="0">
              <a:solidFill>
                <a:srgbClr val="636382"/>
              </a:solidFill>
              <a:latin typeface="Gill Sans MT" panose="020B0502020104020203" pitchFamily="34" charset="0"/>
            </a:endParaRPr>
          </a:p>
          <a:p>
            <a:pPr marL="569913" lvl="1" indent="-396875" fontAlgn="auto">
              <a:lnSpc>
                <a:spcPct val="120000"/>
              </a:lnSpc>
              <a:spcBef>
                <a:spcPts val="0"/>
              </a:spcBef>
              <a:spcAft>
                <a:spcPts val="0"/>
              </a:spcAft>
            </a:pPr>
            <a:r>
              <a:rPr lang="en-US" sz="2000" dirty="0">
                <a:solidFill>
                  <a:srgbClr val="636382"/>
                </a:solidFill>
                <a:latin typeface="Gill Sans MT" panose="020B0502020104020203" pitchFamily="34" charset="0"/>
              </a:rPr>
              <a:t>No </a:t>
            </a:r>
            <a:r>
              <a:rPr lang="en-US" sz="2000" dirty="0" smtClean="0">
                <a:solidFill>
                  <a:srgbClr val="636382"/>
                </a:solidFill>
                <a:latin typeface="Gill Sans MT" panose="020B0502020104020203" pitchFamily="34" charset="0"/>
              </a:rPr>
              <a:t>hay </a:t>
            </a:r>
            <a:r>
              <a:rPr lang="en-US" sz="2000" dirty="0" err="1" smtClean="0">
                <a:solidFill>
                  <a:srgbClr val="636382"/>
                </a:solidFill>
                <a:latin typeface="Gill Sans MT" panose="020B0502020104020203" pitchFamily="34" charset="0"/>
              </a:rPr>
              <a:t>promediado</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modelos</a:t>
            </a:r>
            <a:endParaRPr lang="en-US" sz="2000" dirty="0">
              <a:solidFill>
                <a:srgbClr val="636382"/>
              </a:solidFill>
              <a:latin typeface="Gill Sans MT" panose="020B05020201040202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299" y="1772816"/>
            <a:ext cx="3024335" cy="1512168"/>
          </a:xfrm>
          <a:prstGeom prst="rect">
            <a:avLst/>
          </a:prstGeom>
        </p:spPr>
      </p:pic>
    </p:spTree>
    <p:extLst>
      <p:ext uri="{BB962C8B-B14F-4D97-AF65-F5344CB8AC3E}">
        <p14:creationId xmlns:p14="http://schemas.microsoft.com/office/powerpoint/2010/main" val="10066500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683" y="107921"/>
            <a:ext cx="8136904" cy="646331"/>
          </a:xfrm>
          <a:prstGeom prst="rect">
            <a:avLst/>
          </a:prstGeom>
          <a:noFill/>
        </p:spPr>
        <p:txBody>
          <a:bodyPr wrap="square" rtlCol="0">
            <a:spAutoFit/>
          </a:bodyPr>
          <a:lstStyle/>
          <a:p>
            <a:r>
              <a:rPr lang="es-E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REFERENCIAS</a:t>
            </a:r>
            <a:endParaRPr lang="es-ES" sz="38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4" name="Rectangle 3"/>
          <p:cNvSpPr/>
          <p:nvPr/>
        </p:nvSpPr>
        <p:spPr>
          <a:xfrm>
            <a:off x="399683" y="1033717"/>
            <a:ext cx="7866218" cy="448351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p:sp>
        <p:nvSpPr>
          <p:cNvPr id="5" name="Rectangle 4"/>
          <p:cNvSpPr/>
          <p:nvPr/>
        </p:nvSpPr>
        <p:spPr>
          <a:xfrm>
            <a:off x="323528" y="5589240"/>
            <a:ext cx="8285067" cy="400110"/>
          </a:xfrm>
          <a:prstGeom prst="rect">
            <a:avLst/>
          </a:prstGeom>
        </p:spPr>
        <p:txBody>
          <a:bodyPr wrap="square">
            <a:spAutoFit/>
          </a:bodyPr>
          <a:lstStyle/>
          <a:p>
            <a:r>
              <a:rPr lang="es-ES" sz="2000" dirty="0"/>
              <a:t>https://www.countbayesie.com/blog/2016/5/1/a-guide-to-bayesian-statistics</a:t>
            </a:r>
          </a:p>
        </p:txBody>
      </p:sp>
      <p:sp>
        <p:nvSpPr>
          <p:cNvPr id="6" name="Content Placeholder 4"/>
          <p:cNvSpPr txBox="1">
            <a:spLocks/>
          </p:cNvSpPr>
          <p:nvPr/>
        </p:nvSpPr>
        <p:spPr>
          <a:xfrm>
            <a:off x="327674" y="836712"/>
            <a:ext cx="8492797" cy="531075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0"/>
              </a:spcAft>
            </a:pPr>
            <a:r>
              <a:rPr lang="en-US" sz="2000" dirty="0" smtClean="0">
                <a:solidFill>
                  <a:srgbClr val="636382"/>
                </a:solidFill>
                <a:latin typeface="Gill Sans MT" panose="020B0502020104020203" pitchFamily="34" charset="0"/>
              </a:rPr>
              <a:t>Andrew </a:t>
            </a:r>
            <a:r>
              <a:rPr lang="en-US" sz="2000" dirty="0" err="1" smtClean="0">
                <a:solidFill>
                  <a:srgbClr val="636382"/>
                </a:solidFill>
                <a:latin typeface="Gill Sans MT" panose="020B0502020104020203" pitchFamily="34" charset="0"/>
              </a:rPr>
              <a:t>Gelman</a:t>
            </a:r>
            <a:r>
              <a:rPr lang="en-US" sz="2000" dirty="0" smtClean="0">
                <a:solidFill>
                  <a:srgbClr val="636382"/>
                </a:solidFill>
                <a:latin typeface="Gill Sans MT" panose="020B0502020104020203" pitchFamily="34" charset="0"/>
              </a:rPr>
              <a:t>, John B. Carlin, Hal S. Stern and Donald B. Rubin. 2004. Bayesian Data Analysis. Chapman &amp; Hall.</a:t>
            </a:r>
          </a:p>
          <a:p>
            <a:pPr fontAlgn="auto">
              <a:spcBef>
                <a:spcPts val="600"/>
              </a:spcBef>
              <a:spcAft>
                <a:spcPts val="0"/>
              </a:spcAft>
            </a:pPr>
            <a:r>
              <a:rPr lang="en-US" sz="2000" dirty="0" smtClean="0">
                <a:solidFill>
                  <a:srgbClr val="636382"/>
                </a:solidFill>
                <a:latin typeface="Gill Sans MT" panose="020B0502020104020203" pitchFamily="34" charset="0"/>
              </a:rPr>
              <a:t>Marc </a:t>
            </a:r>
            <a:r>
              <a:rPr lang="en-US" sz="2000" dirty="0" err="1" smtClean="0">
                <a:solidFill>
                  <a:srgbClr val="636382"/>
                </a:solidFill>
                <a:latin typeface="Gill Sans MT" panose="020B0502020104020203" pitchFamily="34" charset="0"/>
              </a:rPr>
              <a:t>Kery</a:t>
            </a:r>
            <a:r>
              <a:rPr lang="en-US" sz="2000" dirty="0" smtClean="0">
                <a:solidFill>
                  <a:srgbClr val="636382"/>
                </a:solidFill>
                <a:latin typeface="Gill Sans MT" panose="020B0502020104020203" pitchFamily="34" charset="0"/>
              </a:rPr>
              <a:t>. 2009. Introduction to </a:t>
            </a:r>
            <a:r>
              <a:rPr lang="en-US" sz="2000" dirty="0" err="1" smtClean="0">
                <a:solidFill>
                  <a:srgbClr val="636382"/>
                </a:solidFill>
                <a:latin typeface="Gill Sans MT" panose="020B0502020104020203" pitchFamily="34" charset="0"/>
              </a:rPr>
              <a:t>WinBUGS</a:t>
            </a:r>
            <a:r>
              <a:rPr lang="en-US" sz="2000" dirty="0" smtClean="0">
                <a:solidFill>
                  <a:srgbClr val="636382"/>
                </a:solidFill>
                <a:latin typeface="Gill Sans MT" panose="020B0502020104020203" pitchFamily="34" charset="0"/>
              </a:rPr>
              <a:t> for Ecologists. Academic Press.</a:t>
            </a:r>
          </a:p>
          <a:p>
            <a:pPr fontAlgn="auto">
              <a:spcBef>
                <a:spcPts val="600"/>
              </a:spcBef>
              <a:spcAft>
                <a:spcPts val="0"/>
              </a:spcAft>
            </a:pPr>
            <a:r>
              <a:rPr lang="en-US" sz="2000" dirty="0" smtClean="0">
                <a:solidFill>
                  <a:srgbClr val="636382"/>
                </a:solidFill>
                <a:latin typeface="Gill Sans MT" panose="020B0502020104020203" pitchFamily="34" charset="0"/>
              </a:rPr>
              <a:t>Marc </a:t>
            </a:r>
            <a:r>
              <a:rPr lang="en-US" sz="2000" dirty="0" err="1" smtClean="0">
                <a:solidFill>
                  <a:srgbClr val="636382"/>
                </a:solidFill>
                <a:latin typeface="Gill Sans MT" panose="020B0502020104020203" pitchFamily="34" charset="0"/>
              </a:rPr>
              <a:t>Kery</a:t>
            </a:r>
            <a:r>
              <a:rPr lang="en-US" sz="2000" dirty="0" smtClean="0">
                <a:solidFill>
                  <a:srgbClr val="636382"/>
                </a:solidFill>
                <a:latin typeface="Gill Sans MT" panose="020B0502020104020203" pitchFamily="34" charset="0"/>
              </a:rPr>
              <a:t> and Michael Schaub. 2012. Bayesian population analysis using </a:t>
            </a:r>
            <a:r>
              <a:rPr lang="en-US" sz="2000" dirty="0" err="1" smtClean="0">
                <a:solidFill>
                  <a:srgbClr val="636382"/>
                </a:solidFill>
                <a:latin typeface="Gill Sans MT" panose="020B0502020104020203" pitchFamily="34" charset="0"/>
              </a:rPr>
              <a:t>WinBUGS</a:t>
            </a:r>
            <a:r>
              <a:rPr lang="en-US" sz="2000" dirty="0" smtClean="0">
                <a:solidFill>
                  <a:srgbClr val="636382"/>
                </a:solidFill>
                <a:latin typeface="Gill Sans MT" panose="020B0502020104020203" pitchFamily="34" charset="0"/>
              </a:rPr>
              <a:t>. A hierarchical perspective. Academic Press.</a:t>
            </a:r>
          </a:p>
          <a:p>
            <a:pPr fontAlgn="auto">
              <a:spcBef>
                <a:spcPts val="600"/>
              </a:spcBef>
              <a:spcAft>
                <a:spcPts val="0"/>
              </a:spcAft>
            </a:pPr>
            <a:r>
              <a:rPr lang="en-US" sz="2000" dirty="0" smtClean="0">
                <a:solidFill>
                  <a:srgbClr val="636382"/>
                </a:solidFill>
                <a:latin typeface="Gill Sans MT" panose="020B0502020104020203" pitchFamily="34" charset="0"/>
              </a:rPr>
              <a:t>William A. Link and Richard J. Barker.2010. Bayesian Inference with Ecological Applications. Academic Press. </a:t>
            </a:r>
          </a:p>
          <a:p>
            <a:pPr fontAlgn="auto">
              <a:spcBef>
                <a:spcPts val="600"/>
              </a:spcBef>
              <a:spcAft>
                <a:spcPts val="0"/>
              </a:spcAft>
            </a:pPr>
            <a:r>
              <a:rPr lang="en-US" sz="2000" dirty="0" smtClean="0">
                <a:solidFill>
                  <a:srgbClr val="636382"/>
                </a:solidFill>
                <a:latin typeface="Gill Sans MT" panose="020B0502020104020203" pitchFamily="34" charset="0"/>
              </a:rPr>
              <a:t>Michael A. McCarthy. 2007. Bayesian Methods for Ecology. Cambridge University Press. </a:t>
            </a:r>
          </a:p>
          <a:p>
            <a:pPr fontAlgn="auto">
              <a:spcBef>
                <a:spcPts val="600"/>
              </a:spcBef>
              <a:spcAft>
                <a:spcPts val="0"/>
              </a:spcAft>
            </a:pPr>
            <a:r>
              <a:rPr lang="en-US" sz="2000" dirty="0" smtClean="0">
                <a:solidFill>
                  <a:srgbClr val="636382"/>
                </a:solidFill>
                <a:latin typeface="Gill Sans MT" panose="020B0502020104020203" pitchFamily="34" charset="0"/>
              </a:rPr>
              <a:t>J. Andrew </a:t>
            </a:r>
            <a:r>
              <a:rPr lang="en-US" sz="2000" dirty="0" err="1" smtClean="0">
                <a:solidFill>
                  <a:srgbClr val="636382"/>
                </a:solidFill>
                <a:latin typeface="Gill Sans MT" panose="020B0502020104020203" pitchFamily="34" charset="0"/>
              </a:rPr>
              <a:t>Royle</a:t>
            </a:r>
            <a:r>
              <a:rPr lang="en-US" sz="2000" dirty="0" smtClean="0">
                <a:solidFill>
                  <a:srgbClr val="636382"/>
                </a:solidFill>
                <a:latin typeface="Gill Sans MT" panose="020B0502020104020203" pitchFamily="34" charset="0"/>
              </a:rPr>
              <a:t> and Robert M. </a:t>
            </a:r>
            <a:r>
              <a:rPr lang="en-US" sz="2000" dirty="0" err="1" smtClean="0">
                <a:solidFill>
                  <a:srgbClr val="636382"/>
                </a:solidFill>
                <a:latin typeface="Gill Sans MT" panose="020B0502020104020203" pitchFamily="34" charset="0"/>
              </a:rPr>
              <a:t>Dorazio</a:t>
            </a:r>
            <a:r>
              <a:rPr lang="en-US" sz="2000" dirty="0" smtClean="0">
                <a:solidFill>
                  <a:srgbClr val="636382"/>
                </a:solidFill>
                <a:latin typeface="Gill Sans MT" panose="020B0502020104020203" pitchFamily="34" charset="0"/>
              </a:rPr>
              <a:t>. 2008. Hierarchical modeling and inference in ecology. The analysis of data from populations, </a:t>
            </a:r>
            <a:r>
              <a:rPr lang="en-US" sz="2000" dirty="0" err="1" smtClean="0">
                <a:solidFill>
                  <a:srgbClr val="636382"/>
                </a:solidFill>
                <a:latin typeface="Gill Sans MT" panose="020B0502020104020203" pitchFamily="34" charset="0"/>
              </a:rPr>
              <a:t>metapopulations</a:t>
            </a:r>
            <a:r>
              <a:rPr lang="en-US" sz="2000" dirty="0" smtClean="0">
                <a:solidFill>
                  <a:srgbClr val="636382"/>
                </a:solidFill>
                <a:latin typeface="Gill Sans MT" panose="020B0502020104020203" pitchFamily="34" charset="0"/>
              </a:rPr>
              <a:t>, and communities. Academic Press.</a:t>
            </a:r>
          </a:p>
          <a:p>
            <a:pPr fontAlgn="auto">
              <a:spcBef>
                <a:spcPts val="600"/>
              </a:spcBef>
              <a:spcAft>
                <a:spcPts val="0"/>
              </a:spcAft>
            </a:pPr>
            <a:endParaRPr lang="en-US" sz="600" dirty="0" smtClean="0">
              <a:solidFill>
                <a:srgbClr val="636382"/>
              </a:solidFill>
              <a:latin typeface="Gill Sans MT" panose="020B0502020104020203" pitchFamily="34" charset="0"/>
            </a:endParaRPr>
          </a:p>
          <a:p>
            <a:pPr marL="0" indent="0" fontAlgn="auto">
              <a:spcBef>
                <a:spcPts val="600"/>
              </a:spcBef>
              <a:spcAft>
                <a:spcPts val="0"/>
              </a:spcAft>
              <a:buNone/>
            </a:pPr>
            <a:r>
              <a:rPr lang="en-US" sz="2000" b="1" dirty="0" smtClean="0">
                <a:solidFill>
                  <a:srgbClr val="636382"/>
                </a:solidFill>
                <a:latin typeface="Gill Sans MT" panose="020B0502020104020203" pitchFamily="34" charset="0"/>
              </a:rPr>
              <a:t>FUENTE INTERESANTE:</a:t>
            </a:r>
            <a:endParaRPr lang="en-US" sz="2000" b="1"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2428514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543073" y="116632"/>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 vs. FRECUENTISTA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 name="Rectangle 1"/>
          <p:cNvSpPr/>
          <p:nvPr/>
        </p:nvSpPr>
        <p:spPr>
          <a:xfrm>
            <a:off x="620688" y="1340768"/>
            <a:ext cx="7902624" cy="3293209"/>
          </a:xfrm>
          <a:prstGeom prst="rect">
            <a:avLst/>
          </a:prstGeom>
        </p:spPr>
        <p:txBody>
          <a:bodyPr wrap="square">
            <a:spAutoFit/>
          </a:bodyPr>
          <a:lstStyle/>
          <a:p>
            <a:pPr marL="47625" lvl="1">
              <a:spcBef>
                <a:spcPts val="1200"/>
              </a:spcBef>
              <a:spcAft>
                <a:spcPts val="1200"/>
              </a:spcAft>
              <a:buSzPct val="80000"/>
            </a:pPr>
            <a:r>
              <a:rPr lang="es-ES" sz="2400" dirty="0" smtClean="0">
                <a:solidFill>
                  <a:srgbClr val="636382"/>
                </a:solidFill>
                <a:latin typeface="Gill Sans MT" panose="020B0502020104020203" pitchFamily="34" charset="0"/>
              </a:rPr>
              <a:t>Resumiendo podríamos decir que la </a:t>
            </a:r>
            <a:r>
              <a:rPr lang="es-ES" sz="2400" dirty="0">
                <a:solidFill>
                  <a:srgbClr val="636382"/>
                </a:solidFill>
                <a:latin typeface="Gill Sans MT" panose="020B0502020104020203" pitchFamily="34" charset="0"/>
              </a:rPr>
              <a:t>gran diferencia es que con </a:t>
            </a:r>
            <a:r>
              <a:rPr lang="es-ES" sz="2400" dirty="0" smtClean="0">
                <a:solidFill>
                  <a:srgbClr val="636382"/>
                </a:solidFill>
                <a:latin typeface="Gill Sans MT" panose="020B0502020104020203" pitchFamily="34" charset="0"/>
              </a:rPr>
              <a:t>la inferencia Bayesiana, podemos obtener </a:t>
            </a:r>
            <a:r>
              <a:rPr lang="es-ES" sz="2400" dirty="0">
                <a:solidFill>
                  <a:srgbClr val="636382"/>
                </a:solidFill>
                <a:latin typeface="Gill Sans MT" panose="020B0502020104020203" pitchFamily="34" charset="0"/>
              </a:rPr>
              <a:t>distribuciones de probabilidades para </a:t>
            </a:r>
            <a:r>
              <a:rPr lang="es-ES" sz="2400" dirty="0" smtClean="0">
                <a:solidFill>
                  <a:srgbClr val="636382"/>
                </a:solidFill>
                <a:latin typeface="Gill Sans MT" panose="020B0502020104020203" pitchFamily="34" charset="0"/>
              </a:rPr>
              <a:t>cantidades</a:t>
            </a:r>
            <a:r>
              <a:rPr lang="es-ES" sz="2400" dirty="0">
                <a:solidFill>
                  <a:srgbClr val="636382"/>
                </a:solidFill>
                <a:latin typeface="Gill Sans MT" panose="020B0502020104020203" pitchFamily="34" charset="0"/>
              </a:rPr>
              <a:t> no </a:t>
            </a:r>
            <a:r>
              <a:rPr lang="es-ES" sz="2400" dirty="0" smtClean="0">
                <a:solidFill>
                  <a:srgbClr val="636382"/>
                </a:solidFill>
                <a:latin typeface="Gill Sans MT" panose="020B0502020104020203" pitchFamily="34" charset="0"/>
              </a:rPr>
              <a:t>observadas: </a:t>
            </a:r>
          </a:p>
          <a:p>
            <a:pPr marL="47625" lvl="1">
              <a:spcBef>
                <a:spcPts val="1200"/>
              </a:spcBef>
              <a:spcAft>
                <a:spcPts val="1200"/>
              </a:spcAft>
              <a:buSzPct val="80000"/>
            </a:pPr>
            <a:r>
              <a:rPr lang="es-ES" sz="2400" dirty="0" smtClean="0">
                <a:solidFill>
                  <a:srgbClr val="636382"/>
                </a:solidFill>
                <a:latin typeface="Gill Sans MT" panose="020B0502020104020203" pitchFamily="34" charset="0"/>
              </a:rPr>
              <a:t>parámetros</a:t>
            </a:r>
            <a:r>
              <a:rPr lang="es-ES" sz="2400" dirty="0">
                <a:solidFill>
                  <a:srgbClr val="636382"/>
                </a:solidFill>
                <a:latin typeface="Gill Sans MT" panose="020B0502020104020203" pitchFamily="34" charset="0"/>
              </a:rPr>
              <a:t>, valores perdidos, o datos nuevos que todavía no hemos colectado. </a:t>
            </a:r>
            <a:endParaRPr lang="es-ES" sz="2400" dirty="0" smtClean="0">
              <a:solidFill>
                <a:srgbClr val="636382"/>
              </a:solidFill>
              <a:latin typeface="Gill Sans MT" panose="020B0502020104020203" pitchFamily="34" charset="0"/>
            </a:endParaRPr>
          </a:p>
          <a:p>
            <a:pPr marL="47625" lvl="1">
              <a:spcBef>
                <a:spcPts val="1200"/>
              </a:spcBef>
              <a:spcAft>
                <a:spcPts val="1200"/>
              </a:spcAft>
              <a:buSzPct val="80000"/>
            </a:pPr>
            <a:r>
              <a:rPr lang="es-ES" sz="2400" dirty="0" smtClean="0">
                <a:solidFill>
                  <a:srgbClr val="636382"/>
                </a:solidFill>
                <a:latin typeface="Gill Sans MT" panose="020B0502020104020203" pitchFamily="34" charset="0"/>
              </a:rPr>
              <a:t>Podemos cuantificar </a:t>
            </a:r>
            <a:r>
              <a:rPr lang="es-ES" sz="2400" dirty="0">
                <a:solidFill>
                  <a:srgbClr val="636382"/>
                </a:solidFill>
                <a:latin typeface="Gill Sans MT" panose="020B0502020104020203" pitchFamily="34" charset="0"/>
              </a:rPr>
              <a:t>incertidumbre y armar modelos</a:t>
            </a:r>
            <a:r>
              <a:rPr lang="es-ES" dirty="0">
                <a:solidFill>
                  <a:srgbClr val="636382"/>
                </a:solidFill>
                <a:latin typeface="Gill Sans MT" panose="020B0502020104020203" pitchFamily="34" charset="0"/>
              </a:rPr>
              <a:t> </a:t>
            </a:r>
            <a:r>
              <a:rPr lang="es-ES" dirty="0" smtClean="0"/>
              <a:t> </a:t>
            </a:r>
            <a:r>
              <a:rPr lang="es-ES" sz="2400" dirty="0">
                <a:solidFill>
                  <a:srgbClr val="636382"/>
                </a:solidFill>
                <a:latin typeface="Gill Sans MT" panose="020B0502020104020203" pitchFamily="34" charset="0"/>
              </a:rPr>
              <a:t>realistas que tienen en cuenta </a:t>
            </a:r>
            <a:r>
              <a:rPr lang="es-ES" sz="2400" dirty="0" smtClean="0">
                <a:solidFill>
                  <a:srgbClr val="636382"/>
                </a:solidFill>
                <a:latin typeface="Gill Sans MT" panose="020B0502020104020203" pitchFamily="34" charset="0"/>
              </a:rPr>
              <a:t>observaciones </a:t>
            </a:r>
            <a:r>
              <a:rPr lang="es-ES" sz="2400" dirty="0">
                <a:solidFill>
                  <a:srgbClr val="636382"/>
                </a:solidFill>
                <a:latin typeface="Gill Sans MT" panose="020B0502020104020203" pitchFamily="34" charset="0"/>
              </a:rPr>
              <a:t>imperfectas.</a:t>
            </a:r>
          </a:p>
        </p:txBody>
      </p:sp>
    </p:spTree>
    <p:extLst>
      <p:ext uri="{BB962C8B-B14F-4D97-AF65-F5344CB8AC3E}">
        <p14:creationId xmlns:p14="http://schemas.microsoft.com/office/powerpoint/2010/main" val="1576718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467544" y="189197"/>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 vs. FRECUENTISTA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16" name="Rectangle 15"/>
          <p:cNvSpPr/>
          <p:nvPr/>
        </p:nvSpPr>
        <p:spPr>
          <a:xfrm>
            <a:off x="251520" y="1026889"/>
            <a:ext cx="3522676" cy="3770263"/>
          </a:xfrm>
          <a:prstGeom prst="rect">
            <a:avLst/>
          </a:prstGeom>
        </p:spPr>
        <p:txBody>
          <a:bodyPr wrap="square">
            <a:spAutoFit/>
          </a:bodyPr>
          <a:lstStyle/>
          <a:p>
            <a:pPr marL="0" lvl="1" algn="ctr">
              <a:spcAft>
                <a:spcPts val="600"/>
              </a:spcAft>
              <a:buSzPct val="80000"/>
            </a:pPr>
            <a:r>
              <a:rPr lang="en-US" sz="3200" i="1" dirty="0" err="1" smtClean="0">
                <a:solidFill>
                  <a:srgbClr val="636382"/>
                </a:solidFill>
                <a:effectLst>
                  <a:outerShdw blurRad="38100" dist="38100" dir="2700000" algn="tl">
                    <a:srgbClr val="000000">
                      <a:alpha val="43137"/>
                    </a:srgbClr>
                  </a:outerShdw>
                </a:effectLst>
                <a:latin typeface="Gill Sans MT" panose="020B0502020104020203" pitchFamily="34" charset="0"/>
              </a:rPr>
              <a:t>Frecuentista</a:t>
            </a:r>
            <a:endParaRPr lang="en-US" sz="3200" i="1" dirty="0" smtClean="0">
              <a:solidFill>
                <a:srgbClr val="636382"/>
              </a:solidFill>
              <a:effectLst>
                <a:outerShdw blurRad="38100" dist="38100" dir="2700000" algn="tl">
                  <a:srgbClr val="000000">
                    <a:alpha val="43137"/>
                  </a:srgbClr>
                </a:outerShdw>
              </a:effectLst>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smtClean="0">
                <a:solidFill>
                  <a:srgbClr val="636382"/>
                </a:solidFill>
                <a:latin typeface="Gill Sans MT" panose="020B0502020104020203" pitchFamily="34" charset="0"/>
              </a:rPr>
              <a:t>Parametrós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fijos</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desconocidos</a:t>
            </a:r>
            <a:endParaRPr lang="en-US" sz="2400" dirty="0" smtClean="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smtClean="0">
                <a:solidFill>
                  <a:srgbClr val="636382"/>
                </a:solidFill>
                <a:latin typeface="Gill Sans MT" panose="020B0502020104020203" pitchFamily="34" charset="0"/>
              </a:rPr>
              <a:t>Incertidumbre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evaluada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sobre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réplicas</a:t>
            </a:r>
            <a:r>
              <a:rPr lang="en-US" sz="2400" dirty="0" smtClean="0">
                <a:solidFill>
                  <a:srgbClr val="636382"/>
                </a:solidFill>
                <a:latin typeface="Gill Sans MT" panose="020B0502020104020203" pitchFamily="34" charset="0"/>
              </a:rPr>
              <a:t> de set de </a:t>
            </a:r>
            <a:r>
              <a:rPr lang="en-US" sz="2400" dirty="0" err="1" smtClean="0">
                <a:solidFill>
                  <a:srgbClr val="636382"/>
                </a:solidFill>
                <a:latin typeface="Gill Sans MT" panose="020B0502020104020203" pitchFamily="34" charset="0"/>
              </a:rPr>
              <a:t>datos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hipotéticas</a:t>
            </a:r>
            <a:r>
              <a:rPr lang="en-US" sz="2400" dirty="0" smtClean="0">
                <a:solidFill>
                  <a:srgbClr val="636382"/>
                </a:solidFill>
                <a:latin typeface="Gill Sans MT" panose="020B0502020104020203" pitchFamily="34" charset="0"/>
              </a:rPr>
              <a:t> (IC </a:t>
            </a:r>
            <a:r>
              <a:rPr lang="en-US" sz="2400" dirty="0" err="1" smtClean="0">
                <a:solidFill>
                  <a:srgbClr val="636382"/>
                </a:solidFill>
                <a:latin typeface="Gill Sans MT" panose="020B0502020104020203" pitchFamily="34" charset="0"/>
              </a:rPr>
              <a:t>basado</a:t>
            </a:r>
            <a:r>
              <a:rPr lang="en-US" sz="2400" dirty="0" smtClean="0">
                <a:solidFill>
                  <a:srgbClr val="636382"/>
                </a:solidFill>
                <a:latin typeface="Gill Sans MT" panose="020B0502020104020203" pitchFamily="34" charset="0"/>
              </a:rPr>
              <a:t> en </a:t>
            </a:r>
            <a:r>
              <a:rPr lang="en-US" sz="2400" dirty="0" err="1" smtClean="0">
                <a:solidFill>
                  <a:srgbClr val="636382"/>
                </a:solidFill>
                <a:latin typeface="Gill Sans MT" panose="020B0502020104020203" pitchFamily="34" charset="0"/>
              </a:rPr>
              <a:t>muestra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infinita</a:t>
            </a:r>
            <a:r>
              <a:rPr lang="en-US" sz="2400" dirty="0" smtClean="0">
                <a:solidFill>
                  <a:srgbClr val="636382"/>
                </a:solidFill>
                <a:latin typeface="Gill Sans MT" panose="020B0502020104020203" pitchFamily="34" charset="0"/>
              </a:rPr>
              <a:t>) </a:t>
            </a:r>
          </a:p>
          <a:p>
            <a:pPr marL="285750" lvl="1" indent="-238125">
              <a:spcAft>
                <a:spcPts val="600"/>
              </a:spcAft>
              <a:buSzPct val="80000"/>
              <a:buFont typeface="Arial" panose="020B0604020202020204" pitchFamily="34" charset="0"/>
              <a:buChar char="•"/>
            </a:pPr>
            <a:r>
              <a:rPr lang="en-US" sz="2400" dirty="0" smtClean="0">
                <a:solidFill>
                  <a:srgbClr val="636382"/>
                </a:solidFill>
                <a:latin typeface="Gill Sans MT" panose="020B0502020104020203" pitchFamily="34" charset="0"/>
              </a:rPr>
              <a:t>IMM</a:t>
            </a:r>
            <a:endParaRPr lang="en-US" sz="2800" dirty="0">
              <a:solidFill>
                <a:srgbClr val="636382"/>
              </a:solidFill>
              <a:latin typeface="Gill Sans MT" panose="020B0502020104020203" pitchFamily="34" charset="0"/>
            </a:endParaRPr>
          </a:p>
        </p:txBody>
      </p:sp>
      <p:sp>
        <p:nvSpPr>
          <p:cNvPr id="24" name="Rectangle 23"/>
          <p:cNvSpPr/>
          <p:nvPr/>
        </p:nvSpPr>
        <p:spPr>
          <a:xfrm>
            <a:off x="4067944" y="979269"/>
            <a:ext cx="4896544" cy="5186035"/>
          </a:xfrm>
          <a:prstGeom prst="rect">
            <a:avLst/>
          </a:prstGeom>
        </p:spPr>
        <p:txBody>
          <a:bodyPr wrap="square">
            <a:spAutoFit/>
          </a:bodyPr>
          <a:lstStyle/>
          <a:p>
            <a:pPr marL="0" lvl="1" algn="ctr">
              <a:spcAft>
                <a:spcPts val="600"/>
              </a:spcAft>
              <a:buSzPct val="80000"/>
            </a:pPr>
            <a:r>
              <a:rPr lang="en-US" sz="3200" i="1" dirty="0" err="1">
                <a:solidFill>
                  <a:srgbClr val="636382"/>
                </a:solidFill>
                <a:effectLst>
                  <a:outerShdw blurRad="38100" dist="38100" dir="2700000" algn="tl">
                    <a:srgbClr val="000000">
                      <a:alpha val="43137"/>
                    </a:srgbClr>
                  </a:outerShdw>
                </a:effectLst>
                <a:latin typeface="Gill Sans MT" panose="020B0502020104020203" pitchFamily="34" charset="0"/>
              </a:rPr>
              <a:t>Bayesiano</a:t>
            </a:r>
            <a:endParaRPr lang="en-US" sz="3200" i="1" dirty="0">
              <a:solidFill>
                <a:srgbClr val="636382"/>
              </a:solidFill>
              <a:effectLst>
                <a:outerShdw blurRad="38100" dist="38100" dir="2700000" algn="tl">
                  <a:srgbClr val="000000">
                    <a:alpha val="43137"/>
                  </a:srgbClr>
                </a:outerShdw>
              </a:effectLst>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smtClean="0">
                <a:solidFill>
                  <a:srgbClr val="636382"/>
                </a:solidFill>
                <a:latin typeface="Gill Sans MT" panose="020B0502020104020203" pitchFamily="34" charset="0"/>
              </a:rPr>
              <a:t>Parámetros</a:t>
            </a:r>
            <a:r>
              <a:rPr lang="en-US" sz="2400" dirty="0" smtClean="0">
                <a:solidFill>
                  <a:srgbClr val="636382"/>
                </a:solidFill>
                <a:latin typeface="Gill Sans MT" panose="020B0502020104020203" pitchFamily="34" charset="0"/>
              </a:rPr>
              <a:t> </a:t>
            </a:r>
            <a:r>
              <a:rPr lang="en-US" sz="2400" dirty="0">
                <a:solidFill>
                  <a:srgbClr val="636382"/>
                </a:solidFill>
                <a:latin typeface="Gill Sans MT" panose="020B0502020104020203" pitchFamily="34" charset="0"/>
              </a:rPr>
              <a:t>de </a:t>
            </a:r>
            <a:r>
              <a:rPr lang="en-US" sz="2400" dirty="0" err="1">
                <a:solidFill>
                  <a:srgbClr val="636382"/>
                </a:solidFill>
                <a:latin typeface="Gill Sans MT" panose="020B0502020104020203" pitchFamily="34" charset="0"/>
              </a:rPr>
              <a:t>modelos</a:t>
            </a:r>
            <a:r>
              <a:rPr lang="en-US" sz="2400" dirty="0">
                <a:solidFill>
                  <a:srgbClr val="636382"/>
                </a:solidFill>
                <a:latin typeface="Gill Sans MT" panose="020B0502020104020203" pitchFamily="34" charset="0"/>
              </a:rPr>
              <a:t> son variables </a:t>
            </a:r>
            <a:r>
              <a:rPr lang="en-US" sz="2400" dirty="0" err="1">
                <a:solidFill>
                  <a:srgbClr val="636382"/>
                </a:solidFill>
                <a:latin typeface="Gill Sans MT" panose="020B0502020104020203" pitchFamily="34" charset="0"/>
              </a:rPr>
              <a:t>aleatorias</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a:solidFill>
                  <a:srgbClr val="636382"/>
                </a:solidFill>
                <a:latin typeface="Gill Sans MT" panose="020B0502020104020203" pitchFamily="34" charset="0"/>
              </a:rPr>
              <a:t>La </a:t>
            </a:r>
            <a:r>
              <a:rPr lang="en-US" sz="2400" dirty="0" err="1">
                <a:solidFill>
                  <a:srgbClr val="636382"/>
                </a:solidFill>
                <a:latin typeface="Gill Sans MT" panose="020B0502020104020203" pitchFamily="34" charset="0"/>
              </a:rPr>
              <a:t>probabilidad</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es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una</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medida</a:t>
            </a:r>
            <a:r>
              <a:rPr lang="en-US" sz="2400" dirty="0">
                <a:solidFill>
                  <a:srgbClr val="636382"/>
                </a:solidFill>
                <a:latin typeface="Gill Sans MT" panose="020B0502020104020203" pitchFamily="34" charset="0"/>
              </a:rPr>
              <a:t> de </a:t>
            </a:r>
            <a:r>
              <a:rPr lang="en-US" sz="2400" dirty="0" err="1">
                <a:solidFill>
                  <a:srgbClr val="636382"/>
                </a:solidFill>
                <a:latin typeface="Gill Sans MT" panose="020B0502020104020203" pitchFamily="34" charset="0"/>
              </a:rPr>
              <a:t>incertidumbre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sobre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cantidades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desconocidas</a:t>
            </a:r>
            <a:r>
              <a:rPr lang="en-US" sz="2400" dirty="0">
                <a:solidFill>
                  <a:srgbClr val="636382"/>
                </a:solidFill>
                <a:latin typeface="Gill Sans MT" panose="020B0502020104020203" pitchFamily="34" charset="0"/>
              </a:rPr>
              <a:t> (IC </a:t>
            </a:r>
            <a:r>
              <a:rPr lang="en-US" sz="2400" dirty="0" err="1">
                <a:solidFill>
                  <a:srgbClr val="636382"/>
                </a:solidFill>
                <a:latin typeface="Gill Sans MT" panose="020B0502020104020203" pitchFamily="34" charset="0"/>
              </a:rPr>
              <a:t>verdadero</a:t>
            </a:r>
            <a:r>
              <a:rPr lang="en-US" sz="2400" dirty="0">
                <a:solidFill>
                  <a:srgbClr val="636382"/>
                </a:solidFill>
                <a:latin typeface="Gill Sans MT" panose="020B0502020104020203" pitchFamily="34" charset="0"/>
              </a:rPr>
              <a:t>)</a:t>
            </a:r>
          </a:p>
          <a:p>
            <a:pPr marL="285750" lvl="1" indent="-238125">
              <a:spcAft>
                <a:spcPts val="600"/>
              </a:spcAft>
              <a:buSzPct val="80000"/>
              <a:buFont typeface="Arial" panose="020B0604020202020204" pitchFamily="34" charset="0"/>
              <a:buChar char="•"/>
            </a:pPr>
            <a:r>
              <a:rPr lang="en-US" sz="2400" dirty="0" err="1">
                <a:solidFill>
                  <a:srgbClr val="636382"/>
                </a:solidFill>
                <a:latin typeface="Gill Sans MT" panose="020B0502020104020203" pitchFamily="34" charset="0"/>
              </a:rPr>
              <a:t>Conocimiento</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previo</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a:solidFill>
                  <a:srgbClr val="636382"/>
                </a:solidFill>
                <a:latin typeface="Gill Sans MT" panose="020B0502020104020203" pitchFamily="34" charset="0"/>
              </a:rPr>
              <a:t>Set de </a:t>
            </a:r>
            <a:r>
              <a:rPr lang="en-US" sz="2400" dirty="0" err="1">
                <a:solidFill>
                  <a:srgbClr val="636382"/>
                </a:solidFill>
                <a:latin typeface="Gill Sans MT" panose="020B0502020104020203" pitchFamily="34" charset="0"/>
              </a:rPr>
              <a:t>datos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pequeños</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a:solidFill>
                  <a:srgbClr val="636382"/>
                </a:solidFill>
                <a:latin typeface="Gill Sans MT" panose="020B0502020104020203" pitchFamily="34" charset="0"/>
              </a:rPr>
              <a:t>Modelos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jerárquicos</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a:solidFill>
                  <a:srgbClr val="636382"/>
                </a:solidFill>
                <a:latin typeface="Gill Sans MT" panose="020B0502020104020203" pitchFamily="34" charset="0"/>
              </a:rPr>
              <a:t>IMM </a:t>
            </a:r>
            <a:r>
              <a:rPr lang="en-US" sz="2400" dirty="0" err="1">
                <a:solidFill>
                  <a:srgbClr val="636382"/>
                </a:solidFill>
                <a:latin typeface="Gill Sans MT" panose="020B0502020104020203" pitchFamily="34" charset="0"/>
              </a:rPr>
              <a:t>dificil</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a:solidFill>
                  <a:srgbClr val="636382"/>
                </a:solidFill>
                <a:latin typeface="Gill Sans MT" panose="020B0502020104020203" pitchFamily="34" charset="0"/>
              </a:rPr>
              <a:t>Computacionalmente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dificil</a:t>
            </a:r>
            <a:r>
              <a:rPr lang="en-US" sz="2400" dirty="0">
                <a:solidFill>
                  <a:srgbClr val="636382"/>
                </a:solidFill>
                <a:latin typeface="Gill Sans MT" panose="020B0502020104020203" pitchFamily="34" charset="0"/>
              </a:rPr>
              <a:t> (MCMC)</a:t>
            </a:r>
          </a:p>
        </p:txBody>
      </p:sp>
    </p:spTree>
    <p:extLst>
      <p:ext uri="{BB962C8B-B14F-4D97-AF65-F5344CB8AC3E}">
        <p14:creationId xmlns:p14="http://schemas.microsoft.com/office/powerpoint/2010/main" val="3689166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395536"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4" name="Content Placeholder 4"/>
          <p:cNvSpPr txBox="1">
            <a:spLocks/>
          </p:cNvSpPr>
          <p:nvPr/>
        </p:nvSpPr>
        <p:spPr>
          <a:xfrm>
            <a:off x="899591" y="908720"/>
            <a:ext cx="8201869" cy="5562819"/>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1200"/>
              </a:spcAft>
            </a:pPr>
            <a:r>
              <a:rPr lang="en-US" sz="2400" dirty="0" err="1" smtClean="0">
                <a:solidFill>
                  <a:srgbClr val="636382"/>
                </a:solidFill>
                <a:latin typeface="Gill Sans MT" panose="020B0502020104020203" pitchFamily="34" charset="0"/>
              </a:rPr>
              <a:t>Reconoce</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combina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cuatro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componentes</a:t>
            </a:r>
            <a:r>
              <a:rPr lang="en-US" sz="2400" dirty="0" smtClean="0">
                <a:solidFill>
                  <a:srgbClr val="636382"/>
                </a:solidFill>
                <a:latin typeface="Gill Sans MT" panose="020B0502020104020203" pitchFamily="34" charset="0"/>
              </a:rPr>
              <a:t> del </a:t>
            </a:r>
            <a:r>
              <a:rPr lang="en-US" sz="2400" dirty="0" err="1" smtClean="0">
                <a:solidFill>
                  <a:srgbClr val="636382"/>
                </a:solidFill>
                <a:latin typeface="Gill Sans MT" panose="020B0502020104020203" pitchFamily="34" charset="0"/>
              </a:rPr>
              <a:t>conocimiento</a:t>
            </a:r>
            <a:r>
              <a:rPr lang="en-US" sz="2400" dirty="0" smtClean="0">
                <a:solidFill>
                  <a:srgbClr val="636382"/>
                </a:solidFill>
                <a:latin typeface="Gill Sans MT" panose="020B0502020104020203" pitchFamily="34" charset="0"/>
              </a:rPr>
              <a:t>:     </a:t>
            </a:r>
          </a:p>
          <a:p>
            <a:pPr marL="0" indent="0" fontAlgn="auto">
              <a:lnSpc>
                <a:spcPct val="80000"/>
              </a:lnSpc>
              <a:spcBef>
                <a:spcPts val="0"/>
              </a:spcBef>
              <a:spcAft>
                <a:spcPts val="0"/>
              </a:spcAft>
              <a:buFont typeface="Arial" panose="020B0604020202020204" pitchFamily="34" charset="0"/>
              <a:buNone/>
            </a:pPr>
            <a:r>
              <a:rPr lang="en-US" sz="24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conocimiento</a:t>
            </a:r>
            <a:r>
              <a:rPr lang="en-US" sz="2400" dirty="0" smtClean="0">
                <a:solidFill>
                  <a:schemeClr val="accent2"/>
                </a:solidFill>
                <a:latin typeface="Gill Sans MT" panose="020B0502020104020203" pitchFamily="34" charset="0"/>
              </a:rPr>
              <a:t> +   </a:t>
            </a:r>
            <a:r>
              <a:rPr lang="en-US" sz="2400" dirty="0" err="1" smtClean="0">
                <a:solidFill>
                  <a:schemeClr val="accent2"/>
                </a:solidFill>
                <a:latin typeface="Gill Sans MT" panose="020B0502020104020203" pitchFamily="34" charset="0"/>
              </a:rPr>
              <a:t>datos</a:t>
            </a:r>
            <a:r>
              <a:rPr lang="en-US" sz="2400" dirty="0" smtClean="0">
                <a:solidFill>
                  <a:schemeClr val="accent2"/>
                </a:solidFill>
                <a:latin typeface="Gill Sans MT" panose="020B0502020104020203" pitchFamily="34" charset="0"/>
              </a:rPr>
              <a:t>      </a:t>
            </a:r>
            <a:r>
              <a:rPr lang="en-US" sz="2800" baseline="30000" dirty="0" err="1" smtClean="0">
                <a:solidFill>
                  <a:schemeClr val="accent2"/>
                </a:solidFill>
                <a:latin typeface="Gill Sans MT" panose="020B0502020104020203" pitchFamily="34" charset="0"/>
              </a:rPr>
              <a:t>modelo</a:t>
            </a:r>
            <a:r>
              <a:rPr lang="en-US" sz="2400" baseline="300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concocimiento</a:t>
            </a:r>
            <a:endParaRPr lang="en-US" sz="2400" dirty="0" smtClean="0">
              <a:solidFill>
                <a:schemeClr val="accent2"/>
              </a:solidFill>
              <a:latin typeface="Gill Sans MT" panose="020B0502020104020203" pitchFamily="34" charset="0"/>
            </a:endParaRPr>
          </a:p>
          <a:p>
            <a:pPr marL="0" indent="0" fontAlgn="auto">
              <a:lnSpc>
                <a:spcPct val="80000"/>
              </a:lnSpc>
              <a:spcBef>
                <a:spcPts val="0"/>
              </a:spcBef>
              <a:spcAft>
                <a:spcPts val="600"/>
              </a:spcAft>
              <a:buFont typeface="Arial" panose="020B0604020202020204" pitchFamily="34" charset="0"/>
              <a:buNone/>
            </a:pPr>
            <a:r>
              <a:rPr lang="en-US" sz="2400" dirty="0">
                <a:solidFill>
                  <a:schemeClr val="accent2"/>
                </a:solidFill>
                <a:latin typeface="Gill Sans MT" panose="020B0502020104020203" pitchFamily="34" charset="0"/>
              </a:rPr>
              <a:t> </a:t>
            </a:r>
            <a:r>
              <a:rPr lang="en-US" sz="24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previo</a:t>
            </a:r>
            <a:r>
              <a:rPr lang="en-US" sz="24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nuevos</a:t>
            </a:r>
            <a:r>
              <a:rPr lang="en-US" sz="2400" dirty="0" smtClean="0">
                <a:solidFill>
                  <a:schemeClr val="accent2"/>
                </a:solidFill>
                <a:latin typeface="Gill Sans MT" panose="020B0502020104020203" pitchFamily="34" charset="0"/>
              </a:rPr>
              <a:t>                     posterior </a:t>
            </a:r>
          </a:p>
          <a:p>
            <a:pPr fontAlgn="auto">
              <a:spcBef>
                <a:spcPts val="1200"/>
              </a:spcBef>
              <a:spcAft>
                <a:spcPts val="600"/>
              </a:spcAft>
            </a:pPr>
            <a:r>
              <a:rPr lang="en-US" sz="2400" dirty="0" err="1" smtClean="0">
                <a:solidFill>
                  <a:srgbClr val="636382"/>
                </a:solidFill>
                <a:latin typeface="Gill Sans MT" panose="020B0502020104020203" pitchFamily="34" charset="0"/>
              </a:rPr>
              <a:t>Incorpora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informaci</a:t>
            </a:r>
            <a:r>
              <a:rPr lang="es-ES" sz="2400" dirty="0" err="1" smtClean="0">
                <a:solidFill>
                  <a:srgbClr val="636382"/>
                </a:solidFill>
                <a:latin typeface="Gill Sans MT" panose="020B0502020104020203" pitchFamily="34" charset="0"/>
              </a:rPr>
              <a:t>ón</a:t>
            </a:r>
            <a:r>
              <a:rPr lang="es-E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previa</a:t>
            </a:r>
            <a:r>
              <a:rPr lang="en-US" sz="2400" dirty="0" smtClean="0">
                <a:solidFill>
                  <a:srgbClr val="636382"/>
                </a:solidFill>
                <a:latin typeface="Gill Sans MT" panose="020B0502020104020203" pitchFamily="34" charset="0"/>
              </a:rPr>
              <a:t> para </a:t>
            </a:r>
            <a:r>
              <a:rPr lang="en-US" sz="2400" dirty="0" err="1" smtClean="0">
                <a:solidFill>
                  <a:srgbClr val="636382"/>
                </a:solidFill>
                <a:latin typeface="Gill Sans MT" panose="020B0502020104020203" pitchFamily="34" charset="0"/>
              </a:rPr>
              <a:t>actualizar</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conocimiento</a:t>
            </a:r>
            <a:endParaRPr lang="en-US" sz="2400" dirty="0" smtClean="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Subjetivo</a:t>
            </a:r>
            <a:r>
              <a:rPr lang="en-US" sz="2400" dirty="0" smtClean="0">
                <a:solidFill>
                  <a:srgbClr val="636382"/>
                </a:solidFill>
                <a:latin typeface="Gill Sans MT" panose="020B0502020104020203" pitchFamily="34" charset="0"/>
              </a:rPr>
              <a:t> </a:t>
            </a:r>
          </a:p>
          <a:p>
            <a:pPr lvl="1" fontAlgn="auto">
              <a:spcBef>
                <a:spcPts val="0"/>
              </a:spcBef>
              <a:spcAft>
                <a:spcPts val="600"/>
              </a:spcAft>
            </a:pPr>
            <a:r>
              <a:rPr lang="en-US" sz="2400" dirty="0" err="1" smtClean="0">
                <a:solidFill>
                  <a:srgbClr val="636382"/>
                </a:solidFill>
                <a:latin typeface="Gill Sans MT" panose="020B0502020104020203" pitchFamily="34" charset="0"/>
              </a:rPr>
              <a:t>Especificar</a:t>
            </a:r>
            <a:r>
              <a:rPr lang="en-US" sz="2400" dirty="0" smtClean="0">
                <a:solidFill>
                  <a:srgbClr val="636382"/>
                </a:solidFill>
                <a:latin typeface="Gill Sans MT" panose="020B0502020104020203" pitchFamily="34" charset="0"/>
              </a:rPr>
              <a:t> “prior”; no </a:t>
            </a:r>
            <a:r>
              <a:rPr lang="en-US" sz="2400" dirty="0" err="1" smtClean="0">
                <a:solidFill>
                  <a:srgbClr val="636382"/>
                </a:solidFill>
                <a:latin typeface="Gill Sans MT" panose="020B0502020104020203" pitchFamily="34" charset="0"/>
              </a:rPr>
              <a:t>todos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priors </a:t>
            </a:r>
            <a:r>
              <a:rPr lang="en-US" sz="2400" dirty="0" err="1" smtClean="0">
                <a:solidFill>
                  <a:srgbClr val="636382"/>
                </a:solidFill>
                <a:latin typeface="Gill Sans MT" panose="020B0502020104020203" pitchFamily="34" charset="0"/>
              </a:rPr>
              <a:t>dan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misma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(B)</a:t>
            </a:r>
          </a:p>
          <a:p>
            <a:pPr lvl="1" fontAlgn="auto">
              <a:spcBef>
                <a:spcPts val="0"/>
              </a:spcBef>
              <a:spcAft>
                <a:spcPts val="600"/>
              </a:spcAft>
            </a:pPr>
            <a:r>
              <a:rPr lang="en-US" sz="2400" dirty="0" err="1" smtClean="0">
                <a:solidFill>
                  <a:srgbClr val="636382"/>
                </a:solidFill>
                <a:latin typeface="Gill Sans MT" panose="020B0502020104020203" pitchFamily="34" charset="0"/>
              </a:rPr>
              <a:t>Especificar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estimador</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todos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estimadores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dan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misma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(F)</a:t>
            </a:r>
          </a:p>
          <a:p>
            <a:pPr fontAlgn="auto">
              <a:spcBef>
                <a:spcPts val="600"/>
              </a:spcBef>
              <a:spcAft>
                <a:spcPts val="600"/>
              </a:spcAft>
            </a:pPr>
            <a:r>
              <a:rPr lang="en-US" sz="2400" dirty="0" err="1" smtClean="0">
                <a:solidFill>
                  <a:srgbClr val="636382"/>
                </a:solidFill>
                <a:latin typeface="Gill Sans MT" panose="020B0502020104020203" pitchFamily="34" charset="0"/>
              </a:rPr>
              <a:t>Parámetros</a:t>
            </a:r>
            <a:r>
              <a:rPr lang="en-US" sz="2400" dirty="0" smtClean="0">
                <a:solidFill>
                  <a:srgbClr val="636382"/>
                </a:solidFill>
                <a:latin typeface="Gill Sans MT" panose="020B0502020104020203" pitchFamily="34" charset="0"/>
              </a:rPr>
              <a:t> no son </a:t>
            </a:r>
            <a:r>
              <a:rPr lang="en-US" sz="2400" dirty="0" err="1" smtClean="0">
                <a:solidFill>
                  <a:srgbClr val="636382"/>
                </a:solidFill>
                <a:latin typeface="Gill Sans MT" panose="020B0502020104020203" pitchFamily="34" charset="0"/>
              </a:rPr>
              <a:t>fijos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resultados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aleatorios</a:t>
            </a:r>
            <a:endParaRPr lang="en-US" sz="2400" dirty="0" smtClean="0">
              <a:solidFill>
                <a:srgbClr val="636382"/>
              </a:solidFill>
              <a:latin typeface="Gill Sans MT" panose="020B0502020104020203" pitchFamily="34" charset="0"/>
            </a:endParaRPr>
          </a:p>
          <a:p>
            <a:pPr lvl="1" fontAlgn="auto">
              <a:spcBef>
                <a:spcPts val="0"/>
              </a:spcBef>
              <a:spcAft>
                <a:spcPts val="600"/>
              </a:spcAft>
            </a:pPr>
            <a:r>
              <a:rPr lang="en-US" sz="2400" dirty="0" err="1" smtClean="0">
                <a:solidFill>
                  <a:srgbClr val="636382"/>
                </a:solidFill>
                <a:latin typeface="Gill Sans MT" panose="020B0502020104020203" pitchFamily="34" charset="0"/>
              </a:rPr>
              <a:t>Representan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variación</a:t>
            </a:r>
            <a:r>
              <a:rPr lang="en-US" sz="2400" dirty="0" smtClean="0">
                <a:solidFill>
                  <a:srgbClr val="636382"/>
                </a:solidFill>
                <a:latin typeface="Gill Sans MT" panose="020B0502020104020203" pitchFamily="34" charset="0"/>
              </a:rPr>
              <a:t> del </a:t>
            </a:r>
            <a:r>
              <a:rPr lang="en-US" sz="2400" dirty="0" err="1" smtClean="0">
                <a:solidFill>
                  <a:srgbClr val="636382"/>
                </a:solidFill>
                <a:latin typeface="Gill Sans MT" panose="020B0502020104020203" pitchFamily="34" charset="0"/>
              </a:rPr>
              <a:t>parámetro</a:t>
            </a:r>
            <a:endParaRPr lang="en-US" sz="2400" dirty="0" smtClean="0">
              <a:solidFill>
                <a:srgbClr val="636382"/>
              </a:solidFill>
              <a:latin typeface="Gill Sans MT" panose="020B0502020104020203" pitchFamily="34" charset="0"/>
            </a:endParaRPr>
          </a:p>
          <a:p>
            <a:pPr lvl="1" fontAlgn="auto">
              <a:spcBef>
                <a:spcPts val="0"/>
              </a:spcBef>
              <a:spcAft>
                <a:spcPts val="600"/>
              </a:spcAft>
            </a:pPr>
            <a:r>
              <a:rPr lang="en-US" sz="2400" dirty="0" smtClean="0">
                <a:solidFill>
                  <a:srgbClr val="636382"/>
                </a:solidFill>
                <a:latin typeface="Gill Sans MT" panose="020B0502020104020203" pitchFamily="34" charset="0"/>
              </a:rPr>
              <a:t>O la </a:t>
            </a:r>
            <a:r>
              <a:rPr lang="en-US" sz="2400" dirty="0" err="1" smtClean="0">
                <a:solidFill>
                  <a:srgbClr val="636382"/>
                </a:solidFill>
                <a:latin typeface="Gill Sans MT" panose="020B0502020104020203" pitchFamily="34" charset="0"/>
              </a:rPr>
              <a:t>incertidumbre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el valor del </a:t>
            </a:r>
            <a:r>
              <a:rPr lang="en-US" sz="2400" dirty="0" err="1" smtClean="0">
                <a:solidFill>
                  <a:srgbClr val="636382"/>
                </a:solidFill>
                <a:latin typeface="Gill Sans MT" panose="020B0502020104020203" pitchFamily="34" charset="0"/>
              </a:rPr>
              <a:t>parámetro</a:t>
            </a:r>
            <a:endParaRPr lang="en-US" sz="2400" dirty="0" smtClean="0">
              <a:solidFill>
                <a:srgbClr val="636382"/>
              </a:solidFill>
              <a:latin typeface="Gill Sans MT" panose="020B0502020104020203" pitchFamily="34" charset="0"/>
            </a:endParaRPr>
          </a:p>
        </p:txBody>
      </p:sp>
      <p:cxnSp>
        <p:nvCxnSpPr>
          <p:cNvPr id="25" name="Straight Arrow Connector 24"/>
          <p:cNvCxnSpPr/>
          <p:nvPr/>
        </p:nvCxnSpPr>
        <p:spPr>
          <a:xfrm>
            <a:off x="5000525" y="1772816"/>
            <a:ext cx="118870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824" y="1361328"/>
            <a:ext cx="1131568" cy="1131568"/>
          </a:xfrm>
          <a:prstGeom prst="rect">
            <a:avLst/>
          </a:prstGeom>
        </p:spPr>
      </p:pic>
    </p:spTree>
    <p:extLst>
      <p:ext uri="{BB962C8B-B14F-4D97-AF65-F5344CB8AC3E}">
        <p14:creationId xmlns:p14="http://schemas.microsoft.com/office/powerpoint/2010/main" val="787137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395536" y="188640"/>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¿POR QUÉ USAR INFERENCIA BAYESIANA?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9" name="Content Placeholder 4"/>
          <p:cNvSpPr txBox="1">
            <a:spLocks/>
          </p:cNvSpPr>
          <p:nvPr/>
        </p:nvSpPr>
        <p:spPr>
          <a:xfrm>
            <a:off x="486908" y="908720"/>
            <a:ext cx="8405572" cy="5532323"/>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r>
              <a:rPr lang="en-US" sz="2400" dirty="0" smtClean="0">
                <a:solidFill>
                  <a:srgbClr val="636382"/>
                </a:solidFill>
                <a:latin typeface="Gill Sans MT" panose="020B0502020104020203" pitchFamily="34" charset="0"/>
              </a:rPr>
              <a:t>Toda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se </a:t>
            </a:r>
            <a:r>
              <a:rPr lang="en-US" sz="2400" dirty="0" err="1" smtClean="0">
                <a:solidFill>
                  <a:srgbClr val="636382"/>
                </a:solidFill>
                <a:latin typeface="Gill Sans MT" panose="020B0502020104020203" pitchFamily="34" charset="0"/>
              </a:rPr>
              <a:t>basa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el </a:t>
            </a:r>
            <a:r>
              <a:rPr lang="en-US" sz="2400" b="1" dirty="0" err="1" smtClean="0">
                <a:solidFill>
                  <a:srgbClr val="636382"/>
                </a:solidFill>
                <a:latin typeface="Gill Sans MT" panose="020B0502020104020203" pitchFamily="34" charset="0"/>
              </a:rPr>
              <a:t>Teorema</a:t>
            </a:r>
            <a:r>
              <a:rPr lang="en-US" sz="2400" b="1" dirty="0" smtClean="0">
                <a:solidFill>
                  <a:srgbClr val="636382"/>
                </a:solidFill>
                <a:latin typeface="Gill Sans MT" panose="020B0502020104020203" pitchFamily="34" charset="0"/>
              </a:rPr>
              <a:t> de Bayes</a:t>
            </a:r>
          </a:p>
          <a:p>
            <a:pPr lvl="1" fontAlgn="auto">
              <a:spcBef>
                <a:spcPts val="0"/>
              </a:spcBef>
              <a:spcAft>
                <a:spcPts val="600"/>
              </a:spcAft>
            </a:pPr>
            <a:r>
              <a:rPr lang="en-US" sz="2000" dirty="0" smtClean="0">
                <a:solidFill>
                  <a:srgbClr val="636382"/>
                </a:solidFill>
                <a:latin typeface="Gill Sans MT" panose="020B0502020104020203" pitchFamily="34" charset="0"/>
              </a:rPr>
              <a:t>No hay que </a:t>
            </a:r>
            <a:r>
              <a:rPr lang="en-US" sz="2000" dirty="0" err="1" smtClean="0">
                <a:solidFill>
                  <a:srgbClr val="636382"/>
                </a:solidFill>
                <a:latin typeface="Gill Sans MT" panose="020B0502020104020203" pitchFamily="34" charset="0"/>
              </a:rPr>
              <a:t>preocuparse</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por</a:t>
            </a:r>
            <a:r>
              <a:rPr lang="en-US" sz="2000" dirty="0" smtClean="0">
                <a:solidFill>
                  <a:srgbClr val="636382"/>
                </a:solidFill>
                <a:latin typeface="Gill Sans MT" panose="020B0502020104020203" pitchFamily="34" charset="0"/>
              </a:rPr>
              <a:t> la </a:t>
            </a:r>
            <a:r>
              <a:rPr lang="en-US" sz="2000" dirty="0" err="1" smtClean="0">
                <a:solidFill>
                  <a:srgbClr val="636382"/>
                </a:solidFill>
                <a:latin typeface="Gill Sans MT" panose="020B0502020104020203" pitchFamily="34" charset="0"/>
              </a:rPr>
              <a:t>elección</a:t>
            </a:r>
            <a:r>
              <a:rPr lang="en-US" sz="2000" dirty="0" smtClean="0">
                <a:solidFill>
                  <a:srgbClr val="636382"/>
                </a:solidFill>
                <a:latin typeface="Gill Sans MT" panose="020B0502020104020203" pitchFamily="34" charset="0"/>
              </a:rPr>
              <a:t> del </a:t>
            </a:r>
            <a:r>
              <a:rPr lang="en-US" sz="2000" dirty="0" err="1" smtClean="0">
                <a:solidFill>
                  <a:srgbClr val="636382"/>
                </a:solidFill>
                <a:latin typeface="Gill Sans MT" panose="020B0502020104020203" pitchFamily="34" charset="0"/>
              </a:rPr>
              <a:t>estimador</a:t>
            </a:r>
            <a:endParaRPr lang="en-US" sz="2000" dirty="0" smtClean="0">
              <a:solidFill>
                <a:srgbClr val="636382"/>
              </a:solidFill>
              <a:latin typeface="Gill Sans MT" panose="020B0502020104020203" pitchFamily="34" charset="0"/>
            </a:endParaRPr>
          </a:p>
          <a:p>
            <a:pPr marL="342900" lvl="1" indent="-342900" fontAlgn="auto">
              <a:spcBef>
                <a:spcPts val="600"/>
              </a:spcBef>
              <a:spcAft>
                <a:spcPts val="600"/>
              </a:spcAft>
              <a:buFont typeface="Arial" panose="020B0604020202020204" pitchFamily="34" charset="0"/>
              <a:buChar char="•"/>
            </a:pPr>
            <a:r>
              <a:rPr lang="en-US" sz="2400" dirty="0" err="1">
                <a:solidFill>
                  <a:srgbClr val="636382"/>
                </a:solidFill>
                <a:latin typeface="Gill Sans MT" panose="020B0502020104020203" pitchFamily="34" charset="0"/>
              </a:rPr>
              <a:t>Estructura</a:t>
            </a:r>
            <a:r>
              <a:rPr lang="en-US" sz="2400" dirty="0">
                <a:solidFill>
                  <a:srgbClr val="636382"/>
                </a:solidFill>
                <a:latin typeface="Gill Sans MT" panose="020B0502020104020203" pitchFamily="34" charset="0"/>
              </a:rPr>
              <a:t> del </a:t>
            </a:r>
            <a:r>
              <a:rPr lang="en-US" sz="2400" dirty="0" err="1">
                <a:solidFill>
                  <a:srgbClr val="636382"/>
                </a:solidFill>
                <a:latin typeface="Gill Sans MT" panose="020B0502020104020203" pitchFamily="34" charset="0"/>
              </a:rPr>
              <a:t>modelo</a:t>
            </a:r>
            <a:r>
              <a:rPr lang="en-US" sz="2400" dirty="0">
                <a:solidFill>
                  <a:srgbClr val="636382"/>
                </a:solidFill>
                <a:latin typeface="Gill Sans MT" panose="020B0502020104020203" pitchFamily="34" charset="0"/>
              </a:rPr>
              <a:t> mas </a:t>
            </a:r>
            <a:r>
              <a:rPr lang="en-US" sz="2400" dirty="0" err="1">
                <a:solidFill>
                  <a:srgbClr val="636382"/>
                </a:solidFill>
                <a:latin typeface="Gill Sans MT" panose="020B0502020104020203" pitchFamily="34" charset="0"/>
              </a:rPr>
              <a:t>rica</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relativamente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fácil</a:t>
            </a:r>
            <a:r>
              <a:rPr lang="en-US" sz="2400" dirty="0">
                <a:solidFill>
                  <a:srgbClr val="636382"/>
                </a:solidFill>
                <a:latin typeface="Gill Sans MT" panose="020B0502020104020203" pitchFamily="34" charset="0"/>
              </a:rPr>
              <a:t> de </a:t>
            </a:r>
            <a:r>
              <a:rPr lang="en-US" sz="2400" dirty="0" err="1">
                <a:solidFill>
                  <a:srgbClr val="636382"/>
                </a:solidFill>
                <a:latin typeface="Gill Sans MT" panose="020B0502020104020203" pitchFamily="34" charset="0"/>
              </a:rPr>
              <a:t>implementar</a:t>
            </a:r>
            <a:endParaRPr lang="en-US" sz="2400" dirty="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Focaliza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método</a:t>
            </a:r>
            <a:endParaRPr lang="en-US" sz="2400" dirty="0" smtClean="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objetivo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basada</a:t>
            </a:r>
            <a:r>
              <a:rPr lang="en-US" sz="2400" dirty="0" smtClean="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e</a:t>
            </a:r>
            <a:r>
              <a:rPr lang="en-US" sz="2400" dirty="0" err="1" smtClean="0">
                <a:solidFill>
                  <a:srgbClr val="636382"/>
                </a:solidFill>
                <a:latin typeface="Gill Sans MT" panose="020B0502020104020203" pitchFamily="34" charset="0"/>
              </a:rPr>
              <a:t>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distribución</a:t>
            </a:r>
            <a:r>
              <a:rPr lang="en-US" sz="2400" dirty="0" smtClean="0">
                <a:solidFill>
                  <a:srgbClr val="636382"/>
                </a:solidFill>
                <a:latin typeface="Gill Sans MT" panose="020B0502020104020203" pitchFamily="34" charset="0"/>
              </a:rPr>
              <a:t> posterior</a:t>
            </a:r>
          </a:p>
          <a:p>
            <a:pPr fontAlgn="auto">
              <a:spcBef>
                <a:spcPts val="600"/>
              </a:spcBef>
              <a:spcAft>
                <a:spcPts val="600"/>
              </a:spcAft>
            </a:pPr>
            <a:r>
              <a:rPr lang="en-US" sz="2400" dirty="0" err="1" smtClean="0">
                <a:solidFill>
                  <a:srgbClr val="636382"/>
                </a:solidFill>
                <a:latin typeface="Gill Sans MT" panose="020B0502020104020203" pitchFamily="34" charset="0"/>
              </a:rPr>
              <a:t>Relevante</a:t>
            </a:r>
            <a:r>
              <a:rPr lang="en-US" sz="2400" dirty="0" smtClean="0">
                <a:solidFill>
                  <a:srgbClr val="636382"/>
                </a:solidFill>
                <a:latin typeface="Gill Sans MT" panose="020B0502020104020203" pitchFamily="34" charset="0"/>
              </a:rPr>
              <a:t> para </a:t>
            </a:r>
            <a:r>
              <a:rPr lang="en-US" sz="2400" dirty="0" err="1" smtClean="0">
                <a:solidFill>
                  <a:srgbClr val="636382"/>
                </a:solidFill>
                <a:latin typeface="Gill Sans MT" panose="020B0502020104020203" pitchFamily="34" charset="0"/>
              </a:rPr>
              <a:t>situaciones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pequeñas</a:t>
            </a:r>
            <a:endParaRPr lang="en-US" sz="2400" dirty="0" smtClean="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muchos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casos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MLE son </a:t>
            </a:r>
            <a:r>
              <a:rPr lang="en-US" sz="2400" dirty="0" err="1" smtClean="0">
                <a:solidFill>
                  <a:srgbClr val="636382"/>
                </a:solidFill>
                <a:latin typeface="Gill Sans MT" panose="020B0502020104020203" pitchFamily="34" charset="0"/>
              </a:rPr>
              <a:t>suficientes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otros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métodos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Bayesianos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pueden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ser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muy</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útiles</a:t>
            </a:r>
            <a:r>
              <a:rPr lang="en-US" sz="2400" dirty="0" smtClean="0">
                <a:solidFill>
                  <a:srgbClr val="636382"/>
                </a:solidFill>
                <a:latin typeface="Gill Sans MT" panose="020B0502020104020203" pitchFamily="34" charset="0"/>
              </a:rPr>
              <a:t> (o la </a:t>
            </a:r>
            <a:r>
              <a:rPr lang="en-US" sz="2400" dirty="0" err="1" smtClean="0">
                <a:solidFill>
                  <a:srgbClr val="636382"/>
                </a:solidFill>
                <a:latin typeface="Gill Sans MT" panose="020B0502020104020203" pitchFamily="34" charset="0"/>
              </a:rPr>
              <a:t>única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opción</a:t>
            </a:r>
            <a:r>
              <a:rPr lang="en-US" sz="2400" dirty="0" smtClean="0">
                <a:solidFill>
                  <a:srgbClr val="636382"/>
                </a:solidFill>
                <a:latin typeface="Gill Sans MT" panose="020B0502020104020203" pitchFamily="34" charset="0"/>
              </a:rPr>
              <a:t>)</a:t>
            </a:r>
          </a:p>
          <a:p>
            <a:pPr lvl="1" fontAlgn="auto">
              <a:spcBef>
                <a:spcPts val="0"/>
              </a:spcBef>
              <a:spcAft>
                <a:spcPts val="600"/>
              </a:spcAft>
            </a:pP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jerárquicos</a:t>
            </a:r>
            <a:r>
              <a:rPr lang="en-US" sz="2000" dirty="0" smtClean="0">
                <a:solidFill>
                  <a:srgbClr val="636382"/>
                </a:solidFill>
                <a:latin typeface="Gill Sans MT" panose="020B0502020104020203" pitchFamily="34" charset="0"/>
              </a:rPr>
              <a:t> y </a:t>
            </a:r>
            <a:r>
              <a:rPr lang="en-US" sz="2000" dirty="0" err="1" smtClean="0">
                <a:solidFill>
                  <a:srgbClr val="636382"/>
                </a:solidFill>
                <a:latin typeface="Gill Sans MT" panose="020B0502020104020203" pitchFamily="34" charset="0"/>
              </a:rPr>
              <a:t>efectos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aleatorios</a:t>
            </a:r>
            <a:endParaRPr lang="en-US" sz="2000" dirty="0">
              <a:solidFill>
                <a:srgbClr val="636382"/>
              </a:solidFill>
              <a:latin typeface="Gill Sans MT" panose="020B0502020104020203" pitchFamily="34" charset="0"/>
            </a:endParaRPr>
          </a:p>
          <a:p>
            <a:pPr lvl="1" fontAlgn="auto">
              <a:spcBef>
                <a:spcPts val="0"/>
              </a:spcBef>
              <a:spcAft>
                <a:spcPts val="600"/>
              </a:spcAft>
            </a:pPr>
            <a:r>
              <a:rPr lang="en-US" sz="2000" dirty="0" err="1" smtClean="0">
                <a:solidFill>
                  <a:srgbClr val="636382"/>
                </a:solidFill>
                <a:latin typeface="Gill Sans MT" panose="020B0502020104020203" pitchFamily="34" charset="0"/>
              </a:rPr>
              <a:t>Interacciones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complejas</a:t>
            </a:r>
            <a:r>
              <a:rPr lang="en-US" sz="2000" dirty="0" smtClean="0">
                <a:solidFill>
                  <a:srgbClr val="636382"/>
                </a:solidFill>
                <a:latin typeface="Gill Sans MT" panose="020B0502020104020203" pitchFamily="34" charset="0"/>
              </a:rPr>
              <a:t> entre </a:t>
            </a:r>
            <a:r>
              <a:rPr lang="en-US" sz="2000" dirty="0" err="1" smtClean="0">
                <a:solidFill>
                  <a:srgbClr val="636382"/>
                </a:solidFill>
                <a:latin typeface="Gill Sans MT" panose="020B0502020104020203" pitchFamily="34" charset="0"/>
              </a:rPr>
              <a:t>parámetros</a:t>
            </a:r>
            <a:r>
              <a:rPr lang="en-US" sz="2000" dirty="0" smtClean="0">
                <a:solidFill>
                  <a:srgbClr val="636382"/>
                </a:solidFill>
                <a:latin typeface="Gill Sans MT" panose="020B0502020104020203" pitchFamily="34" charset="0"/>
              </a:rPr>
              <a:t> y </a:t>
            </a:r>
            <a:r>
              <a:rPr lang="en-US" sz="2000" dirty="0" err="1" smtClean="0">
                <a:solidFill>
                  <a:srgbClr val="636382"/>
                </a:solidFill>
                <a:latin typeface="Gill Sans MT" panose="020B0502020104020203" pitchFamily="34" charset="0"/>
              </a:rPr>
              <a:t>estructuras</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datos</a:t>
            </a:r>
            <a:endParaRPr lang="en-US" sz="2000" dirty="0" smtClean="0">
              <a:solidFill>
                <a:srgbClr val="636382"/>
              </a:solidFill>
              <a:latin typeface="Gill Sans MT" panose="020B0502020104020203" pitchFamily="34" charset="0"/>
            </a:endParaRPr>
          </a:p>
          <a:p>
            <a:pPr fontAlgn="auto">
              <a:spcBef>
                <a:spcPts val="0"/>
              </a:spcBef>
              <a:spcAft>
                <a:spcPts val="600"/>
              </a:spcAft>
            </a:pPr>
            <a:r>
              <a:rPr lang="en-US" sz="2400" dirty="0" err="1" smtClean="0">
                <a:solidFill>
                  <a:srgbClr val="636382"/>
                </a:solidFill>
                <a:latin typeface="Gill Sans MT" panose="020B0502020104020203" pitchFamily="34" charset="0"/>
              </a:rPr>
              <a:t>Múltiples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fuentes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incertidumbre</a:t>
            </a:r>
            <a:endParaRPr lang="en-US" sz="2400" dirty="0" smtClean="0">
              <a:solidFill>
                <a:srgbClr val="636382"/>
              </a:solidFill>
              <a:latin typeface="Gill Sans MT" panose="020B0502020104020203" pitchFamily="34" charset="0"/>
            </a:endParaRPr>
          </a:p>
          <a:p>
            <a:pPr fontAlgn="auto">
              <a:spcBef>
                <a:spcPts val="600"/>
              </a:spcBef>
              <a:spcAft>
                <a:spcPts val="600"/>
              </a:spcAft>
            </a:pPr>
            <a:endParaRPr lang="en-US" sz="24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93511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533921" y="836712"/>
            <a:ext cx="7773448" cy="547260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sz="2400" dirty="0" err="1" smtClean="0">
                <a:solidFill>
                  <a:srgbClr val="636382"/>
                </a:solidFill>
                <a:latin typeface="Gill Sans MT" panose="020B0502020104020203" pitchFamily="34" charset="0"/>
              </a:rPr>
              <a:t>Probabilidades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Condicionales</a:t>
            </a:r>
            <a:endParaRPr lang="en-US" sz="2400" dirty="0" smtClean="0">
              <a:solidFill>
                <a:srgbClr val="636382"/>
              </a:solidFill>
              <a:latin typeface="Gill Sans MT" panose="020B0502020104020203" pitchFamily="34" charset="0"/>
            </a:endParaRPr>
          </a:p>
          <a:p>
            <a:pPr marL="0" indent="0" fontAlgn="auto">
              <a:spcAft>
                <a:spcPts val="0"/>
              </a:spcAft>
              <a:buNone/>
            </a:pPr>
            <a:r>
              <a:rPr lang="en-US" sz="2400" i="1" dirty="0" smtClean="0">
                <a:solidFill>
                  <a:srgbClr val="636382"/>
                </a:solidFill>
                <a:latin typeface="Gill Sans MT" panose="020B0502020104020203" pitchFamily="34" charset="0"/>
              </a:rPr>
              <a:t>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un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dado que </a:t>
            </a:r>
            <a:r>
              <a:rPr lang="en-US" sz="2400" i="1" dirty="0" err="1" smtClean="0">
                <a:solidFill>
                  <a:srgbClr val="636382"/>
                </a:solidFill>
                <a:latin typeface="Gill Sans MT" panose="020B0502020104020203" pitchFamily="34" charset="0"/>
              </a:rPr>
              <a:t>sabemos</a:t>
            </a:r>
            <a:r>
              <a:rPr lang="en-US" sz="2400" i="1" dirty="0" smtClean="0">
                <a:solidFill>
                  <a:srgbClr val="636382"/>
                </a:solidFill>
                <a:latin typeface="Gill Sans MT" panose="020B0502020104020203" pitchFamily="34" charset="0"/>
              </a:rPr>
              <a:t> que el </a:t>
            </a:r>
            <a:r>
              <a:rPr lang="en-US" sz="2400" i="1" dirty="0" err="1" smtClean="0">
                <a:solidFill>
                  <a:srgbClr val="636382"/>
                </a:solidFill>
                <a:latin typeface="Gill Sans MT" panose="020B0502020104020203" pitchFamily="34" charset="0"/>
              </a:rPr>
              <a:t>otro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ejemplo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ocurrió</a:t>
            </a:r>
            <a:endParaRPr lang="en-US" sz="2400" i="1"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marL="0" indent="0" fontAlgn="auto">
              <a:spcAft>
                <a:spcPts val="0"/>
              </a:spcAft>
              <a:buFont typeface="Arial" panose="020B0604020202020204" pitchFamily="34" charset="0"/>
              <a:buNone/>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10" name="TextBox 9"/>
              <p:cNvSpPr txBox="1"/>
              <p:nvPr/>
            </p:nvSpPr>
            <p:spPr>
              <a:xfrm>
                <a:off x="971600" y="2780928"/>
                <a:ext cx="1864869" cy="533544"/>
              </a:xfrm>
              <a:prstGeom prst="rect">
                <a:avLst/>
              </a:prstGeom>
              <a:noFill/>
              <a:ln>
                <a:solidFill>
                  <a:schemeClr val="accent1">
                    <a:shade val="50000"/>
                    <a:satMod val="103000"/>
                  </a:schemeClr>
                </a:solidFill>
              </a:ln>
            </p:spPr>
            <p:txBody>
              <a:bodyPr wrap="none" rtlCol="0">
                <a:spAutoFit/>
              </a:bodyPr>
              <a:lstStyle/>
              <a:p>
                <a14:m>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𝐴</m:t>
                        </m:r>
                      </m:e>
                      <m:e>
                        <m:r>
                          <a:rPr lang="en-US" b="0" i="1" smtClean="0">
                            <a:solidFill>
                              <a:srgbClr val="636382"/>
                            </a:solidFill>
                            <a:latin typeface="Cambria Math"/>
                          </a:rPr>
                          <m:t>𝐵</m:t>
                        </m:r>
                      </m:e>
                    </m:d>
                    <m:r>
                      <a:rPr lang="en-US" b="0" i="1" smtClean="0">
                        <a:solidFill>
                          <a:srgbClr val="636382"/>
                        </a:solidFill>
                        <a:latin typeface="Cambria Math"/>
                      </a:rPr>
                      <m:t>=</m:t>
                    </m:r>
                    <m:f>
                      <m:fPr>
                        <m:ctrlPr>
                          <a:rPr lang="en-US" b="0" i="1" smtClean="0">
                            <a:solidFill>
                              <a:srgbClr val="636382"/>
                            </a:solidFill>
                            <a:latin typeface="Cambria Math" panose="02040503050406030204" pitchFamily="18" charset="0"/>
                            <a:ea typeface="Cambria Math"/>
                          </a:rPr>
                        </m:ctrlPr>
                      </m:fPr>
                      <m:num>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num>
                      <m:den>
                        <m:r>
                          <a:rPr lang="en-US" b="0" i="1" smtClean="0">
                            <a:solidFill>
                              <a:srgbClr val="636382"/>
                            </a:solidFill>
                            <a:latin typeface="Cambria Math"/>
                            <a:ea typeface="Cambria Math"/>
                          </a:rPr>
                          <m:t>𝑃</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den>
                    </m:f>
                  </m:oMath>
                </a14:m>
                <a:r>
                  <a:rPr lang="en-US" dirty="0" smtClean="0">
                    <a:solidFill>
                      <a:srgbClr val="636382"/>
                    </a:solidFill>
                    <a:latin typeface="Gill Sans MT" panose="020B0502020104020203" pitchFamily="34" charset="0"/>
                  </a:rPr>
                  <a:t> </a:t>
                </a:r>
                <a:endParaRPr lang="en-US" dirty="0">
                  <a:solidFill>
                    <a:srgbClr val="636382"/>
                  </a:solidFill>
                  <a:latin typeface="Gill Sans MT" panose="020B0502020104020203"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971600" y="2780928"/>
                <a:ext cx="1864869" cy="533544"/>
              </a:xfrm>
              <a:prstGeom prst="rect">
                <a:avLst/>
              </a:prstGeom>
              <a:blipFill rotWithShape="0">
                <a:blip r:embed="rId3"/>
                <a:stretch>
                  <a:fillRect b="-4444"/>
                </a:stretch>
              </a:blipFill>
              <a:ln>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102657" y="2780928"/>
                <a:ext cx="1928348" cy="533544"/>
              </a:xfrm>
              <a:prstGeom prst="rect">
                <a:avLst/>
              </a:prstGeom>
              <a:noFill/>
              <a:ln>
                <a:solidFill>
                  <a:schemeClr val="accent1">
                    <a:shade val="50000"/>
                    <a:satMod val="103000"/>
                  </a:schemeClr>
                </a:solidFill>
              </a:ln>
            </p:spPr>
            <p:txBody>
              <a:bodyPr wrap="none" rtlCol="0">
                <a:spAutoFit/>
              </a:bodyPr>
              <a:lstStyle/>
              <a:p>
                <a14:m>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𝐵</m:t>
                        </m:r>
                      </m:e>
                      <m:e>
                        <m:r>
                          <a:rPr lang="en-US" b="0" i="1" smtClean="0">
                            <a:solidFill>
                              <a:srgbClr val="636382"/>
                            </a:solidFill>
                            <a:latin typeface="Cambria Math"/>
                          </a:rPr>
                          <m:t>𝐴</m:t>
                        </m:r>
                      </m:e>
                    </m:d>
                    <m:r>
                      <a:rPr lang="en-US" b="0" i="1" smtClean="0">
                        <a:solidFill>
                          <a:srgbClr val="636382"/>
                        </a:solidFill>
                        <a:latin typeface="Cambria Math"/>
                      </a:rPr>
                      <m:t>=</m:t>
                    </m:r>
                    <m:f>
                      <m:fPr>
                        <m:ctrlPr>
                          <a:rPr lang="en-US" b="0" i="1" smtClean="0">
                            <a:solidFill>
                              <a:srgbClr val="636382"/>
                            </a:solidFill>
                            <a:latin typeface="Cambria Math" panose="02040503050406030204" pitchFamily="18" charset="0"/>
                            <a:ea typeface="Cambria Math"/>
                          </a:rPr>
                        </m:ctrlPr>
                      </m:fPr>
                      <m:num>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num>
                      <m:den>
                        <m:r>
                          <a:rPr lang="en-US" b="0" i="1" smtClean="0">
                            <a:solidFill>
                              <a:srgbClr val="636382"/>
                            </a:solidFill>
                            <a:latin typeface="Cambria Math"/>
                            <a:ea typeface="Cambria Math"/>
                          </a:rPr>
                          <m:t>𝑃</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𝐴</m:t>
                        </m:r>
                        <m:r>
                          <a:rPr lang="en-US" b="0" i="1" smtClean="0">
                            <a:solidFill>
                              <a:srgbClr val="636382"/>
                            </a:solidFill>
                            <a:latin typeface="Cambria Math"/>
                            <a:ea typeface="Cambria Math"/>
                          </a:rPr>
                          <m:t>)</m:t>
                        </m:r>
                      </m:den>
                    </m:f>
                  </m:oMath>
                </a14:m>
                <a:r>
                  <a:rPr lang="en-US" dirty="0" smtClean="0">
                    <a:solidFill>
                      <a:srgbClr val="636382"/>
                    </a:solidFill>
                    <a:latin typeface="Gill Sans MT" panose="020B0502020104020203" pitchFamily="34" charset="0"/>
                  </a:rPr>
                  <a:t> </a:t>
                </a:r>
                <a:endParaRPr lang="en-US" dirty="0">
                  <a:solidFill>
                    <a:srgbClr val="636382"/>
                  </a:solidFill>
                  <a:latin typeface="Gill Sans MT" panose="020B0502020104020203"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102657" y="2780928"/>
                <a:ext cx="1928348" cy="533544"/>
              </a:xfrm>
              <a:prstGeom prst="rect">
                <a:avLst/>
              </a:prstGeom>
              <a:blipFill rotWithShape="0">
                <a:blip r:embed="rId4"/>
                <a:stretch>
                  <a:fillRect b="-4444"/>
                </a:stretch>
              </a:blipFill>
              <a:ln>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90567" y="3692732"/>
                <a:ext cx="29363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𝐴</m:t>
                          </m:r>
                        </m:e>
                        <m:e>
                          <m:r>
                            <a:rPr lang="en-US" b="0" i="1" smtClean="0">
                              <a:solidFill>
                                <a:srgbClr val="636382"/>
                              </a:solidFill>
                              <a:latin typeface="Cambria Math"/>
                            </a:rPr>
                            <m:t>𝐵</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𝐵</m:t>
                          </m:r>
                        </m:e>
                      </m:d>
                      <m:r>
                        <a:rPr lang="en-US" b="0" i="1" smtClean="0">
                          <a:solidFill>
                            <a:srgbClr val="636382"/>
                          </a:solidFill>
                          <a:latin typeface="Cambria Math"/>
                        </a:rPr>
                        <m:t>=</m:t>
                      </m:r>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oMath>
                  </m:oMathPara>
                </a14:m>
                <a:endParaRPr lang="en-US" dirty="0">
                  <a:solidFill>
                    <a:srgbClr val="636382"/>
                  </a:solidFill>
                  <a:latin typeface="Gill Sans MT" panose="020B0502020104020203"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190567" y="3692732"/>
                <a:ext cx="2936381" cy="369332"/>
              </a:xfrm>
              <a:prstGeom prst="rect">
                <a:avLst/>
              </a:prstGeom>
              <a:blipFill rotWithShape="0">
                <a:blip r:embed="rId5"/>
                <a:stretch>
                  <a:fillRect b="-15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127143" y="4058488"/>
                <a:ext cx="29894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𝐵</m:t>
                          </m:r>
                        </m:e>
                        <m:e>
                          <m:r>
                            <a:rPr lang="en-US" b="0" i="1" smtClean="0">
                              <a:solidFill>
                                <a:srgbClr val="636382"/>
                              </a:solidFill>
                              <a:latin typeface="Cambria Math"/>
                            </a:rPr>
                            <m:t>𝐴</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𝐴</m:t>
                          </m:r>
                        </m:e>
                      </m:d>
                      <m:r>
                        <a:rPr lang="en-US" b="0" i="1" smtClean="0">
                          <a:solidFill>
                            <a:srgbClr val="636382"/>
                          </a:solidFill>
                          <a:latin typeface="Cambria Math"/>
                        </a:rPr>
                        <m:t>=</m:t>
                      </m:r>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oMath>
                  </m:oMathPara>
                </a14:m>
                <a:endParaRPr lang="en-US" dirty="0">
                  <a:solidFill>
                    <a:srgbClr val="636382"/>
                  </a:solidFill>
                  <a:latin typeface="Gill Sans MT" panose="020B0502020104020203"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127143" y="4058488"/>
                <a:ext cx="2989472" cy="369332"/>
              </a:xfrm>
              <a:prstGeom prst="rect">
                <a:avLst/>
              </a:prstGeom>
              <a:blipFill rotWithShape="0">
                <a:blip r:embed="rId6"/>
                <a:stretch>
                  <a:fillRect b="-15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127143" y="4427820"/>
                <a:ext cx="36008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𝐵</m:t>
                          </m:r>
                        </m:e>
                        <m:e>
                          <m:r>
                            <a:rPr lang="en-US" b="0" i="1" smtClean="0">
                              <a:solidFill>
                                <a:srgbClr val="636382"/>
                              </a:solidFill>
                              <a:latin typeface="Cambria Math"/>
                            </a:rPr>
                            <m:t>𝐴</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𝐴</m:t>
                          </m:r>
                        </m:e>
                      </m:d>
                      <m:r>
                        <a:rPr lang="en-US" b="0" i="1" smtClean="0">
                          <a:solidFill>
                            <a:srgbClr val="636382"/>
                          </a:solidFill>
                          <a:latin typeface="Cambria Math"/>
                        </a:rPr>
                        <m:t>=</m:t>
                      </m:r>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𝐴</m:t>
                          </m:r>
                        </m:e>
                        <m:e>
                          <m:r>
                            <a:rPr lang="en-US" b="0" i="1" smtClean="0">
                              <a:solidFill>
                                <a:srgbClr val="636382"/>
                              </a:solidFill>
                              <a:latin typeface="Cambria Math"/>
                            </a:rPr>
                            <m:t>𝐵</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𝐵</m:t>
                          </m:r>
                        </m:e>
                      </m:d>
                    </m:oMath>
                  </m:oMathPara>
                </a14:m>
                <a:endParaRPr lang="en-US" dirty="0">
                  <a:solidFill>
                    <a:srgbClr val="636382"/>
                  </a:solidFill>
                  <a:latin typeface="Gill Sans MT" panose="020B0502020104020203"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127143" y="4427820"/>
                <a:ext cx="3600858" cy="369332"/>
              </a:xfrm>
              <a:prstGeom prst="rect">
                <a:avLst/>
              </a:prstGeom>
              <a:blipFill rotWithShape="0">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647762" y="5070509"/>
                <a:ext cx="2559034" cy="590739"/>
              </a:xfrm>
              <a:prstGeom prst="rect">
                <a:avLst/>
              </a:prstGeom>
              <a:noFill/>
              <a:ln w="25400">
                <a:solidFill>
                  <a:schemeClr val="accent1">
                    <a:shade val="50000"/>
                    <a:satMod val="103000"/>
                  </a:schemeClr>
                </a:solidFill>
              </a:ln>
            </p:spPr>
            <p:txBody>
              <a:bodyPr wrap="none" rtlCol="0">
                <a:spAutoFit/>
              </a:bodyPr>
              <a:lstStyle/>
              <a:p>
                <a14:m>
                  <m:oMath xmlns:m="http://schemas.openxmlformats.org/officeDocument/2006/math">
                    <m:r>
                      <a:rPr lang="en-US" sz="2000" b="0" i="1" smtClean="0">
                        <a:solidFill>
                          <a:srgbClr val="636382"/>
                        </a:solidFill>
                        <a:latin typeface="Cambria Math"/>
                      </a:rPr>
                      <m:t>𝑃</m:t>
                    </m:r>
                    <m:d>
                      <m:dPr>
                        <m:ctrlPr>
                          <a:rPr lang="en-US" sz="2000" i="1" smtClean="0">
                            <a:solidFill>
                              <a:srgbClr val="636382"/>
                            </a:solidFill>
                            <a:latin typeface="Cambria Math" panose="02040503050406030204" pitchFamily="18" charset="0"/>
                          </a:rPr>
                        </m:ctrlPr>
                      </m:dPr>
                      <m:e>
                        <m:r>
                          <a:rPr lang="en-US" sz="2000" b="0" i="1" smtClean="0">
                            <a:solidFill>
                              <a:srgbClr val="636382"/>
                            </a:solidFill>
                            <a:latin typeface="Cambria Math"/>
                          </a:rPr>
                          <m:t>𝐵</m:t>
                        </m:r>
                      </m:e>
                      <m:e>
                        <m:r>
                          <a:rPr lang="en-US" sz="2000" b="0" i="1" smtClean="0">
                            <a:solidFill>
                              <a:srgbClr val="636382"/>
                            </a:solidFill>
                            <a:latin typeface="Cambria Math"/>
                          </a:rPr>
                          <m:t>𝐴</m:t>
                        </m:r>
                      </m:e>
                    </m:d>
                    <m:r>
                      <a:rPr lang="en-US" sz="2000" b="0" i="1" smtClean="0">
                        <a:solidFill>
                          <a:srgbClr val="636382"/>
                        </a:solidFill>
                        <a:latin typeface="Cambria Math"/>
                      </a:rPr>
                      <m:t>=</m:t>
                    </m:r>
                    <m:f>
                      <m:fPr>
                        <m:ctrlPr>
                          <a:rPr lang="en-US" sz="2000" i="1" smtClean="0">
                            <a:solidFill>
                              <a:srgbClr val="636382"/>
                            </a:solidFill>
                            <a:latin typeface="Cambria Math" panose="02040503050406030204" pitchFamily="18" charset="0"/>
                            <a:ea typeface="Cambria Math"/>
                          </a:rPr>
                        </m:ctrlPr>
                      </m:fPr>
                      <m:num>
                        <m:r>
                          <a:rPr lang="en-US" sz="2000" b="0" i="1" smtClean="0">
                            <a:solidFill>
                              <a:srgbClr val="636382"/>
                            </a:solidFill>
                            <a:latin typeface="Cambria Math"/>
                          </a:rPr>
                          <m:t>𝑃</m:t>
                        </m:r>
                        <m:d>
                          <m:dPr>
                            <m:ctrlPr>
                              <a:rPr lang="en-US" sz="2000" i="1" smtClean="0">
                                <a:solidFill>
                                  <a:srgbClr val="636382"/>
                                </a:solidFill>
                                <a:latin typeface="Cambria Math" panose="02040503050406030204" pitchFamily="18" charset="0"/>
                              </a:rPr>
                            </m:ctrlPr>
                          </m:dPr>
                          <m:e>
                            <m:r>
                              <a:rPr lang="en-US" sz="2000" b="0" i="1" smtClean="0">
                                <a:solidFill>
                                  <a:srgbClr val="636382"/>
                                </a:solidFill>
                                <a:latin typeface="Cambria Math"/>
                              </a:rPr>
                              <m:t>𝐴</m:t>
                            </m:r>
                          </m:e>
                          <m:e>
                            <m:r>
                              <a:rPr lang="en-US" sz="2000" b="0" i="1" smtClean="0">
                                <a:solidFill>
                                  <a:srgbClr val="636382"/>
                                </a:solidFill>
                                <a:latin typeface="Cambria Math"/>
                              </a:rPr>
                              <m:t>𝐵</m:t>
                            </m:r>
                          </m:e>
                        </m:d>
                        <m:r>
                          <a:rPr lang="en-US" sz="2000" b="0" i="1" smtClean="0">
                            <a:solidFill>
                              <a:srgbClr val="636382"/>
                            </a:solidFill>
                            <a:latin typeface="Cambria Math"/>
                            <a:ea typeface="Cambria Math"/>
                          </a:rPr>
                          <m:t>×</m:t>
                        </m:r>
                        <m:r>
                          <a:rPr lang="en-US" sz="2000" b="0" i="1" smtClean="0">
                            <a:solidFill>
                              <a:srgbClr val="636382"/>
                            </a:solidFill>
                            <a:latin typeface="Cambria Math"/>
                            <a:ea typeface="Cambria Math"/>
                          </a:rPr>
                          <m:t>𝑃</m:t>
                        </m:r>
                        <m:d>
                          <m:dPr>
                            <m:ctrlPr>
                              <a:rPr lang="en-US" sz="2000" i="1" smtClean="0">
                                <a:solidFill>
                                  <a:srgbClr val="636382"/>
                                </a:solidFill>
                                <a:latin typeface="Cambria Math" panose="02040503050406030204" pitchFamily="18" charset="0"/>
                                <a:ea typeface="Cambria Math"/>
                              </a:rPr>
                            </m:ctrlPr>
                          </m:dPr>
                          <m:e>
                            <m:r>
                              <a:rPr lang="en-US" sz="2000" b="0" i="1" smtClean="0">
                                <a:solidFill>
                                  <a:srgbClr val="636382"/>
                                </a:solidFill>
                                <a:latin typeface="Cambria Math"/>
                                <a:ea typeface="Cambria Math"/>
                              </a:rPr>
                              <m:t>𝐵</m:t>
                            </m:r>
                          </m:e>
                        </m:d>
                      </m:num>
                      <m:den>
                        <m:r>
                          <a:rPr lang="en-US" sz="2000" b="0" i="1" smtClean="0">
                            <a:solidFill>
                              <a:srgbClr val="636382"/>
                            </a:solidFill>
                            <a:latin typeface="Cambria Math"/>
                            <a:ea typeface="Cambria Math"/>
                          </a:rPr>
                          <m:t>𝑃</m:t>
                        </m:r>
                        <m:r>
                          <a:rPr lang="en-US" sz="2000" b="0" i="1" smtClean="0">
                            <a:solidFill>
                              <a:srgbClr val="636382"/>
                            </a:solidFill>
                            <a:latin typeface="Cambria Math"/>
                            <a:ea typeface="Cambria Math"/>
                          </a:rPr>
                          <m:t>(</m:t>
                        </m:r>
                        <m:r>
                          <a:rPr lang="en-US" sz="2000" b="0" i="1" smtClean="0">
                            <a:solidFill>
                              <a:srgbClr val="636382"/>
                            </a:solidFill>
                            <a:latin typeface="Cambria Math"/>
                            <a:ea typeface="Cambria Math"/>
                          </a:rPr>
                          <m:t>𝐴</m:t>
                        </m:r>
                        <m:r>
                          <a:rPr lang="en-US" sz="2000" b="0" i="1" smtClean="0">
                            <a:solidFill>
                              <a:srgbClr val="636382"/>
                            </a:solidFill>
                            <a:latin typeface="Cambria Math"/>
                            <a:ea typeface="Cambria Math"/>
                          </a:rPr>
                          <m:t>)</m:t>
                        </m:r>
                      </m:den>
                    </m:f>
                  </m:oMath>
                </a14:m>
                <a:r>
                  <a:rPr lang="en-US" sz="2000" dirty="0" smtClean="0">
                    <a:solidFill>
                      <a:srgbClr val="636382"/>
                    </a:solidFill>
                    <a:latin typeface="Gill Sans MT" panose="020B0502020104020203" pitchFamily="34" charset="0"/>
                  </a:rPr>
                  <a:t> </a:t>
                </a:r>
                <a:endParaRPr lang="en-US" sz="2000" dirty="0">
                  <a:solidFill>
                    <a:srgbClr val="636382"/>
                  </a:solidFill>
                  <a:latin typeface="Gill Sans MT" panose="020B0502020104020203"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647762" y="5070509"/>
                <a:ext cx="2559034" cy="590739"/>
              </a:xfrm>
              <a:prstGeom prst="rect">
                <a:avLst/>
              </a:prstGeom>
              <a:blipFill rotWithShape="0">
                <a:blip r:embed="rId8"/>
                <a:stretch>
                  <a:fillRect/>
                </a:stretch>
              </a:blipFill>
              <a:ln w="25400">
                <a:solidFill>
                  <a:schemeClr val="accent1">
                    <a:shade val="50000"/>
                    <a:satMod val="103000"/>
                  </a:schemeClr>
                </a:solidFill>
              </a:ln>
            </p:spPr>
            <p:txBody>
              <a:bodyPr/>
              <a:lstStyle/>
              <a:p>
                <a:r>
                  <a:rPr lang="es-ES">
                    <a:noFill/>
                  </a:rPr>
                  <a:t> </a:t>
                </a:r>
              </a:p>
            </p:txBody>
          </p:sp>
        </mc:Fallback>
      </mc:AlternateContent>
      <p:pic>
        <p:nvPicPr>
          <p:cNvPr id="2" name="Picture 1"/>
          <p:cNvPicPr>
            <a:picLocks noChangeAspect="1"/>
          </p:cNvPicPr>
          <p:nvPr/>
        </p:nvPicPr>
        <p:blipFill>
          <a:blip r:embed="rId9"/>
          <a:stretch>
            <a:fillRect/>
          </a:stretch>
        </p:blipFill>
        <p:spPr>
          <a:xfrm>
            <a:off x="5384647" y="2996952"/>
            <a:ext cx="3780435" cy="2512942"/>
          </a:xfrm>
          <a:prstGeom prst="rect">
            <a:avLst/>
          </a:prstGeom>
        </p:spPr>
      </p:pic>
    </p:spTree>
    <p:extLst>
      <p:ext uri="{BB962C8B-B14F-4D97-AF65-F5344CB8AC3E}">
        <p14:creationId xmlns:p14="http://schemas.microsoft.com/office/powerpoint/2010/main" val="3097910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13472</TotalTime>
  <Words>2511</Words>
  <Application>Microsoft Office PowerPoint</Application>
  <PresentationFormat>On-screen Show (4:3)</PresentationFormat>
  <Paragraphs>420</Paragraphs>
  <Slides>42</Slides>
  <Notes>39</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42</vt:i4>
      </vt:variant>
    </vt:vector>
  </HeadingPairs>
  <TitlesOfParts>
    <vt:vector size="54" baseType="lpstr">
      <vt:lpstr>SimSun</vt:lpstr>
      <vt:lpstr>Arial</vt:lpstr>
      <vt:lpstr>Calibri</vt:lpstr>
      <vt:lpstr>Calibri Light</vt:lpstr>
      <vt:lpstr>Cambria Math</vt:lpstr>
      <vt:lpstr>Gill Sans MT</vt:lpstr>
      <vt:lpstr>Times New Roman</vt:lpstr>
      <vt:lpstr>Verdana</vt:lpstr>
      <vt:lpstr>Wingdings</vt:lpstr>
      <vt:lpstr>Theme3</vt:lpstr>
      <vt:lpstr>2_Office Theme</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Matias Ottaviani</dc:creator>
  <cp:lastModifiedBy>andrea</cp:lastModifiedBy>
  <cp:revision>527</cp:revision>
  <cp:lastPrinted>2023-03-27T14:02:00Z</cp:lastPrinted>
  <dcterms:created xsi:type="dcterms:W3CDTF">2014-07-21T14:52:50Z</dcterms:created>
  <dcterms:modified xsi:type="dcterms:W3CDTF">2023-03-27T14:02:08Z</dcterms:modified>
</cp:coreProperties>
</file>