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00" r:id="rId3"/>
  </p:sldMasterIdLst>
  <p:notesMasterIdLst>
    <p:notesMasterId r:id="rId35"/>
  </p:notesMasterIdLst>
  <p:sldIdLst>
    <p:sldId id="281" r:id="rId4"/>
    <p:sldId id="283" r:id="rId5"/>
    <p:sldId id="284" r:id="rId6"/>
    <p:sldId id="285" r:id="rId7"/>
    <p:sldId id="289" r:id="rId8"/>
    <p:sldId id="290" r:id="rId9"/>
    <p:sldId id="286" r:id="rId10"/>
    <p:sldId id="287" r:id="rId11"/>
    <p:sldId id="291" r:id="rId12"/>
    <p:sldId id="292" r:id="rId13"/>
    <p:sldId id="314" r:id="rId14"/>
    <p:sldId id="315" r:id="rId15"/>
    <p:sldId id="293" r:id="rId16"/>
    <p:sldId id="294" r:id="rId17"/>
    <p:sldId id="295" r:id="rId18"/>
    <p:sldId id="297" r:id="rId19"/>
    <p:sldId id="299" r:id="rId20"/>
    <p:sldId id="300" r:id="rId21"/>
    <p:sldId id="301" r:id="rId22"/>
    <p:sldId id="298" r:id="rId23"/>
    <p:sldId id="302" r:id="rId24"/>
    <p:sldId id="303" r:id="rId25"/>
    <p:sldId id="304" r:id="rId26"/>
    <p:sldId id="311" r:id="rId27"/>
    <p:sldId id="305" r:id="rId28"/>
    <p:sldId id="306" r:id="rId29"/>
    <p:sldId id="307" r:id="rId30"/>
    <p:sldId id="312" r:id="rId31"/>
    <p:sldId id="313" r:id="rId32"/>
    <p:sldId id="308" r:id="rId33"/>
    <p:sldId id="309" r:id="rId34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36382"/>
    <a:srgbClr val="484860"/>
    <a:srgbClr val="565672"/>
    <a:srgbClr val="4F4F65"/>
    <a:srgbClr val="3D3D49"/>
    <a:srgbClr val="333333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1" autoAdjust="0"/>
    <p:restoredTop sz="89861" autoAdjust="0"/>
  </p:normalViewPr>
  <p:slideViewPr>
    <p:cSldViewPr>
      <p:cViewPr varScale="1">
        <p:scale>
          <a:sx n="54" d="100"/>
          <a:sy n="54" d="100"/>
        </p:scale>
        <p:origin x="60" y="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24/02/2023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modelos son parte de la vida diaria, y son usados por todos para tomar decisiones día a día.</a:t>
            </a:r>
          </a:p>
          <a:p>
            <a:r>
              <a:rPr lang="es-ES" dirty="0"/>
              <a:t>Son simplemente una abstracción de la realidad. </a:t>
            </a:r>
          </a:p>
          <a:p>
            <a:pPr lvl="1"/>
            <a:r>
              <a:rPr lang="es-ES" dirty="0"/>
              <a:t>Modelos conceptuales – ideas, puede estar en la mente de una persona</a:t>
            </a:r>
          </a:p>
          <a:p>
            <a:pPr lvl="1"/>
            <a:r>
              <a:rPr lang="es-ES" dirty="0"/>
              <a:t>Modelos físicos – esqueleto de plástico</a:t>
            </a:r>
          </a:p>
          <a:p>
            <a:pPr lvl="1"/>
            <a:r>
              <a:rPr lang="es-ES" dirty="0"/>
              <a:t>Modelos gráficos </a:t>
            </a:r>
          </a:p>
          <a:p>
            <a:pPr lvl="1"/>
            <a:r>
              <a:rPr lang="es-ES" dirty="0"/>
              <a:t>Modelos analíticos – ecuaciones matemáticas</a:t>
            </a:r>
          </a:p>
          <a:p>
            <a:pPr lvl="1"/>
            <a:r>
              <a:rPr lang="es-ES" b="1" dirty="0"/>
              <a:t>Modelos numéricos – reporte de resultados, predicciones numéricas </a:t>
            </a:r>
            <a:endParaRPr lang="es-ES" dirty="0"/>
          </a:p>
          <a:p>
            <a:pPr lvl="1"/>
            <a:r>
              <a:rPr lang="es-ES" b="1" dirty="0"/>
              <a:t>Modelos empíricos o estadísticos – usar datos para </a:t>
            </a:r>
            <a:r>
              <a:rPr lang="es-ES" b="1" u="sng" dirty="0"/>
              <a:t>estimar</a:t>
            </a:r>
            <a:r>
              <a:rPr lang="es-ES" b="1" dirty="0"/>
              <a:t> parámetros y testear </a:t>
            </a:r>
            <a:r>
              <a:rPr lang="es-ES" b="1" u="sng" dirty="0"/>
              <a:t>predicciones e hipótesis</a:t>
            </a:r>
            <a:r>
              <a:rPr lang="es-ES" b="1" dirty="0"/>
              <a:t>. </a:t>
            </a:r>
            <a:endParaRPr lang="es-ES" dirty="0"/>
          </a:p>
          <a:p>
            <a:r>
              <a:rPr lang="es-ES" dirty="0"/>
              <a:t>En este curso, vamos a estar concentrándonos en los últimos tres. Por lo general están relacionados entre sí.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DISTRIBUCION DE FRECUENCIAS – FRECUENCIA RELATIVA DE LOS VALORES QUE OCURREN EN UNA MUESTR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ES UNA</a:t>
            </a:r>
            <a:r>
              <a:rPr lang="es-ES" baseline="0" dirty="0" smtClean="0"/>
              <a:t> PROBABILIDAD EN SI PORQUE EN VALORES CONTINUOS NO EXISTE UN VALOR EXACTO… MAS BIEN ES UNA DENSIDAD… DONDE LA INTEGRAL DE TODOS LOS VALORES SUMA 1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162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general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area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donde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CuantitativoÑ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Resuñtado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 dirty="0"/>
              <a:t>Estocástico</a:t>
            </a:r>
            <a:r>
              <a:rPr lang="es-ES" dirty="0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/>
              <a:t>Estocástico</a:t>
            </a:r>
            <a:r>
              <a:rPr lang="es-ES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intentamos describir la naturaleza estocástica del mundo natural necesitamos tener en cuenta ese efecto aleatorio que no podemos explicar, y lo hacemos por medio de </a:t>
            </a:r>
            <a:r>
              <a:rPr lang="es-ES" u="sng" dirty="0"/>
              <a:t>variables aleatorias</a:t>
            </a:r>
            <a:r>
              <a:rPr lang="es-ES" dirty="0"/>
              <a:t>. La combinación de todos los factores que no podemos medir puede ser representado con una abstracción matemática: DISTRIBUCION DE PROBABILIDAD</a:t>
            </a:r>
          </a:p>
          <a:p>
            <a:r>
              <a:rPr lang="es-ES" dirty="0"/>
              <a:t>La distribución de probabilidad le asigna a cada evento de una variable aleatoria, una probabilidad de ocurrir.</a:t>
            </a:r>
          </a:p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77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37034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0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80834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85177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87775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68846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11081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80932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6010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1103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gif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1193984"/>
            <a:ext cx="8784976" cy="173096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32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2</a:t>
            </a:r>
            <a:endParaRPr lang="es-ES" sz="3200" dirty="0" smtClean="0">
              <a:solidFill>
                <a:srgbClr val="3D3D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CONCEPTOS BÁSICOS DE ESTADÍSTICA</a:t>
            </a:r>
            <a:endParaRPr lang="en-U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3284984"/>
            <a:ext cx="849694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b="1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5" y="5983262"/>
            <a:ext cx="3318019" cy="8739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5887708"/>
            <a:ext cx="2624977" cy="960121"/>
          </a:xfrm>
          <a:prstGeom prst="rect">
            <a:avLst/>
          </a:prstGeom>
        </p:spPr>
      </p:pic>
      <p:sp>
        <p:nvSpPr>
          <p:cNvPr id="12" name="Rectangle 6"/>
          <p:cNvSpPr/>
          <p:nvPr/>
        </p:nvSpPr>
        <p:spPr>
          <a:xfrm>
            <a:off x="2981086" y="4209107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4398907"/>
            <a:ext cx="896788" cy="7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ESTADÍSTICOS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son construidos alrededor de valores aleatorios o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observados como datos de una muestra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Estadísticos:  Cualquier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 de los datos </a:t>
            </a:r>
            <a:r>
              <a:rPr lang="es-E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muestreales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(ej. media, varianza, percentiles) 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ciencias biológicas no podemos esperar encontrar la verdad exacta, o alcanzar la realidad con un set finito de datos.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Dimensiones infinitas vs. Muestras finitas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basada en un buen modelo aproximado.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condicional a los datos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existe un único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que explique la realidad…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encontramos el modelo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“mejor” la explica?</a:t>
            </a:r>
            <a:endParaRPr lang="es-ES" sz="2800" b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 VERSUS REALIDAD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3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DE TEORÍA DE INFORMACIÓN (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Information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theoretic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7624" y="148478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Definición </a:t>
            </a: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priori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set de modelos candidatos (hipótesis)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datos se utilizan pare evaluar el soporte relativo de diferentes modelos.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mejor modelo es aquel que pierde la menor cantidad de información.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Compromisos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el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ajuste del modelo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(+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arámetros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y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varianza del estimador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(-parámetros = parsimonia) por medio de una optimización.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Naturaleza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estocástica del mundo natural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explicada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medio de </a:t>
            </a:r>
            <a:r>
              <a:rPr lang="es-ES" b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aleatorias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combinación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factores que no podemos medir puede ser representado con una abstracción matemática: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 le asigna a cada evento de una variable aleatoria, una probabilidad de ocurrir.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probabilidad puede pensarse como una medida de incertidumbre de un evento aleatorio</a:t>
            </a: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</a:t>
            </a:r>
            <a:r>
              <a:rPr lang="en-US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entonces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P=0.5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que no </a:t>
            </a:r>
            <a:endParaRPr lang="en-US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valor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X”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36069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15157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04048" y="2492896"/>
            <a:ext cx="43684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# </a:t>
            </a:r>
            <a:r>
              <a:rPr lang="es-ES" sz="2400" dirty="0"/>
              <a:t>numero de muestras</a:t>
            </a:r>
          </a:p>
          <a:p>
            <a:r>
              <a:rPr lang="es-ES" sz="2400" dirty="0"/>
              <a:t>n &lt;- </a:t>
            </a:r>
            <a:r>
              <a:rPr lang="es-ES" sz="2400" dirty="0" smtClean="0"/>
              <a:t>1000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media del peso de las ranas</a:t>
            </a:r>
          </a:p>
          <a:p>
            <a:r>
              <a:rPr lang="es-ES" sz="2400" dirty="0"/>
              <a:t>mean &lt;- </a:t>
            </a:r>
            <a:r>
              <a:rPr lang="es-ES" sz="2400" dirty="0" smtClean="0"/>
              <a:t>200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SD del peso de las </a:t>
            </a:r>
            <a:r>
              <a:rPr lang="es-ES" sz="2400" dirty="0" smtClean="0"/>
              <a:t>ranas</a:t>
            </a:r>
          </a:p>
          <a:p>
            <a:r>
              <a:rPr lang="es-ES" sz="2400" dirty="0" err="1" smtClean="0"/>
              <a:t>sd</a:t>
            </a:r>
            <a:r>
              <a:rPr lang="es-ES" sz="2400" dirty="0" smtClean="0"/>
              <a:t> </a:t>
            </a:r>
            <a:r>
              <a:rPr lang="es-ES" sz="2400" dirty="0"/>
              <a:t>&lt;- 30</a:t>
            </a:r>
          </a:p>
          <a:p>
            <a:endParaRPr lang="es-E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FRECUENCIAS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883" y="1423023"/>
            <a:ext cx="5406621" cy="539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107921"/>
            <a:ext cx="81369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DE DENSIDAD DE PROBABILIDAD (PDF)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5373216"/>
            <a:ext cx="123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Integral = 1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hay valor exacto de </a:t>
            </a:r>
            <a:r>
              <a:rPr lang="es-ES" dirty="0" err="1" smtClean="0"/>
              <a:t>pb</a:t>
            </a:r>
            <a:r>
              <a:rPr lang="es-ES" dirty="0" smtClean="0"/>
              <a:t>. </a:t>
            </a:r>
            <a:r>
              <a:rPr lang="es-ES" dirty="0" err="1" smtClean="0"/>
              <a:t>pq</a:t>
            </a:r>
            <a:r>
              <a:rPr lang="es-ES" dirty="0" smtClean="0"/>
              <a:t> es continuo (densidad)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8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7921"/>
            <a:ext cx="81369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PROBABILIDAD DE DISTRIBUCION (CDF)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" y="1484784"/>
            <a:ext cx="5222486" cy="52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48170" y="2852936"/>
            <a:ext cx="4032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un valor particular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56166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¿QUÉ ES UN MODELO?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Abstracción de la realidad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usamos todos los días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Conceptuales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Físicos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Analíticos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Numéricos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Empíricos o estadísticos</a:t>
            </a: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s-ES" sz="11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908720"/>
            <a:ext cx="7992888" cy="56938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Discretas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Bernoulli: 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Binomial: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Dos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Multinomial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&gt;1 valor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Poisson: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no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negativos</a:t>
            </a: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Continuas</a:t>
            </a:r>
            <a:endParaRPr lang="en-US" sz="2400" b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Normal: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(-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∞, +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Beta: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x &lt;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Gamma:  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n-U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&lt; </a:t>
            </a:r>
            <a:r>
              <a:rPr lang="en-U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</a:t>
            </a: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9450" y="1109363"/>
            <a:ext cx="1217046" cy="2670494"/>
            <a:chOff x="7469755" y="3154683"/>
            <a:chExt cx="1217046" cy="26704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59" b="6544"/>
            <a:stretch/>
          </p:blipFill>
          <p:spPr>
            <a:xfrm>
              <a:off x="7503995" y="3154683"/>
              <a:ext cx="1182806" cy="267049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7469755" y="5554988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www.ratracetrap.com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018471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poblacional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basa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muestreo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variable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0353051">
            <a:off x="4308181" y="4089154"/>
            <a:ext cx="2437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20353051">
            <a:off x="2506914" y="5566136"/>
            <a:ext cx="419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6605" y="3789040"/>
            <a:ext cx="2871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20353051">
            <a:off x="745905" y="5232272"/>
            <a:ext cx="2447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Captura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353051">
            <a:off x="4843547" y="3013789"/>
            <a:ext cx="4375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38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36352"/>
            <a:ext cx="7992888" cy="43088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comportamiento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estadistico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:  </a:t>
            </a:r>
            <a:r>
              <a:rPr lang="es-ES_tradnl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Es una medida del error del muestreo</a:t>
            </a:r>
            <a:endParaRPr lang="es-ES_tradnl" altLang="es-E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Sesgo: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 Diferencia entre el valor observado y la realidad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Exactitud: 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 + Sesgo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4860032" y="1363345"/>
            <a:ext cx="2268538" cy="2016125"/>
            <a:chOff x="1817" y="1449"/>
            <a:chExt cx="1587" cy="1587"/>
          </a:xfrm>
        </p:grpSpPr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3" name="Oval 1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4" name="Oval 1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5" name="Oval 1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oup 13"/>
          <p:cNvGrpSpPr>
            <a:grpSpLocks noChangeAspect="1"/>
          </p:cNvGrpSpPr>
          <p:nvPr/>
        </p:nvGrpSpPr>
        <p:grpSpPr bwMode="auto">
          <a:xfrm>
            <a:off x="4860032" y="3801745"/>
            <a:ext cx="2268538" cy="2016125"/>
            <a:chOff x="1817" y="1449"/>
            <a:chExt cx="1587" cy="1587"/>
          </a:xfrm>
        </p:grpSpPr>
        <p:sp>
          <p:nvSpPr>
            <p:cNvPr id="17" name="Oval 1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8" name="Oval 1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6660257" y="1668145"/>
            <a:ext cx="482600" cy="338138"/>
            <a:chOff x="336" y="2331"/>
            <a:chExt cx="270" cy="213"/>
          </a:xfrm>
        </p:grpSpPr>
        <p:sp>
          <p:nvSpPr>
            <p:cNvPr id="33" name="Oval 30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4" name="Oval 31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5" name="Oval 32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6" name="Oval 33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7" name="Oval 34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6660257" y="3725545"/>
            <a:ext cx="1114425" cy="1066800"/>
            <a:chOff x="192" y="2160"/>
            <a:chExt cx="624" cy="672"/>
          </a:xfrm>
        </p:grpSpPr>
        <p:sp>
          <p:nvSpPr>
            <p:cNvPr id="44" name="Oval 41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5" name="Oval 42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6" name="Oval 43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7" name="Oval 44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418706" y="2199928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7747318" y="4609853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522567" y="58575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436842" y="9807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BONDAD DE AJUSTE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E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3200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>
                        <a:solidFill>
                          <a:srgbClr val="636382"/>
                        </a:solidFill>
                        <a:latin typeface="Cambria Math"/>
                      </a:rPr>
                      <m:t>2 </m:t>
                    </m:r>
                  </m:oMath>
                </a14:m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(estimado) &gt; </a:t>
                </a:r>
                <a:r>
                  <a:rPr lang="el-GR" sz="3200" i="1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 smtClean="0">
                        <a:solidFill>
                          <a:srgbClr val="636382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s-ES" sz="3200" baseline="300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(crítico/tabla)</a:t>
                </a:r>
              </a:p>
              <a:p>
                <a:pPr algn="ctr"/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 hay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ajuste</a:t>
                </a:r>
                <a:endParaRPr lang="es-ES" sz="32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blipFill rotWithShape="1">
                <a:blip r:embed="rId6"/>
                <a:stretch>
                  <a:fillRect t="-7910" b="-175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Diferencia entre valores esperados bajo un modelo y lo observado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, test de Chi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cuadrado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44624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PROBABILIDAD y VEROSIMILITUD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971600" y="963007"/>
                <a:ext cx="7992888" cy="6786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s-AR"/>
                </a:defPPr>
                <a:lvl2pPr marL="0" lvl="1">
                  <a:spcBef>
                    <a:spcPct val="20000"/>
                  </a:spcBef>
                  <a:spcAft>
                    <a:spcPts val="600"/>
                  </a:spcAft>
                  <a:defRPr sz="280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</a:lstStyle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endParaRPr lang="en-US" sz="28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tamaño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muestral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     CONOCIDO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observar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evento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X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𝒇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</a:t>
                </a:r>
                <a:r>
                  <a:rPr lang="en-US" sz="2800" b="1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verosimilitud</a:t>
                </a: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800" b="1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(“Likelihood”)</a:t>
                </a:r>
                <a:endParaRPr lang="en-US" sz="2800" i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observados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asumido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        CONOCIDO</a:t>
                </a:r>
                <a:endParaRPr lang="en-US" sz="24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/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que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relacionan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s-ES" sz="28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e>
                          <m:r>
                            <a:rPr lang="en-US" sz="2800" b="1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963007"/>
                <a:ext cx="7992888" cy="6786473"/>
              </a:xfrm>
              <a:prstGeom prst="rect">
                <a:avLst/>
              </a:prstGeom>
              <a:blipFill rotWithShape="1">
                <a:blip r:embed="rId5"/>
                <a:stretch>
                  <a:fillRect l="-1296" t="-8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940152" y="177281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2160" y="4149080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METODO DE MAXIMA VEROSIMILITUD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Con los datos colectados queremos estimar los valores de los parámetros que los explican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Seleccionar los valores de los parámetros para maximizar la función de verosimilitud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3852" y="4052983"/>
                <a:ext cx="3556295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852" y="4052983"/>
                <a:ext cx="3556295" cy="6001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8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7437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 Binomial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2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= 10 trampas de ratones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 = 0 capturado,  x = 0 no capturado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=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{0,1,1,1,0,1,1,0,0,1}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503"/>
              </p:ext>
            </p:extLst>
          </p:nvPr>
        </p:nvGraphicFramePr>
        <p:xfrm>
          <a:off x="179512" y="2205038"/>
          <a:ext cx="8639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4" imgW="4635360" imgH="457200" progId="Equation.3">
                  <p:embed/>
                </p:oleObj>
              </mc:Choice>
              <mc:Fallback>
                <p:oleObj name="Equation" r:id="rId4" imgW="4635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5038"/>
                        <a:ext cx="8639175" cy="795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23220"/>
              </p:ext>
            </p:extLst>
          </p:nvPr>
        </p:nvGraphicFramePr>
        <p:xfrm>
          <a:off x="3271838" y="3137719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6" imgW="1739880" imgH="457200" progId="Equation.3">
                  <p:embed/>
                </p:oleObj>
              </mc:Choice>
              <mc:Fallback>
                <p:oleObj name="Equation" r:id="rId6" imgW="1739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137719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4462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</a:t>
            </a:r>
          </a:p>
          <a:p>
            <a:pPr algn="ctr"/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MLE (“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Maximum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likelihood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”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908720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89905"/>
              </p:ext>
            </p:extLst>
          </p:nvPr>
        </p:nvGraphicFramePr>
        <p:xfrm>
          <a:off x="2950369" y="1556792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69" y="1556792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90" y="2420888"/>
            <a:ext cx="5873578" cy="453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10792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277507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557053"/>
              </p:ext>
            </p:extLst>
          </p:nvPr>
        </p:nvGraphicFramePr>
        <p:xfrm>
          <a:off x="2950369" y="2201615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69" y="2201615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768" y="3441194"/>
            <a:ext cx="4118679" cy="707886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Gill Sans MT" panose="020B0502020104020203" pitchFamily="34" charset="0"/>
              </a:rPr>
              <a:t>Hoja de cálculo</a:t>
            </a:r>
            <a:endParaRPr lang="es-ES" sz="4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648"/>
            <a:ext cx="4833475" cy="334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8" r="6432" b="900"/>
          <a:stretch/>
        </p:blipFill>
        <p:spPr bwMode="auto">
          <a:xfrm>
            <a:off x="256420" y="111810"/>
            <a:ext cx="3883532" cy="3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4394691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logit (</a:t>
            </a:r>
            <a:r>
              <a:rPr lang="az-Cyrl-AZ" sz="2800" i="1" dirty="0">
                <a:solidFill>
                  <a:schemeClr val="tx2">
                    <a:lumMod val="50000"/>
                  </a:schemeClr>
                </a:solidFill>
              </a:rPr>
              <a:t>ѱ</a:t>
            </a:r>
            <a:r>
              <a:rPr lang="en-US" sz="2800" i="1" baseline="-250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) =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psi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β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x1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*x1</a:t>
            </a:r>
            <a:r>
              <a:rPr lang="en-US" sz="2800" i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sz="28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76" y="3861048"/>
            <a:ext cx="4920635" cy="27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METODO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MAXIMA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VEROSIMILITUD (MLE)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) Aplico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ln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(p sigue siendo igual)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2) Derivo con respecto a p (busco máximo)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2270"/>
              </p:ext>
            </p:extLst>
          </p:nvPr>
        </p:nvGraphicFramePr>
        <p:xfrm>
          <a:off x="2997200" y="2132856"/>
          <a:ext cx="31496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4" imgW="1688760" imgH="457200" progId="Equation.3">
                  <p:embed/>
                </p:oleObj>
              </mc:Choice>
              <mc:Fallback>
                <p:oleObj name="Equation" r:id="rId4" imgW="1688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132856"/>
                        <a:ext cx="3149600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25146"/>
              </p:ext>
            </p:extLst>
          </p:nvPr>
        </p:nvGraphicFramePr>
        <p:xfrm>
          <a:off x="2203450" y="3068960"/>
          <a:ext cx="4737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6" imgW="2539800" imgH="457200" progId="Equation.3">
                  <p:embed/>
                </p:oleObj>
              </mc:Choice>
              <mc:Fallback>
                <p:oleObj name="Equation" r:id="rId6" imgW="253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068960"/>
                        <a:ext cx="47371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26291"/>
              </p:ext>
            </p:extLst>
          </p:nvPr>
        </p:nvGraphicFramePr>
        <p:xfrm>
          <a:off x="3149724" y="4658286"/>
          <a:ext cx="2844552" cy="78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8" imgW="1511280" imgH="419040" progId="Equation.3">
                  <p:embed/>
                </p:oleObj>
              </mc:Choice>
              <mc:Fallback>
                <p:oleObj name="Equation" r:id="rId8" imgW="15112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24" y="4658286"/>
                        <a:ext cx="2844552" cy="78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74580"/>
              </p:ext>
            </p:extLst>
          </p:nvPr>
        </p:nvGraphicFramePr>
        <p:xfrm>
          <a:off x="3513584" y="5765374"/>
          <a:ext cx="2116832" cy="3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10" imgW="1167893" imgH="203112" progId="Equation.3">
                  <p:embed/>
                </p:oleObj>
              </mc:Choice>
              <mc:Fallback>
                <p:oleObj name="Equation" r:id="rId10" imgW="116789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584" y="5765374"/>
                        <a:ext cx="2116832" cy="361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7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827584" y="1009819"/>
            <a:ext cx="8136904" cy="50114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Burnham, K. P., and D. R. Anderson. 2002. Model selection and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multimodel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inference : a practical information-theoretic approach. 2nd edition. Springer, New York.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Conroy, M. J., and J. P. Carroll. 2009. Quantitative conservation of vertebrates. Wiley-Blackwell,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Chichester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West Sussex, UK ; Hoboken, NJ.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Kéry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M. 2010. Introduction to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for Ecologists: A Bayesian Approach to Regression, ANOVA and Related Analyses. Access Online via Elsevier.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Williams, B., J. Nichols, and M. Conroy. 2002. Analysis and Management of Animal Populations: Modeling, Estimation, and Decision Making. Academic Press, San Diego, CA.</a:t>
            </a:r>
            <a:endParaRPr lang="es-ES_tradnl" sz="20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t="2036" r="1431"/>
          <a:stretch/>
        </p:blipFill>
        <p:spPr bwMode="auto">
          <a:xfrm>
            <a:off x="80665" y="37513"/>
            <a:ext cx="9099847" cy="612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115907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484860"/>
                </a:solidFill>
              </a:rPr>
              <a:t>(Conroy </a:t>
            </a:r>
            <a:r>
              <a:rPr lang="en-US" dirty="0" smtClean="0">
                <a:solidFill>
                  <a:srgbClr val="484860"/>
                </a:solidFill>
              </a:rPr>
              <a:t>&amp; Carroll 2009, Conroy et al. 2015)</a:t>
            </a:r>
            <a:endParaRPr lang="es-ES" dirty="0">
              <a:solidFill>
                <a:srgbClr val="4848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 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ej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 general de un área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 preciso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abundancia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densidad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Determinístico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hay incertidumbre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Estocástico</a:t>
            </a:r>
          </a:p>
          <a:p>
            <a:pPr marL="742950" lvl="2" indent="-3429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0134" y="3873242"/>
            <a:ext cx="28639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= C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933965" cy="9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7704" y="4742814"/>
            <a:ext cx="66247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+ X = C 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Incertidumbre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61" y="3144878"/>
            <a:ext cx="1548388" cy="159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2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 claramente el objetivo 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mas de lo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necesario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metros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poblacionales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etc. </a:t>
            </a:r>
          </a:p>
        </p:txBody>
      </p:sp>
      <p:sp>
        <p:nvSpPr>
          <p:cNvPr id="5" name="Rectangle 4"/>
          <p:cNvSpPr/>
          <p:nvPr/>
        </p:nvSpPr>
        <p:spPr>
          <a:xfrm rot="20353051">
            <a:off x="5499748" y="4005063"/>
            <a:ext cx="30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 rot="20353051">
            <a:off x="3354335" y="4990072"/>
            <a:ext cx="4836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5524" y="4005064"/>
            <a:ext cx="3512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20353051">
            <a:off x="1375000" y="5310362"/>
            <a:ext cx="3467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Extinción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20353051">
            <a:off x="5152131" y="2347470"/>
            <a:ext cx="5017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7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componentes</a:t>
            </a:r>
            <a:endParaRPr lang="en-U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Parámetros: lo que tratamos de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estimar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Fijo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aleatorio)</a:t>
            </a:r>
          </a:p>
          <a:p>
            <a:pPr lvl="1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dependiente: lo que tratamos de modelar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Predictiva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independiente: a la derecha de la ecuación. </a:t>
            </a:r>
            <a:r>
              <a:rPr lang="es-E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Explicatoria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ESTADISTICOS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Producir inferencias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explicar el mundo natural  – Resultados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replicables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defendibles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colectados siguiendo un diseño apropiado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Analizar datos con un modelo apropiado: tener en cuenta el diseño y usar los principios de probabilidad y estadística para hacer inferencias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válidas</a:t>
            </a:r>
          </a:p>
          <a:p>
            <a:pPr marL="400050" lvl="2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Words>1730</Words>
  <Application>Microsoft Office PowerPoint</Application>
  <PresentationFormat>Presentación en pantalla (4:3)</PresentationFormat>
  <Paragraphs>268</Paragraphs>
  <Slides>31</Slides>
  <Notes>27</Notes>
  <HiddenSlides>1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2" baseType="lpstr">
      <vt:lpstr>Arial</vt:lpstr>
      <vt:lpstr>Arial Narrow</vt:lpstr>
      <vt:lpstr>Calibri</vt:lpstr>
      <vt:lpstr>Calibri Light</vt:lpstr>
      <vt:lpstr>Cambria Math</vt:lpstr>
      <vt:lpstr>Gill Sans MT</vt:lpstr>
      <vt:lpstr>Verdana</vt:lpstr>
      <vt:lpstr>Theme3</vt:lpstr>
      <vt:lpstr>2_Office Theme</vt:lpstr>
      <vt:lpstr>Retrospección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usuario</cp:lastModifiedBy>
  <cp:revision>141</cp:revision>
  <cp:lastPrinted>2016-06-25T18:09:36Z</cp:lastPrinted>
  <dcterms:created xsi:type="dcterms:W3CDTF">2014-07-21T14:52:50Z</dcterms:created>
  <dcterms:modified xsi:type="dcterms:W3CDTF">2023-02-24T19:16:37Z</dcterms:modified>
</cp:coreProperties>
</file>