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Libre Franklin"/>
      <p:regular r:id="rId34"/>
      <p:bold r:id="rId35"/>
      <p:italic r:id="rId36"/>
      <p:boldItalic r:id="rId37"/>
    </p:embeddedFont>
    <p:embeddedFont>
      <p:font typeface="Libre Baskerville"/>
      <p:regular r:id="rId38"/>
      <p:bold r:id="rId39"/>
      <p: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Baskerville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ibreFranklin-bold.fntdata"/><Relationship Id="rId12" Type="http://schemas.openxmlformats.org/officeDocument/2006/relationships/slide" Target="slides/slide7.xml"/><Relationship Id="rId34" Type="http://schemas.openxmlformats.org/officeDocument/2006/relationships/font" Target="fonts/LibreFranklin-regular.fntdata"/><Relationship Id="rId15" Type="http://schemas.openxmlformats.org/officeDocument/2006/relationships/slide" Target="slides/slide10.xml"/><Relationship Id="rId37" Type="http://schemas.openxmlformats.org/officeDocument/2006/relationships/font" Target="fonts/LibreFranklin-boldItalic.fntdata"/><Relationship Id="rId14" Type="http://schemas.openxmlformats.org/officeDocument/2006/relationships/slide" Target="slides/slide9.xml"/><Relationship Id="rId36" Type="http://schemas.openxmlformats.org/officeDocument/2006/relationships/font" Target="fonts/LibreFranklin-italic.fntdata"/><Relationship Id="rId17" Type="http://schemas.openxmlformats.org/officeDocument/2006/relationships/slide" Target="slides/slide12.xml"/><Relationship Id="rId39" Type="http://schemas.openxmlformats.org/officeDocument/2006/relationships/font" Target="fonts/LibreBaskerville-bold.fntdata"/><Relationship Id="rId16" Type="http://schemas.openxmlformats.org/officeDocument/2006/relationships/slide" Target="slides/slide11.xml"/><Relationship Id="rId38" Type="http://schemas.openxmlformats.org/officeDocument/2006/relationships/font" Target="fonts/LibreBaskervill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38e7327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6238e732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6238e73278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38e73278_1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g6238e73278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6238e73278_1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6" name="Google Shape;2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38e73278_1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g6238e73278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238e73278_1_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4 – Dimension Reduction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 2019       rev 10/17/19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09600" y="457041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b="1" lang="en-US" sz="32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b="1" lang="en-US" sz="2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 &amp;</a:t>
            </a: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Patel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914400" y="274648"/>
            <a:ext cx="77724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Combining Categories</a:t>
            </a:r>
            <a:endParaRPr/>
          </a:p>
        </p:txBody>
      </p:sp>
      <p:sp>
        <p:nvSpPr>
          <p:cNvPr id="178" name="Google Shape;178;p22"/>
          <p:cNvSpPr txBox="1"/>
          <p:nvPr>
            <p:ph idx="2" type="body"/>
          </p:nvPr>
        </p:nvSpPr>
        <p:spPr>
          <a:xfrm>
            <a:off x="758626" y="1203750"/>
            <a:ext cx="69702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Stacked bar chart:  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Many zoning categories are the same or similar with respe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ct to CATMEDV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925" y="2120377"/>
            <a:ext cx="5855950" cy="38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530025" y="459225"/>
            <a:ext cx="8229600" cy="53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CODE FOR STACKED BAR CHART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# use method crosstab to create a cross-tabulation of two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variables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tbl = pd.crosstab(bostonHousing_df.CAT_MEDV, bostonHousing_df.ZN)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# convert numbers to ratios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propTbl = tbl / tbl.sum()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propTbl.round(2)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# plot the ratios in a stacked bar chart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ax = propTbl.transpose().plot(kind='bar', stacked=True)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ax.set_yticklabels(['{:,.0\%}'.format(x) for x in ax.get_yticks()])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plt.title('Distribution of CAT.MEDV by ZN')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plt.legend(loc='center left', bbox_to_anchor=(1, 0.5))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Principal Components Analysis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Goal: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  Reduce a set of </a:t>
            </a: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numerical 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variables.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The idea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  Remove the overlap of information between these variable. [“Information” is measured by the sum of the variances of the variables.]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Final product: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  A smaller number of numerical variables that contain most of the information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4294967295"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Principal Components Analysis</a:t>
            </a:r>
            <a:endParaRPr/>
          </a:p>
        </p:txBody>
      </p:sp>
      <p:sp>
        <p:nvSpPr>
          <p:cNvPr id="199" name="Google Shape;199;p25"/>
          <p:cNvSpPr txBox="1"/>
          <p:nvPr>
            <p:ph idx="4294967295" type="body"/>
          </p:nvPr>
        </p:nvSpPr>
        <p:spPr>
          <a:xfrm>
            <a:off x="914400" y="183515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How does PCA do this?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  <a:p>
            <a:pPr indent="-284163" lvl="0" marL="284163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Create new variables that are linear combinations of the original variables (i.e., they are weighted averages of the original variables). </a:t>
            </a:r>
            <a:endParaRPr/>
          </a:p>
          <a:p>
            <a:pPr indent="-143828" lvl="0" marL="284163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4163" lvl="0" marL="284163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These linear combinations are uncorrelated (no information overlap), and only a few of them contain most of the original information.</a:t>
            </a:r>
            <a:endParaRPr/>
          </a:p>
          <a:p>
            <a:pPr indent="-93028" lvl="0" marL="233363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33363" lvl="0" marL="233363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The new variables are called </a:t>
            </a:r>
            <a:r>
              <a:rPr i="1" lang="en-US">
                <a:latin typeface="Libre Franklin"/>
                <a:ea typeface="Libre Franklin"/>
                <a:cs typeface="Libre Franklin"/>
                <a:sym typeface="Libre Franklin"/>
              </a:rPr>
              <a:t>principal components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 – Breakfast Cereals (excerpt)</a:t>
            </a:r>
            <a:r>
              <a:rPr lang="en-US"/>
              <a:t>	</a:t>
            </a:r>
            <a:endParaRPr/>
          </a:p>
        </p:txBody>
      </p:sp>
      <p:pic>
        <p:nvPicPr>
          <p:cNvPr id="206" name="Google Shape;206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688" y="1911350"/>
            <a:ext cx="7072312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 of Variables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914400" y="1447800"/>
            <a:ext cx="374967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Name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name of cereal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mfr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manufacturer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type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cold or hot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calories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calories per serving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protein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grams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fat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grams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sodium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mg. 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fiber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grams 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4" name="Google Shape;214;p27"/>
          <p:cNvSpPr txBox="1"/>
          <p:nvPr>
            <p:ph idx="2" type="body"/>
          </p:nvPr>
        </p:nvSpPr>
        <p:spPr>
          <a:xfrm>
            <a:off x="4933950" y="1447800"/>
            <a:ext cx="374967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carbo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grams complex carbohydrates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sugars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grams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potass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mg.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vitamins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% FDA rec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shelf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display shelf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weight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oz. 1 serving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cups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in one serving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rating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consumer reports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914400" y="274638"/>
            <a:ext cx="7772400" cy="877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Consider calories &amp; ratings covariance matrix</a:t>
            </a:r>
            <a:endParaRPr/>
          </a:p>
        </p:txBody>
      </p:sp>
      <p:sp>
        <p:nvSpPr>
          <p:cNvPr id="221" name="Google Shape;221;p28"/>
          <p:cNvSpPr txBox="1"/>
          <p:nvPr>
            <p:ph idx="2" type="body"/>
          </p:nvPr>
        </p:nvSpPr>
        <p:spPr>
          <a:xfrm>
            <a:off x="853145" y="3429000"/>
            <a:ext cx="7361237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Total variance (=“information”) is sum of individual variances: 379.63 + 197.32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Calories accounts for 379.63/577 = 66%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If we want to make do with just calories, we lose 34% of the variation</a:t>
            </a:r>
            <a:endParaRPr/>
          </a:p>
        </p:txBody>
      </p:sp>
      <p:pic>
        <p:nvPicPr>
          <p:cNvPr id="222" name="Google Shape;222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1388" y="2133600"/>
            <a:ext cx="3954462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929040" y="393200"/>
            <a:ext cx="7772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Using linear combinations to redistribute the variability in a more polarized way</a:t>
            </a:r>
            <a:endParaRPr/>
          </a:p>
        </p:txBody>
      </p:sp>
      <p:sp>
        <p:nvSpPr>
          <p:cNvPr id="229" name="Google Shape;229;p29"/>
          <p:cNvSpPr txBox="1"/>
          <p:nvPr>
            <p:ph idx="2" type="body"/>
          </p:nvPr>
        </p:nvSpPr>
        <p:spPr>
          <a:xfrm>
            <a:off x="473075" y="1303338"/>
            <a:ext cx="789305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Z</a:t>
            </a:r>
            <a:r>
              <a:rPr baseline="-25000" lang="en-US"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and Z</a:t>
            </a:r>
            <a:r>
              <a:rPr baseline="-25000" lang="en-US"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are two linear combinations.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Z</a:t>
            </a:r>
            <a:r>
              <a:rPr baseline="-25000" lang="en-US"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has the highest variation (spread of values)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Z</a:t>
            </a:r>
            <a:r>
              <a:rPr baseline="-25000" lang="en-US"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has the lowest variation</a:t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305" y="2821840"/>
            <a:ext cx="53816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output for these 2 variables</a:t>
            </a:r>
            <a:endParaRPr/>
          </a:p>
        </p:txBody>
      </p:sp>
      <p:sp>
        <p:nvSpPr>
          <p:cNvPr id="237" name="Google Shape;237;p30"/>
          <p:cNvSpPr txBox="1"/>
          <p:nvPr>
            <p:ph idx="2" type="body"/>
          </p:nvPr>
        </p:nvSpPr>
        <p:spPr>
          <a:xfrm>
            <a:off x="321875" y="2366475"/>
            <a:ext cx="81444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Weights to project original data onto Z</a:t>
            </a:r>
            <a:r>
              <a:rPr baseline="-25000" lang="en-US" sz="1600"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&amp; Z</a:t>
            </a:r>
            <a:r>
              <a:rPr baseline="-25000" lang="en-US" sz="1600">
                <a:latin typeface="Libre Franklin"/>
                <a:ea typeface="Libre Franklin"/>
                <a:cs typeface="Libre Franklin"/>
                <a:sym typeface="Libre Franklin"/>
              </a:rPr>
              <a:t>2, 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e.g. (-0.847, 0.532) are weights for Z</a:t>
            </a:r>
            <a:r>
              <a:rPr baseline="-25000" lang="en-US" sz="1600"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245985" y="1531625"/>
            <a:ext cx="85002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pcs = PCA(n_components=2)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pcs.fit(cereals_df[['calories', 'rating']])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625460" y="2821840"/>
            <a:ext cx="69823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PC1        PC2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cereals.df.calories  -0.8470535  0.5315077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cereals.df.rating     0.5315077  0.8470535</a:t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549565" y="4112055"/>
            <a:ext cx="774129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Importance of components: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PC1    PC2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Standard deviation     22.3165  8.8844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Proportion of Variance  0.8632  0.1368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Cumulative Proportion   0.8632  1.0000</a:t>
            </a:r>
            <a:endParaRPr/>
          </a:p>
        </p:txBody>
      </p:sp>
      <p:cxnSp>
        <p:nvCxnSpPr>
          <p:cNvPr id="241" name="Google Shape;241;p30"/>
          <p:cNvCxnSpPr/>
          <p:nvPr/>
        </p:nvCxnSpPr>
        <p:spPr>
          <a:xfrm>
            <a:off x="4420210" y="5174585"/>
            <a:ext cx="1593795" cy="834845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2" name="Google Shape;242;p30"/>
          <p:cNvSpPr/>
          <p:nvPr/>
        </p:nvSpPr>
        <p:spPr>
          <a:xfrm>
            <a:off x="3357680" y="4871005"/>
            <a:ext cx="1138425" cy="30358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6014004" y="5781745"/>
            <a:ext cx="26563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86% of the total variance is accounted for by component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PC1        PC2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[1,]   44.921528     2.1971833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[2,]  -15.725265    -0.3824165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[3,]   40.149935    -5.4072123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[4,]   75.310772    12.9991256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[5,]   -7.041508    -5.3576857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777250" y="1000360"/>
            <a:ext cx="76653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 Component Scores for the First Five Records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the data	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914400" y="174148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Statistical summary of data: common metrics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Average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Median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Minimum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Maximum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Standard deviation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Counts &amp; percentages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/>
          <p:nvPr/>
        </p:nvSpPr>
        <p:spPr>
          <a:xfrm>
            <a:off x="328800" y="808375"/>
            <a:ext cx="8486400" cy="5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pcs = PCA()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pcs.fit(cereals_df.iloc[:, 3:].dropna(axis=0))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pcsSummary_df = pd.DataFrame({'Standard deviation':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np.sqrt(pcs.explained_variance_), 'Proportion of variance':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pcs.explained_variance_ratio_,'Cumulative proportion':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np.cumsum(pcs.explained_variance_ratio_)})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pcsSummary_df = pcsSummary_df.transpose()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pcsSummary_df.columns = ['PC{}'.format(i) for i in range(1,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len(pcsSummary_df.columns) + 1)]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pcsSummary_df.round(4)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PC1      PC2      PC3      PC4      PC5      PC6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Standard deviation      83.7641   70.9143  22.6437  19.1815  8.4232  2.0917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Proportion of variance   0.5395    0.3867   0.0394   0.0283  0.0055  0.0003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Cumulative proportion    0.5395    0.9262   0.9656   0.9939  0.9993  0.9997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PC7     PC8     PC9     PC10    PC11    PC12    PC13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Standard deviation      1.6994  0.7796  0.6578  0.3704  0.1864  0.063   0.0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Proportion of variance  0.0002  0.0000  0.0000  0.0000  0.0000  0.000   0.0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Cumulative proportion   0.9999  1.0000  1.0000  1.0000  1.0000  1.000 1.0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777250" y="261725"/>
            <a:ext cx="72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for the 13 Numerical Variables in the Cereals Data</a:t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4070424" y="3706945"/>
            <a:ext cx="769200" cy="3693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32"/>
          <p:cNvCxnSpPr/>
          <p:nvPr/>
        </p:nvCxnSpPr>
        <p:spPr>
          <a:xfrm rot="10800000">
            <a:off x="4460135" y="4189605"/>
            <a:ext cx="379500" cy="1366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8" name="Google Shape;258;p32"/>
          <p:cNvSpPr txBox="1"/>
          <p:nvPr/>
        </p:nvSpPr>
        <p:spPr>
          <a:xfrm>
            <a:off x="3928835" y="5596700"/>
            <a:ext cx="5009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two components account for 93% of the total variance, so using 2-3 components in further modeling would probably be sufficient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/>
        </p:nvSpPr>
        <p:spPr>
          <a:xfrm>
            <a:off x="853145" y="544990"/>
            <a:ext cx="71341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Weightings for the First Five Components</a:t>
            </a:r>
            <a:endParaRPr/>
          </a:p>
        </p:txBody>
      </p:sp>
      <p:sp>
        <p:nvSpPr>
          <p:cNvPr id="264" name="Google Shape;264;p33"/>
          <p:cNvSpPr txBox="1"/>
          <p:nvPr/>
        </p:nvSpPr>
        <p:spPr>
          <a:xfrm>
            <a:off x="227563" y="1537475"/>
            <a:ext cx="8385300" cy="4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PC1      PC2       PC3       PC4       PC5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calories         -0.077984 -0.009312  0.629206 -0.601021  0.454959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protein           0.000757  0.008801  0.001026  0.003200  0.056176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fat               0.000102  0.002699  0.016196 -0.025262 -0.016098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sodium           -0.980215  0.140896 -0.135902 -0.000968  0.013948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fiber             0.005413  0.030681 -0.018191  0.020472  0.013605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carbo            -0.017246 -0.016783  0.017370  0.025948  0.349267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sugars           -0.002989 -0.000253  0.097705 -0.115481 -0.299066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potass            0.134900  0.986562  0.036782 -0.042176 -0.047151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vitamins         -0.094293  0.016729  0.691978  0.714118 -0.037009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shelf             0.001541  0.004360  0.012489  0.005647 -0.007876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weight           -0.000512  0.000999  0.003806 -0.002546  0.003022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cups             -0.000510 -0.001591  0.000694  0.000985  0.002148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rating            0.075296  0.071742 -0.307947  0.334534  0.757708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Generalization 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853145" y="175931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X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X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… X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original </a:t>
            </a:r>
            <a:r>
              <a:rPr i="1" lang="en-US" sz="2400"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 variables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Z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Z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Z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… Z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weighted averages of original variables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All pairs of Z variables have 0 correlation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Order Z’s by variance (z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1 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largest, Z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 smallest)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Usually the first few Z variables contain most of the information, and so the rest can be dropped.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Normalizing data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914400" y="14478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In these results, sodium dominates first PC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Just because of the way it is measured (mg), its scale is greater than almost all other variables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Hence its variance will be a dominant component of the total variance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 u="sng">
                <a:latin typeface="Libre Franklin"/>
                <a:ea typeface="Libre Franklin"/>
                <a:cs typeface="Libre Franklin"/>
                <a:sym typeface="Libre Franklin"/>
              </a:rPr>
              <a:t>Normalize</a:t>
            </a: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 each variable to remove scale effect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Divide by std. deviation (may subtract mean first)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Normalization (= standardization) is usually performed in PCA; otherwise measurement units affect results</a:t>
            </a:r>
            <a:endParaRPr/>
          </a:p>
          <a:p>
            <a:pPr indent="-165100" lvl="0" marL="273050" rtl="0" algn="l">
              <a:spcBef>
                <a:spcPts val="575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pcs = PCA()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pcs.fit(preprocessing.scale(cereals_df.iloc[:, 3:].dropna(axis=0)))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1740873" y="5255451"/>
            <a:ext cx="2204100" cy="4503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3651655" y="5928375"/>
            <a:ext cx="288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the variables</a:t>
            </a:r>
            <a:endParaRPr/>
          </a:p>
        </p:txBody>
      </p:sp>
      <p:cxnSp>
        <p:nvCxnSpPr>
          <p:cNvPr id="281" name="Google Shape;281;p35"/>
          <p:cNvCxnSpPr>
            <a:stCxn id="280" idx="1"/>
          </p:cNvCxnSpPr>
          <p:nvPr/>
        </p:nvCxnSpPr>
        <p:spPr>
          <a:xfrm rot="10800000">
            <a:off x="3135655" y="5714925"/>
            <a:ext cx="5160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/>
        </p:nvSpPr>
        <p:spPr>
          <a:xfrm>
            <a:off x="397775" y="469095"/>
            <a:ext cx="81207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Output Using all 13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Numerical Variables</a:t>
            </a:r>
            <a:endParaRPr/>
          </a:p>
        </p:txBody>
      </p:sp>
      <p:sp>
        <p:nvSpPr>
          <p:cNvPr id="287" name="Google Shape;287;p36"/>
          <p:cNvSpPr txBox="1"/>
          <p:nvPr/>
        </p:nvSpPr>
        <p:spPr>
          <a:xfrm>
            <a:off x="17700" y="1891500"/>
            <a:ext cx="8880900" cy="53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PC1    PC2    PC3    PC4    PC5    PC6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Standard deviation     1.9192 1.7864 1.3912 1.0166 1.0015 0.8555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Proportion of variance 0.2795 0.2422 0.1469 0.0784 0.0761 0.0555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Cumulative proportion  0.2795 0.5217 0.6685 0.7470 0.8231 0.8786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            PC7    PC8    PC9    PC10    PC11   PC12    PC13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Standard deviation     0.8251 0.6496 0.5658 0.3051 0.2537 0.1399   0.0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Proportion of variance 0.0517 0.0320 0.0243 0.0071 0.0049 0.0015   0.0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Cumulative proportion  0.9303 0.9623 0.9866 0.9936 0.9985 1.0000   1.0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/>
        </p:nvSpPr>
        <p:spPr>
          <a:xfrm>
            <a:off x="777250" y="544990"/>
            <a:ext cx="75895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Weightings for the First Five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Components</a:t>
            </a:r>
            <a:endParaRPr/>
          </a:p>
        </p:txBody>
      </p:sp>
      <p:sp>
        <p:nvSpPr>
          <p:cNvPr id="293" name="Google Shape;293;p37"/>
          <p:cNvSpPr txBox="1"/>
          <p:nvPr/>
        </p:nvSpPr>
        <p:spPr>
          <a:xfrm>
            <a:off x="131500" y="1158150"/>
            <a:ext cx="8729400" cy="4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PC1        PC2        PC3       PC4        PC5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calories  -0.299542  -0.393148  0.114857 -0.204359  0.203899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protein    0.307356  -0.165323  0.277282 -0.300743  0.319749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fat       -0.039915  -0.345724 -0.204890 -0.186833  0.586893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sodium    -0.183397  -0.137221  0.389431 -0.120337 -0.338364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fiber      0.453490  -0.179812  0.069766 -0.039174 -0.255119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carbo     -0.192449  0.149448   0.562452 -0.087835  0.182743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sugars    -0.228068 -0.351434  -0.355405  0.022707 -0.314872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potass     0.401964 -0.300544   0.067620 -0.090878 -0.148360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vitamins  -0.115980 -0.172909   0.387859  0.604111 -0.049287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shelf      0.171263 -0.265050  -0.001531  0.638879  0.329101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weight    -0.050299 -0.450309   0.247138 -0.153429 -0.221283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cups      -0.294636  0.212248   0.140000 -0.047489  0.120816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rating     0.438378  0.251539   0.181842 -0.038316  0.057584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in Classification/Prediction</a:t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914400" y="151288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Apply PCA to training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Decide how many PC’s to use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Use variable weights in those PC’s with validation/new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This creates a new reduced set of predictors in validation/new data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625475" y="274638"/>
            <a:ext cx="82724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Regression-Based </a:t>
            </a:r>
            <a:br>
              <a:rPr lang="en-US" sz="3600"/>
            </a:br>
            <a:r>
              <a:rPr lang="en-US" sz="3600"/>
              <a:t>Dimension Reduction</a:t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914400" y="1682750"/>
            <a:ext cx="6769100" cy="433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Multiple Linear Regression or Logistic Regression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Use subset selection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Algorithm chooses a subset of variables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This procedure is integrated directly into the predictive task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73075" y="1600200"/>
            <a:ext cx="8348663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Data summarization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is an important component of data exploration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Data summaries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include numerical metrics (average, median, etc.) and graphical summaries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Data reduction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is useful for compressing the information in the data into a smaller subset</a:t>
            </a:r>
            <a:endParaRPr/>
          </a:p>
          <a:p>
            <a:pPr indent="-228600" lvl="1" marL="5476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Categorical variables can be reduced by combining similar categories</a:t>
            </a:r>
            <a:endParaRPr/>
          </a:p>
          <a:p>
            <a:pPr indent="-228600" lvl="1" marL="5476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Principal components analysis transforms an original set of numerical data into a smaller set of weighted averages of the original data that contain most of the original information in less variables.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the data	</a:t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283225" y="1741500"/>
            <a:ext cx="8648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bostonHousing_df = pd.read_csv('BostonHousing.csv')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bostonHousing_df = bostonHousing_df.rename(columns={'CAT.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MEDV': 'CAT_MEDV'})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Compute mean, standard dev., min, max, median, length,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and missing values for all variables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pd.DataFrame({'mean': bostonHousing_df.mean(),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'sd': bostonHousing_df.std(),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'min': bostonHousing_df.min(),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'max': bostonHousing_df.max(),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'median': bostonHousing_df.median(),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'length': len(bostonHousing_df),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'miss.val': bostonHousing_df.isnull().sum(),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6635475" y="1027300"/>
            <a:ext cx="21828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fix name for CAT.MEDV</a:t>
            </a:r>
            <a:endParaRPr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4" name="Google Shape;124;p15"/>
          <p:cNvCxnSpPr/>
          <p:nvPr/>
        </p:nvCxnSpPr>
        <p:spPr>
          <a:xfrm>
            <a:off x="8203300" y="1391450"/>
            <a:ext cx="405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515" y="2034498"/>
            <a:ext cx="6638135" cy="283650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1156725" y="1000360"/>
            <a:ext cx="69823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Statistics for Boston Housing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/>
        </p:nvSpPr>
        <p:spPr>
          <a:xfrm>
            <a:off x="1232620" y="620885"/>
            <a:ext cx="69823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Matrix for Boston Housing Data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375" y="2388050"/>
            <a:ext cx="663892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1254275" y="1739800"/>
            <a:ext cx="67671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portion of the correlation table shown, 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corr 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from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1308515" y="772675"/>
            <a:ext cx="65269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value_counts()</a:t>
            </a: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pandas</a:t>
            </a: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tabulate counts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1085975" y="2680475"/>
            <a:ext cx="6830400" cy="2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bostonHousing_df.CHAS.value_counts()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471 35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Name: CHAS, dtype: int64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688000" y="3722325"/>
            <a:ext cx="379500" cy="3897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18"/>
          <p:cNvCxnSpPr/>
          <p:nvPr/>
        </p:nvCxnSpPr>
        <p:spPr>
          <a:xfrm rot="10800000">
            <a:off x="2184990" y="4126805"/>
            <a:ext cx="1091700" cy="850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6" name="Google Shape;146;p18"/>
          <p:cNvSpPr txBox="1"/>
          <p:nvPr/>
        </p:nvSpPr>
        <p:spPr>
          <a:xfrm>
            <a:off x="3018785" y="4976990"/>
            <a:ext cx="3187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 neighborhoods have a CHAS value of “1,” i.e. they border the Charles River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397775" y="393200"/>
            <a:ext cx="85002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groupby()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tabulate counts using multiple variables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242850" y="1168250"/>
            <a:ext cx="88101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bins of size 1 for variable using the method pd.cut. Default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creates a categorical variable, e.g. (6,7]. labels=False determines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integers instead, e.g. 6.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bostonHousing_df['RM_bin'] = pd.cut(bostonHousing_df.RM, range(0, 10),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labels=False)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Compute average of MEDV by (binned) RM and CHAS. First group the data frame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using the groupby method, then restrict the analysis to MEDV and determine the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mean for each group.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bostonHousing_df.groupby(['RM_bin', 'CHAS'])['MEDV'].mean()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1232620" y="3884370"/>
            <a:ext cx="45720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RM_bin CHAS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3       0   25.300000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4       0   15.407143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5       0   17.200000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1   22.218182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6       0   21.769170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1   25.918750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7       0   35.964444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1   44.066667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8       0   45.700000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1   35.950000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2295150" y="4112055"/>
            <a:ext cx="986635" cy="30358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 rot="10800000">
            <a:off x="3357680" y="4263845"/>
            <a:ext cx="1138425" cy="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6" name="Google Shape;156;p19"/>
          <p:cNvSpPr txBox="1"/>
          <p:nvPr/>
        </p:nvSpPr>
        <p:spPr>
          <a:xfrm>
            <a:off x="4572000" y="3884370"/>
            <a:ext cx="25045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neighborhoods where houses averaged 3 rooms and did not border the Charles, median value was 25.3 ($000)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625460" y="1152150"/>
            <a:ext cx="8272555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bins of size 1 for RM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bostonHousing_df['RM_bin'] = pd.cut(bostonHousing_df.RM, range(0, 10),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labels=False)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 pivot_table() to reshape data and generate pivot table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pd.pivot_table(bostonHousing_df, values='MEDV', index=['RM_bin'],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columns=['CHAS'], aggfunc=np.mean, margins=True)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CHAS       0        1         All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RM_bin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   25.300000   NaN         25.300000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 15.407143   NaN         15.407143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5      17.200000   22.218182   17.551592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6      21.769170   25.918750   22.015985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7      35.964444   44.066667   36.917647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8      45.700000   35.950000   44.200000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    22.093843   28.440000   22.532806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245985" y="469095"/>
            <a:ext cx="81966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pivot_table() </a:t>
            </a: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pivot tables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1476800" y="4804650"/>
            <a:ext cx="1567800" cy="333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 rot="10800000">
            <a:off x="3024450" y="5245250"/>
            <a:ext cx="242700" cy="57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0"/>
          <p:cNvSpPr txBox="1"/>
          <p:nvPr/>
        </p:nvSpPr>
        <p:spPr>
          <a:xfrm>
            <a:off x="3267150" y="5670100"/>
            <a:ext cx="45417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neighborhoods not bordering Charles River, with 8 rooms, have MEDV = 45.7</a:t>
            </a:r>
            <a:endParaRPr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793025" y="304797"/>
            <a:ext cx="77724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Reducing Categories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A single categorical variable with </a:t>
            </a:r>
            <a:r>
              <a:rPr i="1" lang="en-US" sz="2000">
                <a:latin typeface="Libre Franklin"/>
                <a:ea typeface="Libre Franklin"/>
                <a:cs typeface="Libre Franklin"/>
                <a:sym typeface="Libre Franklin"/>
              </a:rPr>
              <a:t>m</a:t>
            </a: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 categories is typically transformed into </a:t>
            </a:r>
            <a:r>
              <a:rPr i="1" lang="en-US" sz="2000">
                <a:latin typeface="Libre Franklin"/>
                <a:ea typeface="Libre Franklin"/>
                <a:cs typeface="Libre Franklin"/>
                <a:sym typeface="Libre Franklin"/>
              </a:rPr>
              <a:t>m</a:t>
            </a: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 or </a:t>
            </a:r>
            <a:r>
              <a:rPr i="1" lang="en-US" sz="2000">
                <a:latin typeface="Libre Franklin"/>
                <a:ea typeface="Libre Franklin"/>
                <a:cs typeface="Libre Franklin"/>
                <a:sym typeface="Libre Franklin"/>
              </a:rPr>
              <a:t>m-1</a:t>
            </a: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 dummy variables (handled automatically by most R modeling functions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Each dummy variable takes the values 0 or 1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0 = “no” for the category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1 = “yes”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Problem: Can end up with too many variables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Solution: Reduce by combining categories that are close to each other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Use pivot tables to assess outcome variable sensitivity to the dummies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Exception: Naïve Bayes can handle categorical variables without transforming them into dummies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