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</p:sldIdLst>
  <p:sldSz cy="6858000" cx="9144000"/>
  <p:notesSz cx="6858000" cy="9144000"/>
  <p:embeddedFontLst>
    <p:embeddedFont>
      <p:font typeface="Libre Franklin"/>
      <p:regular r:id="rId64"/>
      <p:bold r:id="rId65"/>
      <p:italic r:id="rId66"/>
      <p:boldItalic r:id="rId67"/>
    </p:embeddedFont>
    <p:embeddedFont>
      <p:font typeface="Libre Baskerville"/>
      <p:regular r:id="rId68"/>
      <p:bold r:id="rId69"/>
      <p: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9C8FDEF-8159-48E0-AFBF-10336B6288DA}">
  <a:tblStyle styleId="{89C8FDEF-8159-48E0-AFBF-10336B6288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32BB3BF3-68AE-4664-A510-FEA2AC55AA4D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70" Type="http://schemas.openxmlformats.org/officeDocument/2006/relationships/font" Target="fonts/LibreBaskerville-italic.fntdata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font" Target="fonts/LibreFranklin-regular.fntdata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font" Target="fonts/LibreFranklin-italic.fntdata"/><Relationship Id="rId21" Type="http://schemas.openxmlformats.org/officeDocument/2006/relationships/slide" Target="slides/slide14.xml"/><Relationship Id="rId65" Type="http://schemas.openxmlformats.org/officeDocument/2006/relationships/font" Target="fonts/LibreFranklin-bold.fntdata"/><Relationship Id="rId24" Type="http://schemas.openxmlformats.org/officeDocument/2006/relationships/slide" Target="slides/slide17.xml"/><Relationship Id="rId68" Type="http://schemas.openxmlformats.org/officeDocument/2006/relationships/font" Target="fonts/LibreBaskerville-regular.fntdata"/><Relationship Id="rId23" Type="http://schemas.openxmlformats.org/officeDocument/2006/relationships/slide" Target="slides/slide16.xml"/><Relationship Id="rId67" Type="http://schemas.openxmlformats.org/officeDocument/2006/relationships/font" Target="fonts/LibreFranklin-boldItalic.fntdata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font" Target="fonts/LibreBaskerville-bold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24515bf81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5" name="Google Shape;195;g624515bf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624515bf81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1" name="Google Shape;26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9" name="Google Shape;26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6" name="Google Shape;27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4" name="Google Shape;28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1" name="Google Shape;29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9" name="Google Shape;29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7" name="Google Shape;30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4" name="Google Shape;31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704fbda080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4" name="Google Shape;324;g704fbda08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704fbda080_0_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4" name="Google Shape;33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3" name="Google Shape;2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3" name="Google Shape;34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2" name="Google Shape;35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04fbda080_0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1" name="Google Shape;371;g704fbda08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g704fbda080_0_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8" name="Google Shape;37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85" name="Google Shape;38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2" name="Google Shape;39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2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9" name="Google Shape;39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3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06" name="Google Shape;40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15" name="Google Shape;41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1" name="Google Shape;2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23" name="Google Shape;42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30" name="Google Shape;43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8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704fbda080_0_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37" name="Google Shape;437;g704fbda08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g704fbda080_0_58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44" name="Google Shape;44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51" name="Google Shape;45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58" name="Google Shape;45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66" name="Google Shape;46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75" name="Google Shape;47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82" name="Google Shape;48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89" name="Google Shape;48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9" name="Google Shape;2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96" name="Google Shape;49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03" name="Google Shape;50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37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10" name="Google Shape;51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17" name="Google Shape;517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27" name="Google Shape;527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35" name="Google Shape;535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42" name="Google Shape;542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49" name="Google Shape;549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4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56" name="Google Shape;556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4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62" name="Google Shape;562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4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24515bf81_0_10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6" name="Google Shape;226;g624515bf8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624515bf81_0_10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70" name="Google Shape;570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4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77" name="Google Shape;577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4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85" name="Google Shape;585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4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92" name="Google Shape;592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4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00" name="Google Shape;600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5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07" name="Google Shape;607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5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15" name="Google Shape;615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5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624515bf81_0_9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3" name="Google Shape;233;g624515bf81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624515bf81_0_9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0" name="Google Shape;24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7" name="Google Shape;24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4" name="Google Shape;25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" type="body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/>
          <p:nvPr>
            <p:ph type="title"/>
          </p:nvPr>
        </p:nvSpPr>
        <p:spPr>
          <a:xfrm rot="5400000">
            <a:off x="4709477" y="2194564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" type="body"/>
          </p:nvPr>
        </p:nvSpPr>
        <p:spPr>
          <a:xfrm rot="5400000">
            <a:off x="7699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4"/>
          <p:cNvSpPr txBox="1"/>
          <p:nvPr>
            <p:ph idx="10" type="dt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4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4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5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rtl="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rtl="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rtl="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rtl="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rtl="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rtl="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10" type="dt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5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5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1" type="body"/>
          </p:nvPr>
        </p:nvSpPr>
        <p:spPr>
          <a:xfrm>
            <a:off x="914400" y="1447800"/>
            <a:ext cx="37491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rtl="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rtl="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rtl="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rtl="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rtl="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rtl="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6"/>
          <p:cNvSpPr txBox="1"/>
          <p:nvPr>
            <p:ph idx="2" type="body"/>
          </p:nvPr>
        </p:nvSpPr>
        <p:spPr>
          <a:xfrm>
            <a:off x="4933950" y="1447800"/>
            <a:ext cx="37491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rtl="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rtl="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rtl="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rtl="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rtl="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rtl="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6"/>
          <p:cNvSpPr txBox="1"/>
          <p:nvPr>
            <p:ph idx="10" type="dt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6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idx="10" type="dt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7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65088" y="69850"/>
            <a:ext cx="9013800" cy="6691200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63500" y="1449388"/>
            <a:ext cx="9020100" cy="152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63500" y="1397000"/>
            <a:ext cx="9020100" cy="120600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63500" y="2976563"/>
            <a:ext cx="9020100" cy="111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8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575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rtl="0" algn="ctr">
              <a:spcBef>
                <a:spcPts val="375"/>
              </a:spcBef>
              <a:spcAft>
                <a:spcPts val="0"/>
              </a:spcAft>
              <a:buSzPts val="1530"/>
              <a:buNone/>
              <a:defRPr/>
            </a:lvl2pPr>
            <a:lvl3pPr lvl="2" rtl="0" algn="ctr">
              <a:spcBef>
                <a:spcPts val="375"/>
              </a:spcBef>
              <a:spcAft>
                <a:spcPts val="0"/>
              </a:spcAft>
              <a:buSzPts val="1530"/>
              <a:buNone/>
              <a:defRPr/>
            </a:lvl3pPr>
            <a:lvl4pPr lvl="3" rtl="0" algn="ctr">
              <a:spcBef>
                <a:spcPts val="375"/>
              </a:spcBef>
              <a:spcAft>
                <a:spcPts val="0"/>
              </a:spcAft>
              <a:buSzPts val="1440"/>
              <a:buNone/>
              <a:defRPr/>
            </a:lvl4pPr>
            <a:lvl5pPr lvl="4" rtl="0" algn="ctr">
              <a:spcBef>
                <a:spcPts val="375"/>
              </a:spcBef>
              <a:spcAft>
                <a:spcPts val="0"/>
              </a:spcAft>
              <a:buSzPts val="1800"/>
              <a:buNone/>
              <a:defRPr/>
            </a:lvl5pPr>
            <a:lvl6pPr lvl="5" rtl="0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rtl="0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rtl="0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rtl="0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38" name="Google Shape;138;p18"/>
          <p:cNvSpPr txBox="1"/>
          <p:nvPr>
            <p:ph type="ctrTitle"/>
          </p:nvPr>
        </p:nvSpPr>
        <p:spPr>
          <a:xfrm>
            <a:off x="457200" y="1505930"/>
            <a:ext cx="82296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0" type="dt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8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9"/>
          <p:cNvSpPr/>
          <p:nvPr/>
        </p:nvSpPr>
        <p:spPr>
          <a:xfrm>
            <a:off x="65313" y="69755"/>
            <a:ext cx="9013500" cy="6692100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9"/>
          <p:cNvSpPr/>
          <p:nvPr/>
        </p:nvSpPr>
        <p:spPr>
          <a:xfrm flipH="1" rot="10800000">
            <a:off x="69850" y="2376463"/>
            <a:ext cx="9013800" cy="9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9"/>
          <p:cNvSpPr/>
          <p:nvPr/>
        </p:nvSpPr>
        <p:spPr>
          <a:xfrm>
            <a:off x="69850" y="2341563"/>
            <a:ext cx="9013800" cy="45900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68263" y="2468563"/>
            <a:ext cx="9015300" cy="45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9"/>
          <p:cNvSpPr txBox="1"/>
          <p:nvPr>
            <p:ph type="title"/>
          </p:nvPr>
        </p:nvSpPr>
        <p:spPr>
          <a:xfrm>
            <a:off x="722313" y="9525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9"/>
          <p:cNvSpPr txBox="1"/>
          <p:nvPr>
            <p:ph idx="1" type="body"/>
          </p:nvPr>
        </p:nvSpPr>
        <p:spPr>
          <a:xfrm>
            <a:off x="722313" y="2547938"/>
            <a:ext cx="7772400" cy="13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575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375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375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375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375"/>
              </a:spcBef>
              <a:spcAft>
                <a:spcPts val="0"/>
              </a:spcAft>
              <a:buSzPts val="1400"/>
              <a:buFont typeface="Libre Baskerville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rtl="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19"/>
          <p:cNvSpPr txBox="1"/>
          <p:nvPr>
            <p:ph idx="10" type="dt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9"/>
          <p:cNvSpPr txBox="1"/>
          <p:nvPr>
            <p:ph idx="11" type="ftr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9"/>
          <p:cNvSpPr/>
          <p:nvPr>
            <p:ph idx="12" type="sldNum"/>
          </p:nvPr>
        </p:nvSpPr>
        <p:spPr>
          <a:xfrm>
            <a:off x="146050" y="6208713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0"/>
          <p:cNvSpPr txBox="1"/>
          <p:nvPr>
            <p:ph idx="1" type="body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575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rtl="0" algn="l">
              <a:spcBef>
                <a:spcPts val="375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rtl="0" algn="l">
              <a:spcBef>
                <a:spcPts val="375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rtl="0" algn="l">
              <a:spcBef>
                <a:spcPts val="375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rtl="0" algn="l">
              <a:spcBef>
                <a:spcPts val="375"/>
              </a:spcBef>
              <a:spcAft>
                <a:spcPts val="0"/>
              </a:spcAft>
              <a:buSzPts val="1600"/>
              <a:buFont typeface="Libre Baskerville"/>
              <a:buNone/>
              <a:defRPr b="1" sz="1600"/>
            </a:lvl5pPr>
            <a:lvl6pPr indent="-342900" lvl="5" marL="2743200" rtl="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20"/>
          <p:cNvSpPr txBox="1"/>
          <p:nvPr>
            <p:ph idx="2" type="body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575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rtl="0" algn="l">
              <a:spcBef>
                <a:spcPts val="375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rtl="0" algn="l">
              <a:spcBef>
                <a:spcPts val="375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rtl="0" algn="l">
              <a:spcBef>
                <a:spcPts val="375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rtl="0" algn="l">
              <a:spcBef>
                <a:spcPts val="375"/>
              </a:spcBef>
              <a:spcAft>
                <a:spcPts val="0"/>
              </a:spcAft>
              <a:buSzPts val="1600"/>
              <a:buFont typeface="Libre Baskerville"/>
              <a:buNone/>
              <a:defRPr b="1" sz="1600"/>
            </a:lvl5pPr>
            <a:lvl6pPr indent="-342900" lvl="5" marL="2743200" rtl="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20"/>
          <p:cNvSpPr txBox="1"/>
          <p:nvPr>
            <p:ph idx="3" type="body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rtl="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rtl="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rtl="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rtl="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rtl="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rtl="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20"/>
          <p:cNvSpPr txBox="1"/>
          <p:nvPr>
            <p:ph idx="4" type="body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rtl="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rtl="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rtl="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rtl="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rtl="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rtl="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20"/>
          <p:cNvSpPr txBox="1"/>
          <p:nvPr>
            <p:ph idx="10" type="dt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0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0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1"/>
          <p:cNvSpPr/>
          <p:nvPr/>
        </p:nvSpPr>
        <p:spPr>
          <a:xfrm>
            <a:off x="63500" y="69850"/>
            <a:ext cx="9013800" cy="6693000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1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1"/>
          <p:cNvSpPr txBox="1"/>
          <p:nvPr>
            <p:ph idx="1" type="body"/>
          </p:nvPr>
        </p:nvSpPr>
        <p:spPr>
          <a:xfrm>
            <a:off x="914400" y="1600200"/>
            <a:ext cx="190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575"/>
              </a:spcBef>
              <a:spcAft>
                <a:spcPts val="0"/>
              </a:spcAft>
              <a:buSzPts val="1530"/>
              <a:buNone/>
              <a:defRPr sz="1800"/>
            </a:lvl1pPr>
            <a:lvl2pPr indent="-228600" lvl="1" marL="914400" rtl="0" algn="l">
              <a:spcBef>
                <a:spcPts val="375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rtl="0" algn="l">
              <a:spcBef>
                <a:spcPts val="375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rtl="0" algn="l">
              <a:spcBef>
                <a:spcPts val="375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rtl="0" algn="l">
              <a:spcBef>
                <a:spcPts val="375"/>
              </a:spcBef>
              <a:spcAft>
                <a:spcPts val="0"/>
              </a:spcAft>
              <a:buSzPts val="900"/>
              <a:buFont typeface="Libre Baskerville"/>
              <a:buNone/>
              <a:defRPr sz="900"/>
            </a:lvl5pPr>
            <a:lvl6pPr indent="-342900" lvl="5" marL="2743200" rtl="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21"/>
          <p:cNvSpPr txBox="1"/>
          <p:nvPr>
            <p:ph idx="2" type="body"/>
          </p:nvPr>
        </p:nvSpPr>
        <p:spPr>
          <a:xfrm>
            <a:off x="2971800" y="1600200"/>
            <a:ext cx="571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rtl="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rtl="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rtl="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rtl="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rtl="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rtl="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21"/>
          <p:cNvSpPr txBox="1"/>
          <p:nvPr>
            <p:ph idx="10" type="dt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1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1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/>
          <p:nvPr/>
        </p:nvSpPr>
        <p:spPr>
          <a:xfrm flipH="1" rot="10800000">
            <a:off x="68263" y="4683100"/>
            <a:ext cx="9007500" cy="9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2"/>
          <p:cNvSpPr/>
          <p:nvPr/>
        </p:nvSpPr>
        <p:spPr>
          <a:xfrm>
            <a:off x="68263" y="4649788"/>
            <a:ext cx="9007500" cy="45900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2"/>
          <p:cNvSpPr/>
          <p:nvPr/>
        </p:nvSpPr>
        <p:spPr>
          <a:xfrm>
            <a:off x="68263" y="4773613"/>
            <a:ext cx="9007500" cy="47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2"/>
          <p:cNvSpPr txBox="1"/>
          <p:nvPr>
            <p:ph type="title"/>
          </p:nvPr>
        </p:nvSpPr>
        <p:spPr>
          <a:xfrm>
            <a:off x="914400" y="4900550"/>
            <a:ext cx="73152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b="0" sz="28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2"/>
          <p:cNvSpPr txBox="1"/>
          <p:nvPr>
            <p:ph idx="1" type="body"/>
          </p:nvPr>
        </p:nvSpPr>
        <p:spPr>
          <a:xfrm>
            <a:off x="914400" y="5445825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575"/>
              </a:spcBef>
              <a:spcAft>
                <a:spcPts val="0"/>
              </a:spcAft>
              <a:buSzPts val="1360"/>
              <a:buFont typeface="Libre Baskerville"/>
              <a:buNone/>
              <a:defRPr sz="1600"/>
            </a:lvl1pPr>
            <a:lvl2pPr indent="-293369" lvl="1" marL="914400" rtl="0" algn="l">
              <a:spcBef>
                <a:spcPts val="375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82575" lvl="2" marL="1371600" rtl="0" algn="l">
              <a:spcBef>
                <a:spcPts val="375"/>
              </a:spcBef>
              <a:spcAft>
                <a:spcPts val="0"/>
              </a:spcAft>
              <a:buSzPts val="850"/>
              <a:buChar char="⚫"/>
              <a:defRPr sz="1000"/>
            </a:lvl3pPr>
            <a:lvl4pPr indent="-274319" lvl="3" marL="1828800" rtl="0" algn="l">
              <a:spcBef>
                <a:spcPts val="375"/>
              </a:spcBef>
              <a:spcAft>
                <a:spcPts val="0"/>
              </a:spcAft>
              <a:buSzPts val="720"/>
              <a:buChar char="⚫"/>
              <a:defRPr sz="900"/>
            </a:lvl4pPr>
            <a:lvl5pPr indent="-285750" lvl="4" marL="2286000" rtl="0" algn="l">
              <a:spcBef>
                <a:spcPts val="375"/>
              </a:spcBef>
              <a:spcAft>
                <a:spcPts val="0"/>
              </a:spcAft>
              <a:buSzPts val="900"/>
              <a:buFont typeface="Libre Baskerville"/>
              <a:buChar char="o"/>
              <a:defRPr sz="900"/>
            </a:lvl5pPr>
            <a:lvl6pPr indent="-342900" lvl="5" marL="2743200" rtl="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22"/>
          <p:cNvSpPr/>
          <p:nvPr>
            <p:ph idx="2" type="pic"/>
          </p:nvPr>
        </p:nvSpPr>
        <p:spPr>
          <a:xfrm>
            <a:off x="68308" y="66675"/>
            <a:ext cx="9001800" cy="4581600"/>
          </a:xfrm>
          <a:prstGeom prst="round2SameRect">
            <a:avLst>
              <a:gd fmla="val 7101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78" name="Google Shape;178;p22"/>
          <p:cNvSpPr txBox="1"/>
          <p:nvPr>
            <p:ph idx="10" type="dt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2"/>
          <p:cNvSpPr txBox="1"/>
          <p:nvPr>
            <p:ph idx="11" type="ftr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2"/>
          <p:cNvSpPr/>
          <p:nvPr>
            <p:ph idx="12" type="sldNum"/>
          </p:nvPr>
        </p:nvSpPr>
        <p:spPr>
          <a:xfrm>
            <a:off x="146050" y="6208713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3"/>
          <p:cNvSpPr txBox="1"/>
          <p:nvPr>
            <p:ph idx="1" type="body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rtl="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rtl="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rtl="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rtl="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rtl="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rtl="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p23"/>
          <p:cNvSpPr txBox="1"/>
          <p:nvPr>
            <p:ph idx="10" type="dt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3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3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/>
          <p:nvPr>
            <p:ph type="title"/>
          </p:nvPr>
        </p:nvSpPr>
        <p:spPr>
          <a:xfrm rot="5400000">
            <a:off x="4709430" y="2194491"/>
            <a:ext cx="5851500" cy="20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4"/>
          <p:cNvSpPr txBox="1"/>
          <p:nvPr>
            <p:ph idx="1" type="body"/>
          </p:nvPr>
        </p:nvSpPr>
        <p:spPr>
          <a:xfrm rot="5400000">
            <a:off x="769950" y="419090"/>
            <a:ext cx="58515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rtl="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rtl="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rtl="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rtl="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rtl="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rtl="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90" name="Google Shape;190;p24"/>
          <p:cNvSpPr txBox="1"/>
          <p:nvPr>
            <p:ph idx="10" type="dt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4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4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2" type="body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600"/>
              <a:buFont typeface="Libre Franklin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2" type="body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600"/>
              <a:buFont typeface="Libre Franklin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3" type="body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4" type="body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7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7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7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7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75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spcBef>
                <a:spcPts val="375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75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spcBef>
                <a:spcPts val="375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375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type="ctrTitle"/>
          </p:nvPr>
        </p:nvSpPr>
        <p:spPr>
          <a:xfrm>
            <a:off x="457200" y="150593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8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8"/>
          <p:cNvSpPr/>
          <p:nvPr/>
        </p:nvSpPr>
        <p:spPr>
          <a:xfrm flipH="1" rot="10800000">
            <a:off x="69850" y="2376488"/>
            <a:ext cx="9013825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8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8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8"/>
          <p:cNvSpPr txBox="1"/>
          <p:nvPr>
            <p:ph type="title"/>
          </p:nvPr>
        </p:nvSpPr>
        <p:spPr>
          <a:xfrm>
            <a:off x="722313" y="9525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" type="body"/>
          </p:nvPr>
        </p:nvSpPr>
        <p:spPr>
          <a:xfrm>
            <a:off x="722313" y="2547938"/>
            <a:ext cx="7772400" cy="133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400"/>
              <a:buFont typeface="Libre Franklin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/>
          <p:nvPr>
            <p:ph idx="12" type="sldNum"/>
          </p:nvPr>
        </p:nvSpPr>
        <p:spPr>
          <a:xfrm>
            <a:off x="146050" y="6208713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9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9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" type="body"/>
          </p:nvPr>
        </p:nvSpPr>
        <p:spPr>
          <a:xfrm>
            <a:off x="914400" y="1600200"/>
            <a:ext cx="190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1530"/>
              <a:buNone/>
              <a:defRPr sz="1800"/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900"/>
              <a:buFont typeface="Libre Franklin"/>
              <a:buNone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2" type="body"/>
          </p:nvPr>
        </p:nvSpPr>
        <p:spPr>
          <a:xfrm>
            <a:off x="2971800" y="1600200"/>
            <a:ext cx="571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/>
          <p:nvPr/>
        </p:nvSpPr>
        <p:spPr>
          <a:xfrm flipH="1" rot="10800000">
            <a:off x="68263" y="4683125"/>
            <a:ext cx="9007475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0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0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0"/>
          <p:cNvSpPr txBox="1"/>
          <p:nvPr>
            <p:ph type="title"/>
          </p:nvPr>
        </p:nvSpPr>
        <p:spPr>
          <a:xfrm>
            <a:off x="914400" y="4900550"/>
            <a:ext cx="73152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" type="body"/>
          </p:nvPr>
        </p:nvSpPr>
        <p:spPr>
          <a:xfrm>
            <a:off x="914400" y="5445825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1360"/>
              <a:buFont typeface="Libre Franklin"/>
              <a:buNone/>
              <a:defRPr sz="1600"/>
            </a:lvl1pPr>
            <a:lvl2pPr indent="-293369" lvl="1" marL="914400" algn="l">
              <a:spcBef>
                <a:spcPts val="375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82575" lvl="2" marL="1371600" algn="l">
              <a:spcBef>
                <a:spcPts val="375"/>
              </a:spcBef>
              <a:spcAft>
                <a:spcPts val="0"/>
              </a:spcAft>
              <a:buSzPts val="850"/>
              <a:buChar char="⚫"/>
              <a:defRPr sz="1000"/>
            </a:lvl3pPr>
            <a:lvl4pPr indent="-274319" lvl="3" marL="1828800" algn="l">
              <a:spcBef>
                <a:spcPts val="375"/>
              </a:spcBef>
              <a:spcAft>
                <a:spcPts val="0"/>
              </a:spcAft>
              <a:buSzPts val="720"/>
              <a:buChar char="⚫"/>
              <a:defRPr sz="900"/>
            </a:lvl4pPr>
            <a:lvl5pPr indent="-285750" lvl="4" marL="2286000" algn="l">
              <a:spcBef>
                <a:spcPts val="375"/>
              </a:spcBef>
              <a:spcAft>
                <a:spcPts val="0"/>
              </a:spcAft>
              <a:buSzPts val="900"/>
              <a:buFont typeface="Libre Franklin"/>
              <a:buChar char="o"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68308" y="66675"/>
            <a:ext cx="9001873" cy="4581525"/>
          </a:xfrm>
          <a:prstGeom prst="round2SameRect">
            <a:avLst>
              <a:gd fmla="val 7101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Franklin"/>
              <a:buChar char="o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11" type="ftr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/>
          <p:nvPr>
            <p:ph idx="12" type="sldNum"/>
          </p:nvPr>
        </p:nvSpPr>
        <p:spPr>
          <a:xfrm>
            <a:off x="146050" y="6208713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Franklin"/>
              <a:buChar char="o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63500" y="69850"/>
            <a:ext cx="9013800" cy="6693000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3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5" name="Google Shape;105;p13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06" name="Google Shape;106;p13"/>
          <p:cNvSpPr txBox="1"/>
          <p:nvPr>
            <p:ph idx="10" type="dt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13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13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1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17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2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5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3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>
            <p:ph type="title"/>
          </p:nvPr>
        </p:nvSpPr>
        <p:spPr>
          <a:xfrm>
            <a:off x="609600" y="1447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Chapter 5 – Evaluating Classification &amp; Predictive Performance</a:t>
            </a:r>
            <a:endParaRPr/>
          </a:p>
        </p:txBody>
      </p:sp>
      <p:sp>
        <p:nvSpPr>
          <p:cNvPr id="199" name="Google Shape;199;p25"/>
          <p:cNvSpPr txBox="1"/>
          <p:nvPr>
            <p:ph idx="11" type="ftr"/>
          </p:nvPr>
        </p:nvSpPr>
        <p:spPr>
          <a:xfrm>
            <a:off x="914400" y="6172200"/>
            <a:ext cx="670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Galit Shmueli, Peter Bruce and Peter Gedeck  2019       rev 10/17/19</a:t>
            </a:r>
            <a:endParaRPr/>
          </a:p>
        </p:txBody>
      </p:sp>
      <p:sp>
        <p:nvSpPr>
          <p:cNvPr id="200" name="Google Shape;200;p25"/>
          <p:cNvSpPr txBox="1"/>
          <p:nvPr/>
        </p:nvSpPr>
        <p:spPr>
          <a:xfrm>
            <a:off x="609600" y="4570413"/>
            <a:ext cx="70104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Mining for Business Analytics in </a:t>
            </a:r>
            <a:r>
              <a:rPr b="1" lang="en-US" sz="3200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Python</a:t>
            </a:r>
            <a:endParaRPr/>
          </a:p>
          <a:p>
            <a:pPr indent="0" lvl="0" marL="0" marR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Shmueli, Bruce, </a:t>
            </a:r>
            <a:r>
              <a:rPr b="1" lang="en-US" sz="2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Gedeck &amp;</a:t>
            </a:r>
            <a:r>
              <a:rPr b="1" i="0" lang="en-US" sz="2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Patel</a:t>
            </a:r>
            <a:endParaRPr b="1" i="0" sz="2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4"/>
          <p:cNvSpPr txBox="1"/>
          <p:nvPr>
            <p:ph type="title"/>
          </p:nvPr>
        </p:nvSpPr>
        <p:spPr>
          <a:xfrm>
            <a:off x="9144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Accuracy Measures (Classification)</a:t>
            </a:r>
            <a:endParaRPr/>
          </a:p>
        </p:txBody>
      </p:sp>
      <p:pic>
        <p:nvPicPr>
          <p:cNvPr descr="Image result for image of tape measure" id="265" name="Google Shape;26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457200"/>
            <a:ext cx="2286000" cy="1501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image of calipers" id="266" name="Google Shape;266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5000" y="3962400"/>
            <a:ext cx="2362200" cy="1122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5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Misclassification error</a:t>
            </a:r>
            <a:endParaRPr/>
          </a:p>
        </p:txBody>
      </p:sp>
      <p:sp>
        <p:nvSpPr>
          <p:cNvPr id="273" name="Google Shape;273;p35"/>
          <p:cNvSpPr txBox="1"/>
          <p:nvPr>
            <p:ph idx="1" type="body"/>
          </p:nvPr>
        </p:nvSpPr>
        <p:spPr>
          <a:xfrm>
            <a:off x="914400" y="2209800"/>
            <a:ext cx="77724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Error = classifying a record as belonging to one class when it belongs to another class.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Error rate = percent of misclassified records out of the total records in the validation data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6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Naïve Rule	</a:t>
            </a:r>
            <a:endParaRPr/>
          </a:p>
        </p:txBody>
      </p:sp>
      <p:sp>
        <p:nvSpPr>
          <p:cNvPr id="280" name="Google Shape;280;p36"/>
          <p:cNvSpPr txBox="1"/>
          <p:nvPr>
            <p:ph idx="1" type="body"/>
          </p:nvPr>
        </p:nvSpPr>
        <p:spPr>
          <a:xfrm>
            <a:off x="914400" y="2819400"/>
            <a:ext cx="77724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  <a:p>
            <a:pPr indent="-457200" lvl="0" marL="45720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Often used as benchmark:  we hope to do better than that</a:t>
            </a:r>
            <a:endParaRPr/>
          </a:p>
          <a:p>
            <a:pPr indent="-457200" lvl="0" marL="45720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Exception: when goal is to identify high-value but rare outcomes, we may do well by doing worse than the naïve rule (see “lift” – later)</a:t>
            </a:r>
            <a:endParaRPr/>
          </a:p>
        </p:txBody>
      </p:sp>
      <p:sp>
        <p:nvSpPr>
          <p:cNvPr id="281" name="Google Shape;281;p36"/>
          <p:cNvSpPr/>
          <p:nvPr/>
        </p:nvSpPr>
        <p:spPr>
          <a:xfrm>
            <a:off x="914400" y="1981200"/>
            <a:ext cx="7553325" cy="885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Naïve rule:</a:t>
            </a:r>
            <a:r>
              <a:rPr b="0" i="0" lang="en-US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classify all records as belonging to the most prevalent class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7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Separation of Records</a:t>
            </a:r>
            <a:endParaRPr/>
          </a:p>
        </p:txBody>
      </p:sp>
      <p:sp>
        <p:nvSpPr>
          <p:cNvPr id="288" name="Google Shape;288;p37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  </a:t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“High separation of records” means that using predictor variables attains low error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“Low separation of records” means that using predictor variables does not improve much on naïve rule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"/>
          <p:cNvSpPr txBox="1"/>
          <p:nvPr>
            <p:ph type="title"/>
          </p:nvPr>
        </p:nvSpPr>
        <p:spPr>
          <a:xfrm>
            <a:off x="455200" y="274650"/>
            <a:ext cx="8373300" cy="131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Confusion Matrix, 3000 cases</a:t>
            </a:r>
            <a:br>
              <a:rPr lang="en-US"/>
            </a:br>
            <a:r>
              <a:rPr lang="en-US" sz="2400"/>
              <a:t>function: “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classificationSummary</a:t>
            </a:r>
            <a:r>
              <a:rPr lang="en-US" sz="2400"/>
              <a:t>” found in Appendix</a:t>
            </a:r>
            <a:endParaRPr/>
          </a:p>
        </p:txBody>
      </p:sp>
      <p:sp>
        <p:nvSpPr>
          <p:cNvPr id="295" name="Google Shape;295;p38"/>
          <p:cNvSpPr txBox="1"/>
          <p:nvPr>
            <p:ph idx="2" type="body"/>
          </p:nvPr>
        </p:nvSpPr>
        <p:spPr>
          <a:xfrm>
            <a:off x="1782950" y="4112100"/>
            <a:ext cx="5943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b="1" lang="en-US" sz="2000"/>
              <a:t>201</a:t>
            </a:r>
            <a:r>
              <a:rPr lang="en-US" sz="2000"/>
              <a:t> 1’s correctly classified as “1”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b="1" lang="en-US" sz="2000"/>
              <a:t>85</a:t>
            </a:r>
            <a:r>
              <a:rPr lang="en-US" sz="2000"/>
              <a:t> 1’s incorrectly classified as “0”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b="1" lang="en-US" sz="2000"/>
              <a:t>25</a:t>
            </a:r>
            <a:r>
              <a:rPr lang="en-US" sz="2000"/>
              <a:t> 0’s incorrectly classified as “1”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b="1" lang="en-US" sz="2000"/>
              <a:t>2689</a:t>
            </a:r>
            <a:r>
              <a:rPr lang="en-US" sz="2000"/>
              <a:t> 0’s correctly classified as “0”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</p:txBody>
      </p:sp>
      <p:graphicFrame>
        <p:nvGraphicFramePr>
          <p:cNvPr id="296" name="Google Shape;296;p38"/>
          <p:cNvGraphicFramePr/>
          <p:nvPr/>
        </p:nvGraphicFramePr>
        <p:xfrm>
          <a:off x="1195250" y="1928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{89C8FDEF-8159-48E0-AFBF-10336B6288DA}</a:tableStyleId>
              </a:tblPr>
              <a:tblGrid>
                <a:gridCol w="1596075"/>
                <a:gridCol w="1575825"/>
                <a:gridCol w="1585950"/>
                <a:gridCol w="1585950"/>
              </a:tblGrid>
              <a:tr h="381000">
                <a:tc gridSpan="2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rowSpan="2"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Actual Class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8100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Predicted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Class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2689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9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Error Rate</a:t>
            </a:r>
            <a:endParaRPr/>
          </a:p>
        </p:txBody>
      </p:sp>
      <p:sp>
        <p:nvSpPr>
          <p:cNvPr id="303" name="Google Shape;303;p39"/>
          <p:cNvSpPr txBox="1"/>
          <p:nvPr>
            <p:ph idx="2" type="body"/>
          </p:nvPr>
        </p:nvSpPr>
        <p:spPr>
          <a:xfrm>
            <a:off x="1143000" y="4191000"/>
            <a:ext cx="71628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b="1" lang="en-US" sz="2000"/>
              <a:t>Overall error rate</a:t>
            </a:r>
            <a:r>
              <a:rPr lang="en-US" sz="2000"/>
              <a:t> = (25+85)/3000 = 3.67%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b="1" lang="en-US" sz="2000"/>
              <a:t>Accuracy</a:t>
            </a:r>
            <a:r>
              <a:rPr lang="en-US" sz="2000"/>
              <a:t> = 1 – err = (201+2689) = 96.33%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 sz="2000"/>
              <a:t>If there are multiple classes, the error rate is: </a:t>
            </a:r>
            <a:endParaRPr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 sz="2000"/>
              <a:t>(sum of misclassified records)/(total records)</a:t>
            </a:r>
            <a:endParaRPr/>
          </a:p>
        </p:txBody>
      </p:sp>
      <p:graphicFrame>
        <p:nvGraphicFramePr>
          <p:cNvPr id="304" name="Google Shape;304;p39"/>
          <p:cNvGraphicFramePr/>
          <p:nvPr/>
        </p:nvGraphicFramePr>
        <p:xfrm>
          <a:off x="1195250" y="1928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{89C8FDEF-8159-48E0-AFBF-10336B6288DA}</a:tableStyleId>
              </a:tblPr>
              <a:tblGrid>
                <a:gridCol w="1596075"/>
                <a:gridCol w="1575825"/>
                <a:gridCol w="1585950"/>
                <a:gridCol w="1585950"/>
              </a:tblGrid>
              <a:tr h="381000">
                <a:tc gridSpan="2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rowSpan="2"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Actual Class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8100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Predicted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Class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2689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0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Cutoff for classification</a:t>
            </a:r>
            <a:endParaRPr/>
          </a:p>
        </p:txBody>
      </p:sp>
      <p:sp>
        <p:nvSpPr>
          <p:cNvPr id="311" name="Google Shape;311;p40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38100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Most DM algorithms classify via a 2-step process:</a:t>
            </a:r>
            <a:endParaRPr/>
          </a:p>
          <a:p>
            <a:pPr indent="-381000" lvl="0" marL="38100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For each record,</a:t>
            </a:r>
            <a:endParaRPr/>
          </a:p>
          <a:p>
            <a:pPr indent="-342900" lvl="1" marL="661988" rtl="0" algn="l">
              <a:spcBef>
                <a:spcPts val="375"/>
              </a:spcBef>
              <a:spcAft>
                <a:spcPts val="0"/>
              </a:spcAft>
              <a:buSzPts val="2040"/>
              <a:buFont typeface="Noto Sans Symbols"/>
              <a:buAutoNum type="arabicPeriod"/>
            </a:pPr>
            <a:r>
              <a:rPr lang="en-US"/>
              <a:t>Compute </a:t>
            </a:r>
            <a:r>
              <a:rPr b="1" lang="en-US"/>
              <a:t>probability of belonging to class “1”</a:t>
            </a:r>
            <a:endParaRPr/>
          </a:p>
          <a:p>
            <a:pPr indent="-342900" lvl="1" marL="661988" rtl="0" algn="l">
              <a:spcBef>
                <a:spcPts val="375"/>
              </a:spcBef>
              <a:spcAft>
                <a:spcPts val="0"/>
              </a:spcAft>
              <a:buSzPts val="2040"/>
              <a:buFont typeface="Noto Sans Symbols"/>
              <a:buAutoNum type="arabicPeriod"/>
            </a:pPr>
            <a:r>
              <a:rPr lang="en-US"/>
              <a:t>Compare to cutoff value, and classify accordingly</a:t>
            </a:r>
            <a:endParaRPr/>
          </a:p>
          <a:p>
            <a:pPr indent="-240665" lvl="0" marL="38100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381000" lvl="0" marL="38100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Default cutoff value is 0.50 </a:t>
            </a:r>
            <a:endParaRPr/>
          </a:p>
          <a:p>
            <a:pPr indent="-342900" lvl="2" marL="936625" rtl="0" algn="l">
              <a:spcBef>
                <a:spcPts val="3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/>
              <a:t>If &gt;= 0.50, classify as “1”</a:t>
            </a:r>
            <a:endParaRPr/>
          </a:p>
          <a:p>
            <a:pPr indent="-342900" lvl="2" marL="936625" rtl="0" algn="l">
              <a:spcBef>
                <a:spcPts val="3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/>
              <a:t>If &lt; 0.50, classify as “0”</a:t>
            </a:r>
            <a:endParaRPr/>
          </a:p>
          <a:p>
            <a:pPr indent="-381000" lvl="0" marL="38100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Can use different cutoff values</a:t>
            </a:r>
            <a:endParaRPr/>
          </a:p>
          <a:p>
            <a:pPr indent="-381000" lvl="0" marL="38100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Typically, error rate is lowest for cutoff = 0.50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1"/>
          <p:cNvSpPr txBox="1"/>
          <p:nvPr>
            <p:ph type="title"/>
          </p:nvPr>
        </p:nvSpPr>
        <p:spPr>
          <a:xfrm>
            <a:off x="914400" y="274647"/>
            <a:ext cx="7772400" cy="82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Cutoff Table</a:t>
            </a:r>
            <a:endParaRPr/>
          </a:p>
        </p:txBody>
      </p:sp>
      <p:sp>
        <p:nvSpPr>
          <p:cNvPr id="318" name="Google Shape;318;p41"/>
          <p:cNvSpPr txBox="1"/>
          <p:nvPr/>
        </p:nvSpPr>
        <p:spPr>
          <a:xfrm>
            <a:off x="960925" y="1304850"/>
            <a:ext cx="6564600" cy="45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Predicted Probability of Being an Owner</a:t>
            </a:r>
            <a:endParaRPr sz="18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ACTUAL   Pred. Prob.  ACTUAL    Pred. Prob.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owner      0.9959     owner       0.5055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owner      0.9875     nonowner    0.4713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owner      0.9844     nonowner    0.3371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owner      0.9804     owner       0.2179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owner      0.9481     nonowner    0.1992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owner      0.8892     nonowner    0.1494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owner      0.8476     nonowner    0.0479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nonowner   0.7628     nonowner    0.0383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owner      0.7069     nonowner    0.0248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owner      0.6807     nonowner    0.0218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owner      0.6563     nonowner    0.0161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nonowner   0.6224     nonowner    0.0031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19" name="Google Shape;319;p41"/>
          <p:cNvCxnSpPr/>
          <p:nvPr/>
        </p:nvCxnSpPr>
        <p:spPr>
          <a:xfrm flipH="1" rot="10800000">
            <a:off x="6423050" y="2528675"/>
            <a:ext cx="667500" cy="10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41"/>
          <p:cNvCxnSpPr/>
          <p:nvPr/>
        </p:nvCxnSpPr>
        <p:spPr>
          <a:xfrm rot="10800000">
            <a:off x="6969175" y="2316200"/>
            <a:ext cx="10200" cy="232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1" name="Google Shape;321;p41"/>
          <p:cNvSpPr txBox="1"/>
          <p:nvPr/>
        </p:nvSpPr>
        <p:spPr>
          <a:xfrm>
            <a:off x="6979375" y="2650150"/>
            <a:ext cx="19422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if cutoff is 0.5, then 11 records classified as “owner”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2"/>
          <p:cNvSpPr txBox="1"/>
          <p:nvPr>
            <p:ph type="title"/>
          </p:nvPr>
        </p:nvSpPr>
        <p:spPr>
          <a:xfrm>
            <a:off x="914400" y="274647"/>
            <a:ext cx="7772400" cy="82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Cutoff Table</a:t>
            </a:r>
            <a:endParaRPr/>
          </a:p>
        </p:txBody>
      </p:sp>
      <p:sp>
        <p:nvSpPr>
          <p:cNvPr id="328" name="Google Shape;328;p42"/>
          <p:cNvSpPr txBox="1"/>
          <p:nvPr/>
        </p:nvSpPr>
        <p:spPr>
          <a:xfrm>
            <a:off x="2275900" y="1385775"/>
            <a:ext cx="6564600" cy="45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Predicted Probability of Being an Owner</a:t>
            </a:r>
            <a:endParaRPr sz="18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ACTUAL   Pred. Prob.  ACTUAL    Pred. Prob.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owner      0.9959     owner       0.5055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owner      0.9875     nonowner    0.4713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owner      0.9844     nonowner    0.3371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owner      0.9804     owner       0.2179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owner      0.9481     nonowner    0.1992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owner      0.8892     nonowner    0.1494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owner      0.8476     nonowner    0.0479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nonowner   0.7628     nonowner    0.0383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owner      0.7069     nonowner    0.0248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owner      0.6807     nonowner    0.0218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owner      0.6563     nonowner    0.0161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nonowner   0.6224     nonowner    0.0031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29" name="Google Shape;329;p42"/>
          <p:cNvCxnSpPr/>
          <p:nvPr/>
        </p:nvCxnSpPr>
        <p:spPr>
          <a:xfrm flipH="1" rot="10800000">
            <a:off x="1820725" y="4268475"/>
            <a:ext cx="667500" cy="10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Google Shape;330;p42"/>
          <p:cNvCxnSpPr/>
          <p:nvPr/>
        </p:nvCxnSpPr>
        <p:spPr>
          <a:xfrm rot="10800000">
            <a:off x="2073500" y="4035675"/>
            <a:ext cx="10200" cy="232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1" name="Google Shape;331;p42"/>
          <p:cNvSpPr txBox="1"/>
          <p:nvPr/>
        </p:nvSpPr>
        <p:spPr>
          <a:xfrm>
            <a:off x="263000" y="4410175"/>
            <a:ext cx="19422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if cutoff is 0.8, then 7 records classified as “owner”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3"/>
          <p:cNvSpPr txBox="1"/>
          <p:nvPr>
            <p:ph type="title"/>
          </p:nvPr>
        </p:nvSpPr>
        <p:spPr>
          <a:xfrm>
            <a:off x="404600" y="274650"/>
            <a:ext cx="82821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Confusion Matrix for Different Cutoffs</a:t>
            </a:r>
            <a:endParaRPr sz="3600"/>
          </a:p>
        </p:txBody>
      </p:sp>
      <p:sp>
        <p:nvSpPr>
          <p:cNvPr id="338" name="Google Shape;338;p43"/>
          <p:cNvSpPr txBox="1"/>
          <p:nvPr/>
        </p:nvSpPr>
        <p:spPr>
          <a:xfrm>
            <a:off x="920475" y="801900"/>
            <a:ext cx="7424400" cy="31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predicted = ['owner' </a:t>
            </a:r>
            <a:r>
              <a:rPr lang="en-US" sz="16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if p &gt; 0.5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else 'nonowner' for p in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owner_df.Probability]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classificationSummary(owner_df.Class, predicted, class_names=['nonowner', 'owner'])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Confusion Matrix (Accuracy 0.8750)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        Prediction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Actual    nonowner owner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nonowner    10      2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owner        1     11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9" name="Google Shape;339;p43"/>
          <p:cNvSpPr txBox="1"/>
          <p:nvPr/>
        </p:nvSpPr>
        <p:spPr>
          <a:xfrm>
            <a:off x="252900" y="4336675"/>
            <a:ext cx="4622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cutoff = </a:t>
            </a:r>
            <a:r>
              <a:rPr lang="en-US" sz="16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0.25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Accuracy 0.7917)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       Prediction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Actual    nonowner owner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nonowner     8      4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owner        1     11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0" name="Google Shape;340;p43"/>
          <p:cNvSpPr txBox="1"/>
          <p:nvPr/>
        </p:nvSpPr>
        <p:spPr>
          <a:xfrm>
            <a:off x="4572000" y="4336675"/>
            <a:ext cx="4207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Cutoff </a:t>
            </a:r>
            <a:r>
              <a:rPr lang="en-US" sz="16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0.75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(Accuracy 0.7500)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         Prediction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Actual       nonowner owner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nonowner        11      1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owner            5      7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Evaluate?</a:t>
            </a:r>
            <a:endParaRPr/>
          </a:p>
        </p:txBody>
      </p:sp>
      <p:sp>
        <p:nvSpPr>
          <p:cNvPr id="207" name="Google Shape;207;p26"/>
          <p:cNvSpPr txBox="1"/>
          <p:nvPr>
            <p:ph idx="1" type="body"/>
          </p:nvPr>
        </p:nvSpPr>
        <p:spPr>
          <a:xfrm>
            <a:off x="838200" y="2438400"/>
            <a:ext cx="77724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Multiple methods are available to classify or predict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For each method, multiple choices are available for settings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To choose best model, need to assess each model’s performance</a:t>
            </a:r>
            <a:endParaRPr/>
          </a:p>
        </p:txBody>
      </p:sp>
      <p:pic>
        <p:nvPicPr>
          <p:cNvPr descr="Image result for image of arrow in bullseye" id="208" name="Google Shape;20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0800" y="76200"/>
            <a:ext cx="220980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4"/>
          <p:cNvSpPr txBox="1"/>
          <p:nvPr>
            <p:ph type="title"/>
          </p:nvPr>
        </p:nvSpPr>
        <p:spPr>
          <a:xfrm>
            <a:off x="394475" y="274650"/>
            <a:ext cx="85776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When One Class is More Important</a:t>
            </a:r>
            <a:endParaRPr/>
          </a:p>
        </p:txBody>
      </p:sp>
      <p:sp>
        <p:nvSpPr>
          <p:cNvPr id="347" name="Google Shape;347;p44"/>
          <p:cNvSpPr txBox="1"/>
          <p:nvPr>
            <p:ph idx="1" type="body"/>
          </p:nvPr>
        </p:nvSpPr>
        <p:spPr>
          <a:xfrm>
            <a:off x="914400" y="2895600"/>
            <a:ext cx="77724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571500" rtl="0" algn="l"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Tax fraud</a:t>
            </a:r>
            <a:endParaRPr/>
          </a:p>
          <a:p>
            <a:pPr indent="-228600" lvl="1" marL="571500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Credit default</a:t>
            </a:r>
            <a:endParaRPr/>
          </a:p>
          <a:p>
            <a:pPr indent="-228600" lvl="1" marL="571500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Response to promotional offer</a:t>
            </a:r>
            <a:endParaRPr/>
          </a:p>
          <a:p>
            <a:pPr indent="-228600" lvl="1" marL="571500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Detecting electronic network intrusion</a:t>
            </a:r>
            <a:endParaRPr/>
          </a:p>
          <a:p>
            <a:pPr indent="-228600" lvl="1" marL="571500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Predicting delayed flights</a:t>
            </a:r>
            <a:endParaRPr sz="2200"/>
          </a:p>
        </p:txBody>
      </p:sp>
      <p:sp>
        <p:nvSpPr>
          <p:cNvPr id="348" name="Google Shape;348;p44"/>
          <p:cNvSpPr/>
          <p:nvPr/>
        </p:nvSpPr>
        <p:spPr>
          <a:xfrm>
            <a:off x="1069975" y="1743075"/>
            <a:ext cx="7312025" cy="885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lang="en-US" sz="2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 many cases it is more important to identify members of one class</a:t>
            </a:r>
            <a:endParaRPr/>
          </a:p>
        </p:txBody>
      </p:sp>
      <p:sp>
        <p:nvSpPr>
          <p:cNvPr id="349" name="Google Shape;349;p44"/>
          <p:cNvSpPr/>
          <p:nvPr/>
        </p:nvSpPr>
        <p:spPr>
          <a:xfrm>
            <a:off x="1219200" y="5118100"/>
            <a:ext cx="754380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 such cases, we are willing to tolerate greater overall error, in return for better identifying the important class for further attention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5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Alternate Accuracy Measures</a:t>
            </a:r>
            <a:endParaRPr/>
          </a:p>
        </p:txBody>
      </p:sp>
      <p:sp>
        <p:nvSpPr>
          <p:cNvPr id="356" name="Google Shape;356;p45"/>
          <p:cNvSpPr txBox="1"/>
          <p:nvPr>
            <p:ph idx="1" type="body"/>
          </p:nvPr>
        </p:nvSpPr>
        <p:spPr>
          <a:xfrm>
            <a:off x="914400" y="17526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If “C</a:t>
            </a:r>
            <a:r>
              <a:rPr baseline="-25000" lang="en-US"/>
              <a:t>1</a:t>
            </a:r>
            <a:r>
              <a:rPr lang="en-US"/>
              <a:t>” is the important class,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380"/>
              <a:buFont typeface="Noto Sans Symbols"/>
              <a:buNone/>
            </a:pPr>
            <a:r>
              <a:t/>
            </a:r>
            <a:endParaRPr b="1" sz="2800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380"/>
              <a:buFont typeface="Noto Sans Symbols"/>
              <a:buNone/>
            </a:pPr>
            <a:r>
              <a:rPr b="1" lang="en-US" sz="2800"/>
              <a:t>Sensitivity (also called “recall) </a:t>
            </a:r>
            <a:r>
              <a:rPr lang="en-US" sz="2800"/>
              <a:t>= % of “C</a:t>
            </a:r>
            <a:r>
              <a:rPr baseline="-25000" lang="en-US" sz="2800"/>
              <a:t>1</a:t>
            </a:r>
            <a:r>
              <a:rPr lang="en-US" sz="2800"/>
              <a:t>” class correctly classified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380"/>
              <a:buFont typeface="Noto Sans Symbols"/>
              <a:buNone/>
            </a:pPr>
            <a:r>
              <a:rPr b="1" lang="en-US" sz="2800"/>
              <a:t>Specificity </a:t>
            </a:r>
            <a:r>
              <a:rPr lang="en-US" sz="2800"/>
              <a:t>= % of “C</a:t>
            </a:r>
            <a:r>
              <a:rPr baseline="-25000" lang="en-US" sz="2800"/>
              <a:t>0</a:t>
            </a:r>
            <a:r>
              <a:rPr lang="en-US" sz="2800"/>
              <a:t>” class correctly classified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380"/>
              <a:buFont typeface="Noto Sans Symbols"/>
              <a:buNone/>
            </a:pPr>
            <a:r>
              <a:t/>
            </a:r>
            <a:endParaRPr b="1" sz="2800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380"/>
              <a:buFont typeface="Noto Sans Symbols"/>
              <a:buNone/>
            </a:pPr>
            <a:r>
              <a:rPr b="1" lang="en-US" sz="2800"/>
              <a:t>Precision</a:t>
            </a:r>
            <a:r>
              <a:rPr lang="en-US" sz="2800"/>
              <a:t>= % of predicted “C</a:t>
            </a:r>
            <a:r>
              <a:rPr baseline="-25000" lang="en-US" sz="2800"/>
              <a:t>1</a:t>
            </a:r>
            <a:r>
              <a:rPr lang="en-US" sz="2800"/>
              <a:t>’s” that are actually“C</a:t>
            </a:r>
            <a:r>
              <a:rPr baseline="-25000" lang="en-US" sz="2800"/>
              <a:t>1</a:t>
            </a:r>
            <a:r>
              <a:rPr lang="en-US" sz="2800"/>
              <a:t>’s”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380"/>
              <a:buFont typeface="Noto Sans Symbols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6"/>
          <p:cNvSpPr txBox="1"/>
          <p:nvPr>
            <p:ph type="title"/>
          </p:nvPr>
        </p:nvSpPr>
        <p:spPr>
          <a:xfrm>
            <a:off x="914400" y="274650"/>
            <a:ext cx="6692100" cy="68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ROC Curve </a:t>
            </a:r>
            <a:r>
              <a:rPr lang="en-US" sz="2400"/>
              <a:t>(library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roc_curve</a:t>
            </a:r>
            <a:r>
              <a:rPr lang="en-US" sz="2400"/>
              <a:t>) </a:t>
            </a:r>
            <a:r>
              <a:rPr lang="en-US"/>
              <a:t>	</a:t>
            </a:r>
            <a:endParaRPr/>
          </a:p>
        </p:txBody>
      </p:sp>
      <p:sp>
        <p:nvSpPr>
          <p:cNvPr id="362" name="Google Shape;362;p46"/>
          <p:cNvSpPr txBox="1"/>
          <p:nvPr/>
        </p:nvSpPr>
        <p:spPr>
          <a:xfrm>
            <a:off x="6553200" y="4898725"/>
            <a:ext cx="2358000" cy="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Other software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sometimes plots x-axis as </a:t>
            </a:r>
            <a:r>
              <a:rPr lang="en-US">
                <a:solidFill>
                  <a:schemeClr val="dk1"/>
                </a:solidFill>
              </a:rPr>
              <a:t>“specificity” with 1 on left, 0 on right. </a:t>
            </a:r>
            <a:endParaRPr/>
          </a:p>
        </p:txBody>
      </p:sp>
      <p:cxnSp>
        <p:nvCxnSpPr>
          <p:cNvPr id="363" name="Google Shape;363;p46"/>
          <p:cNvCxnSpPr/>
          <p:nvPr/>
        </p:nvCxnSpPr>
        <p:spPr>
          <a:xfrm flipH="1">
            <a:off x="6018300" y="5257800"/>
            <a:ext cx="534900" cy="72900"/>
          </a:xfrm>
          <a:prstGeom prst="straightConnector1">
            <a:avLst/>
          </a:prstGeom>
          <a:noFill/>
          <a:ln cap="flat" cmpd="sng" w="9525">
            <a:solidFill>
              <a:srgbClr val="AE350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64" name="Google Shape;364;p46"/>
          <p:cNvSpPr txBox="1"/>
          <p:nvPr/>
        </p:nvSpPr>
        <p:spPr>
          <a:xfrm>
            <a:off x="6553200" y="1219200"/>
            <a:ext cx="2358000" cy="9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Area under the ROC curve (“AUC,” function 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auc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is a useful metric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46"/>
          <p:cNvSpPr txBox="1"/>
          <p:nvPr/>
        </p:nvSpPr>
        <p:spPr>
          <a:xfrm>
            <a:off x="6858000" y="2819400"/>
            <a:ext cx="1981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Diagonal reflects random classification on a sliding probability, from 0 to 1, of labeling a record as a “1”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6" name="Google Shape;36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9550" y="1721788"/>
            <a:ext cx="4267200" cy="40072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7" name="Google Shape;367;p46"/>
          <p:cNvCxnSpPr/>
          <p:nvPr/>
        </p:nvCxnSpPr>
        <p:spPr>
          <a:xfrm flipH="1">
            <a:off x="4177425" y="1608300"/>
            <a:ext cx="2225400" cy="99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8" name="Google Shape;368;p46"/>
          <p:cNvCxnSpPr/>
          <p:nvPr/>
        </p:nvCxnSpPr>
        <p:spPr>
          <a:xfrm rot="10800000">
            <a:off x="4743900" y="3165898"/>
            <a:ext cx="2114100" cy="6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7"/>
          <p:cNvSpPr txBox="1"/>
          <p:nvPr>
            <p:ph type="title"/>
          </p:nvPr>
        </p:nvSpPr>
        <p:spPr>
          <a:xfrm>
            <a:off x="813250" y="7197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ROC = “Receiver Operating Characteristics”</a:t>
            </a:r>
            <a:endParaRPr/>
          </a:p>
        </p:txBody>
      </p:sp>
      <p:sp>
        <p:nvSpPr>
          <p:cNvPr id="375" name="Google Shape;375;p47"/>
          <p:cNvSpPr txBox="1"/>
          <p:nvPr>
            <p:ph idx="1" type="body"/>
          </p:nvPr>
        </p:nvSpPr>
        <p:spPr>
          <a:xfrm>
            <a:off x="685800" y="2771525"/>
            <a:ext cx="7772400" cy="3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Term originated in WWII, applied to radar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US sought to measure effectiveness in identifying enemy aircraft, i.e. distinguishing signal from noise</a:t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8"/>
          <p:cNvSpPr txBox="1"/>
          <p:nvPr>
            <p:ph type="title"/>
          </p:nvPr>
        </p:nvSpPr>
        <p:spPr>
          <a:xfrm>
            <a:off x="222525" y="1796075"/>
            <a:ext cx="6008400" cy="3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ROC’s</a:t>
            </a:r>
            <a:r>
              <a:rPr lang="en-US" sz="2400"/>
              <a:t> are one way to measure a model’s effectiveness in separating the “wheat from the chaff”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“</a:t>
            </a:r>
            <a:r>
              <a:rPr b="1" lang="en-US" sz="2400"/>
              <a:t>Lift</a:t>
            </a:r>
            <a:r>
              <a:rPr lang="en-US" sz="2400"/>
              <a:t>” (“</a:t>
            </a:r>
            <a:r>
              <a:rPr b="1" lang="en-US" sz="2400"/>
              <a:t>gains</a:t>
            </a:r>
            <a:r>
              <a:rPr lang="en-US" sz="2400"/>
              <a:t>”) is a similar metric, but measuring “how much does the model improve on random chance in finding the class of interest”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382" name="Google Shape;382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6350" y="2083025"/>
            <a:ext cx="1524000" cy="219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9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Lift (also termed “gains”): Goal</a:t>
            </a:r>
            <a:endParaRPr/>
          </a:p>
        </p:txBody>
      </p:sp>
      <p:sp>
        <p:nvSpPr>
          <p:cNvPr id="389" name="Google Shape;389;p49"/>
          <p:cNvSpPr txBox="1"/>
          <p:nvPr>
            <p:ph idx="1" type="body"/>
          </p:nvPr>
        </p:nvSpPr>
        <p:spPr>
          <a:xfrm>
            <a:off x="762000" y="1676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Evaluates how well a model identifies the most important class</a:t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Helps evaluate, e.g.,</a:t>
            </a:r>
            <a:endParaRPr/>
          </a:p>
          <a:p>
            <a:pPr indent="-228600" lvl="1" marL="571500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How many tax records to examine</a:t>
            </a:r>
            <a:endParaRPr/>
          </a:p>
          <a:p>
            <a:pPr indent="-228600" lvl="1" marL="571500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How many loans to grant</a:t>
            </a:r>
            <a:endParaRPr/>
          </a:p>
          <a:p>
            <a:pPr indent="-228600" lvl="1" marL="571500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How many customers to mail offer to</a:t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0"/>
          <p:cNvSpPr txBox="1"/>
          <p:nvPr>
            <p:ph idx="4294967295"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Lift (gains) and Decile Charts – Cont.</a:t>
            </a:r>
            <a:endParaRPr/>
          </a:p>
        </p:txBody>
      </p:sp>
      <p:sp>
        <p:nvSpPr>
          <p:cNvPr id="396" name="Google Shape;396;p50"/>
          <p:cNvSpPr txBox="1"/>
          <p:nvPr>
            <p:ph idx="4294967295" type="body"/>
          </p:nvPr>
        </p:nvSpPr>
        <p:spPr>
          <a:xfrm>
            <a:off x="762000" y="1676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rPr lang="en-US" sz="2200"/>
              <a:t>Compare performance of DM model to “no model, pick randomly”</a:t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rPr lang="en-US" sz="2200"/>
              <a:t>Measures ability of DM model to identify the important class, relative to the average prevalence of the class</a:t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rPr lang="en-US" sz="2200"/>
              <a:t>Charts give explicit assessment of results over a large number of cutoffs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1"/>
          <p:cNvSpPr txBox="1"/>
          <p:nvPr>
            <p:ph idx="4294967295" type="title"/>
          </p:nvPr>
        </p:nvSpPr>
        <p:spPr>
          <a:xfrm>
            <a:off x="533400" y="274650"/>
            <a:ext cx="8539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Lift and Decile Charts: How to Use</a:t>
            </a:r>
            <a:endParaRPr/>
          </a:p>
        </p:txBody>
      </p:sp>
      <p:sp>
        <p:nvSpPr>
          <p:cNvPr id="403" name="Google Shape;403;p51"/>
          <p:cNvSpPr txBox="1"/>
          <p:nvPr>
            <p:ph idx="4294967295" type="body"/>
          </p:nvPr>
        </p:nvSpPr>
        <p:spPr>
          <a:xfrm>
            <a:off x="533400" y="1828800"/>
            <a:ext cx="7772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Sort records by </a:t>
            </a:r>
            <a:r>
              <a:rPr lang="en-US" u="sng"/>
              <a:t>predicted</a:t>
            </a:r>
            <a:r>
              <a:rPr lang="en-US"/>
              <a:t> probability of belonging to the important class (“1’s”)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Move down the list, noting </a:t>
            </a:r>
            <a:r>
              <a:rPr lang="en-US" u="sng"/>
              <a:t>actual</a:t>
            </a:r>
            <a:r>
              <a:rPr lang="en-US"/>
              <a:t> class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As you go, compare the number of actual 1’s to the number of 1’s you would expect with no model  </a:t>
            </a:r>
            <a:endParaRPr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t/>
            </a:r>
            <a:endParaRPr/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In lift chart: compare step function to straight line</a:t>
            </a:r>
            <a:endParaRPr/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In decile chart compare to ratio of 1</a:t>
            </a:r>
            <a:endParaRPr/>
          </a:p>
          <a:p>
            <a:pPr indent="-99059" lvl="1" marL="547688" rtl="0" algn="l">
              <a:spcBef>
                <a:spcPts val="375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2"/>
          <p:cNvSpPr txBox="1"/>
          <p:nvPr>
            <p:ph type="title"/>
          </p:nvPr>
        </p:nvSpPr>
        <p:spPr>
          <a:xfrm>
            <a:off x="533400" y="457200"/>
            <a:ext cx="84183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Lift (Gains) Chart – cumulative performance</a:t>
            </a:r>
            <a:endParaRPr sz="3000"/>
          </a:p>
        </p:txBody>
      </p:sp>
      <p:sp>
        <p:nvSpPr>
          <p:cNvPr id="410" name="Google Shape;410;p52"/>
          <p:cNvSpPr txBox="1"/>
          <p:nvPr>
            <p:ph idx="2" type="body"/>
          </p:nvPr>
        </p:nvSpPr>
        <p:spPr>
          <a:xfrm>
            <a:off x="5277425" y="2579675"/>
            <a:ext cx="3421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 sz="1800"/>
              <a:t>After examining (e.g.) 10 cases (x-axis), 9 owners (y-axis) have been correctly identified</a:t>
            </a:r>
            <a:endParaRPr sz="1800"/>
          </a:p>
        </p:txBody>
      </p:sp>
      <p:pic>
        <p:nvPicPr>
          <p:cNvPr id="411" name="Google Shape;41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9650" y="1593675"/>
            <a:ext cx="3525833" cy="335460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52"/>
          <p:cNvSpPr txBox="1"/>
          <p:nvPr/>
        </p:nvSpPr>
        <p:spPr>
          <a:xfrm>
            <a:off x="586675" y="5289825"/>
            <a:ext cx="7404300" cy="11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df = pd.read_csv('liftExample.csv')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df = df.sort_values(by=['prob'], ascending=False)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gainsChart(df.actual, figsize=(4, 4)</a:t>
            </a:r>
            <a:r>
              <a:rPr lang="en-US"/>
              <a:t>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3"/>
          <p:cNvSpPr txBox="1"/>
          <p:nvPr>
            <p:ph type="title"/>
          </p:nvPr>
        </p:nvSpPr>
        <p:spPr>
          <a:xfrm>
            <a:off x="823350" y="284774"/>
            <a:ext cx="7772400" cy="103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Decile Chart</a:t>
            </a:r>
            <a:endParaRPr/>
          </a:p>
        </p:txBody>
      </p:sp>
      <p:sp>
        <p:nvSpPr>
          <p:cNvPr id="419" name="Google Shape;419;p53"/>
          <p:cNvSpPr txBox="1"/>
          <p:nvPr>
            <p:ph idx="2" type="body"/>
          </p:nvPr>
        </p:nvSpPr>
        <p:spPr>
          <a:xfrm>
            <a:off x="228600" y="5654300"/>
            <a:ext cx="8302500" cy="8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 sz="2000"/>
              <a:t>In “most probable” (top) decile, the model is twice as likely to identify the important class compared to just picking at random.</a:t>
            </a:r>
            <a:endParaRPr/>
          </a:p>
        </p:txBody>
      </p:sp>
      <p:pic>
        <p:nvPicPr>
          <p:cNvPr id="420" name="Google Shape;42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7825" y="1462351"/>
            <a:ext cx="6127436" cy="4017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type="title"/>
          </p:nvPr>
        </p:nvSpPr>
        <p:spPr>
          <a:xfrm>
            <a:off x="914400" y="2133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Evaluating Predictive Performance</a:t>
            </a:r>
            <a:endParaRPr/>
          </a:p>
        </p:txBody>
      </p:sp>
      <p:pic>
        <p:nvPicPr>
          <p:cNvPr descr="Image result for image of tape measure" id="215" name="Google Shape;21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457200"/>
            <a:ext cx="2286000" cy="1501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image of calipers" id="216" name="Google Shape;21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5000" y="3962400"/>
            <a:ext cx="2362200" cy="1122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4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Lift (Gains): How to Compute</a:t>
            </a:r>
            <a:endParaRPr/>
          </a:p>
        </p:txBody>
      </p:sp>
      <p:sp>
        <p:nvSpPr>
          <p:cNvPr id="427" name="Google Shape;427;p54"/>
          <p:cNvSpPr txBox="1"/>
          <p:nvPr>
            <p:ph idx="1" type="body"/>
          </p:nvPr>
        </p:nvSpPr>
        <p:spPr>
          <a:xfrm>
            <a:off x="914400" y="1752600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Using the model’s output, sort records from most likely to least likely members of the important class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Compute lift: Accumulate the correctly classified “important class” records (Y axis) and compare to number of total records (X axis)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5"/>
          <p:cNvSpPr txBox="1"/>
          <p:nvPr>
            <p:ph idx="4294967295" type="title"/>
          </p:nvPr>
        </p:nvSpPr>
        <p:spPr>
          <a:xfrm>
            <a:off x="475400" y="274650"/>
            <a:ext cx="8211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Lift (gains) curve vs. Decile Charts</a:t>
            </a:r>
            <a:endParaRPr/>
          </a:p>
        </p:txBody>
      </p:sp>
      <p:sp>
        <p:nvSpPr>
          <p:cNvPr id="434" name="Google Shape;434;p55"/>
          <p:cNvSpPr txBox="1"/>
          <p:nvPr>
            <p:ph idx="4294967295" type="body"/>
          </p:nvPr>
        </p:nvSpPr>
        <p:spPr>
          <a:xfrm>
            <a:off x="914400" y="1752600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Both embody concept of “moving down” through the records, starting with the most probable 1’s</a:t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Decile chart does this in decile chunks of data</a:t>
            </a:r>
            <a:endParaRPr/>
          </a:p>
          <a:p>
            <a:pPr indent="-228600" lvl="2" marL="844550" rtl="0" algn="l">
              <a:spcBef>
                <a:spcPts val="3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/>
              <a:t>Y axis shows ratio of decile mean to overall mean</a:t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Lift chart shows continuous cumulative results</a:t>
            </a:r>
            <a:endParaRPr/>
          </a:p>
          <a:p>
            <a:pPr indent="-228600" lvl="2" marL="844550" rtl="0" algn="l">
              <a:spcBef>
                <a:spcPts val="3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/>
              <a:t>Y axis shows number of important class records identified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6"/>
          <p:cNvSpPr txBox="1"/>
          <p:nvPr>
            <p:ph idx="4294967295"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Lift (gains) vs. ROC curve</a:t>
            </a:r>
            <a:endParaRPr/>
          </a:p>
        </p:txBody>
      </p:sp>
      <p:sp>
        <p:nvSpPr>
          <p:cNvPr id="441" name="Google Shape;441;p56"/>
          <p:cNvSpPr txBox="1"/>
          <p:nvPr>
            <p:ph idx="4294967295" type="body"/>
          </p:nvPr>
        </p:nvSpPr>
        <p:spPr>
          <a:xfrm>
            <a:off x="914400" y="1752600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Gains and ROC curves have similar appearance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ROC curve and AUC provide a widely used single metric and visual to assess a model’s ability to separate classes </a:t>
            </a:r>
            <a:r>
              <a:rPr b="1" lang="en-US"/>
              <a:t>overall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Lift (gains) yields intuitive measure of model </a:t>
            </a:r>
            <a:r>
              <a:rPr b="1" lang="en-US"/>
              <a:t>performance at different cutoffs</a:t>
            </a:r>
            <a:r>
              <a:rPr lang="en-US"/>
              <a:t>, but no overall metric</a:t>
            </a:r>
            <a:endParaRPr/>
          </a:p>
          <a:p>
            <a:pPr indent="-228600" lvl="2" marL="844550" rtl="0" algn="l">
              <a:spcBef>
                <a:spcPts val="3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7"/>
          <p:cNvSpPr txBox="1"/>
          <p:nvPr>
            <p:ph type="title"/>
          </p:nvPr>
        </p:nvSpPr>
        <p:spPr>
          <a:xfrm>
            <a:off x="685800" y="1676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Asymmetric Costs</a:t>
            </a:r>
            <a:endParaRPr/>
          </a:p>
        </p:txBody>
      </p:sp>
      <p:pic>
        <p:nvPicPr>
          <p:cNvPr id="448" name="Google Shape;448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3800" y="3276600"/>
            <a:ext cx="1438275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8"/>
          <p:cNvSpPr txBox="1"/>
          <p:nvPr>
            <p:ph type="title"/>
          </p:nvPr>
        </p:nvSpPr>
        <p:spPr>
          <a:xfrm>
            <a:off x="536100" y="274650"/>
            <a:ext cx="8405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Misclassification Costs May Differ</a:t>
            </a:r>
            <a:endParaRPr/>
          </a:p>
        </p:txBody>
      </p:sp>
      <p:sp>
        <p:nvSpPr>
          <p:cNvPr id="455" name="Google Shape;455;p58"/>
          <p:cNvSpPr txBox="1"/>
          <p:nvPr>
            <p:ph idx="1" type="body"/>
          </p:nvPr>
        </p:nvSpPr>
        <p:spPr>
          <a:xfrm>
            <a:off x="954850" y="2286000"/>
            <a:ext cx="7467600" cy="3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The cost of making a misclassification error may be higher for one class than the other(s)</a:t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Looked at another way, the benefit of making a correct classification may be higher for one class than the other(s)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9"/>
          <p:cNvSpPr txBox="1"/>
          <p:nvPr>
            <p:ph type="title"/>
          </p:nvPr>
        </p:nvSpPr>
        <p:spPr>
          <a:xfrm>
            <a:off x="313575" y="274650"/>
            <a:ext cx="83733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Example – Response to Promotional Offer</a:t>
            </a:r>
            <a:endParaRPr/>
          </a:p>
        </p:txBody>
      </p:sp>
      <p:sp>
        <p:nvSpPr>
          <p:cNvPr id="462" name="Google Shape;462;p59"/>
          <p:cNvSpPr txBox="1"/>
          <p:nvPr>
            <p:ph idx="1" type="body"/>
          </p:nvPr>
        </p:nvSpPr>
        <p:spPr>
          <a:xfrm>
            <a:off x="914400" y="3733800"/>
            <a:ext cx="7772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“Naïve rule” (classify everyone as “0”) has error rate of 1% (seems good)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Using DM we can correctly classify eight 1’s as 1’s</a:t>
            </a:r>
            <a:endParaRPr/>
          </a:p>
          <a:p>
            <a:pPr indent="25400" lvl="2" marL="568325" rtl="0" algn="l">
              <a:spcBef>
                <a:spcPts val="3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/>
              <a:t>It comes at the cost of misclassifying twenty 0’s as 1’s and two 1’s as 0’s.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  <p:sp>
        <p:nvSpPr>
          <p:cNvPr id="463" name="Google Shape;463;p59"/>
          <p:cNvSpPr/>
          <p:nvPr/>
        </p:nvSpPr>
        <p:spPr>
          <a:xfrm>
            <a:off x="849675" y="1752600"/>
            <a:ext cx="6922800" cy="12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lang="en-US" sz="2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Suppose we send an offer to 1000 people, with 1% average response rate 	                 (“1” = response, “0” = nonresponse)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0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(cont.) </a:t>
            </a:r>
            <a:endParaRPr/>
          </a:p>
        </p:txBody>
      </p:sp>
      <p:sp>
        <p:nvSpPr>
          <p:cNvPr id="470" name="Google Shape;470;p60"/>
          <p:cNvSpPr txBox="1"/>
          <p:nvPr>
            <p:ph idx="2" type="body"/>
          </p:nvPr>
        </p:nvSpPr>
        <p:spPr>
          <a:xfrm>
            <a:off x="685800" y="5029200"/>
            <a:ext cx="7997825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Error rate = (2+20) = 2.2%  (higher than naïve rate)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1530"/>
              <a:buFont typeface="Noto Sans Symbols"/>
              <a:buNone/>
            </a:pPr>
            <a:r>
              <a:rPr lang="en-US" sz="1800"/>
              <a:t>*confusion matrix is often shown with predictions as rows, actuals as columns, the reverse of what Python produces</a:t>
            </a:r>
            <a:endParaRPr/>
          </a:p>
        </p:txBody>
      </p:sp>
      <p:graphicFrame>
        <p:nvGraphicFramePr>
          <p:cNvPr id="471" name="Google Shape;471;p60"/>
          <p:cNvGraphicFramePr/>
          <p:nvPr/>
        </p:nvGraphicFramePr>
        <p:xfrm>
          <a:off x="2362200" y="289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{32BB3BF3-68AE-4664-A510-FEA2AC55AA4D}</a:tableStyleId>
              </a:tblPr>
              <a:tblGrid>
                <a:gridCol w="1725900"/>
                <a:gridCol w="1345200"/>
                <a:gridCol w="1170700"/>
              </a:tblGrid>
              <a:tr h="428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Actual 0 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Actual 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Predicted 0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970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Predicted 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72" name="Google Shape;472;p60"/>
          <p:cNvSpPr txBox="1"/>
          <p:nvPr/>
        </p:nvSpPr>
        <p:spPr>
          <a:xfrm>
            <a:off x="914400" y="1828800"/>
            <a:ext cx="60198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Confusion Matrix*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1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Introducing Costs &amp; Benefits</a:t>
            </a:r>
            <a:endParaRPr/>
          </a:p>
        </p:txBody>
      </p:sp>
      <p:sp>
        <p:nvSpPr>
          <p:cNvPr id="479" name="Google Shape;479;p61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Suppose: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Profit from a “1” is $10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Cost of sending offer is $1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Then: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Under naïve rule, all are classified as “0”, so no offers are sent: no cost, no profit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Under DM predictions, 28 offers are sent.</a:t>
            </a:r>
            <a:endParaRPr/>
          </a:p>
          <a:p>
            <a:pPr indent="-228600" lvl="2" marL="822325" rtl="0" algn="l">
              <a:spcBef>
                <a:spcPts val="3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/>
              <a:t>8 respond with profit of $10 each</a:t>
            </a:r>
            <a:endParaRPr/>
          </a:p>
          <a:p>
            <a:pPr indent="-228600" lvl="2" marL="822325" rtl="0" algn="l">
              <a:spcBef>
                <a:spcPts val="3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/>
              <a:t>20 fail to respond, cost $1 each</a:t>
            </a:r>
            <a:endParaRPr/>
          </a:p>
          <a:p>
            <a:pPr indent="-228600" lvl="2" marL="822325" rtl="0" algn="l">
              <a:spcBef>
                <a:spcPts val="3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/>
              <a:t>972 receive nothing (no cost, no profit)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Net profit = $60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2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Profit Matrix</a:t>
            </a:r>
            <a:endParaRPr/>
          </a:p>
        </p:txBody>
      </p:sp>
      <p:graphicFrame>
        <p:nvGraphicFramePr>
          <p:cNvPr id="486" name="Google Shape;486;p62"/>
          <p:cNvGraphicFramePr/>
          <p:nvPr/>
        </p:nvGraphicFramePr>
        <p:xfrm>
          <a:off x="1905000" y="228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{32BB3BF3-68AE-4664-A510-FEA2AC55AA4D}</a:tableStyleId>
              </a:tblPr>
              <a:tblGrid>
                <a:gridCol w="1917100"/>
                <a:gridCol w="1494200"/>
                <a:gridCol w="1300375"/>
              </a:tblGrid>
              <a:tr h="730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Actual 0 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Actual 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0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Predicted 0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$0 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$0 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7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Predicted 1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($20)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$80 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3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Lift (again)</a:t>
            </a:r>
            <a:endParaRPr/>
          </a:p>
        </p:txBody>
      </p:sp>
      <p:sp>
        <p:nvSpPr>
          <p:cNvPr id="493" name="Google Shape;493;p63"/>
          <p:cNvSpPr txBox="1"/>
          <p:nvPr>
            <p:ph idx="1" type="body"/>
          </p:nvPr>
        </p:nvSpPr>
        <p:spPr>
          <a:xfrm>
            <a:off x="914400" y="2209800"/>
            <a:ext cx="77724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Adding costs to the mix, as above, does not change the </a:t>
            </a:r>
            <a:r>
              <a:rPr lang="en-US" u="sng"/>
              <a:t>actual classifications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Better:  Use the lift curve and change the cutoff value for “1” to maximize profit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/>
          <p:nvPr>
            <p:ph type="title"/>
          </p:nvPr>
        </p:nvSpPr>
        <p:spPr>
          <a:xfrm>
            <a:off x="863825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Outcomes of Interest</a:t>
            </a:r>
            <a:endParaRPr/>
          </a:p>
        </p:txBody>
      </p:sp>
      <p:sp>
        <p:nvSpPr>
          <p:cNvPr id="223" name="Google Shape;223;p28"/>
          <p:cNvSpPr txBox="1"/>
          <p:nvPr>
            <p:ph idx="1" type="body"/>
          </p:nvPr>
        </p:nvSpPr>
        <p:spPr>
          <a:xfrm>
            <a:off x="863825" y="1681775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Numerical value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Membership in a class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“Propensity” - probability of belonging to a class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4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Generalize to Cost Ratio</a:t>
            </a:r>
            <a:endParaRPr/>
          </a:p>
        </p:txBody>
      </p:sp>
      <p:sp>
        <p:nvSpPr>
          <p:cNvPr id="500" name="Google Shape;500;p64"/>
          <p:cNvSpPr txBox="1"/>
          <p:nvPr>
            <p:ph idx="1" type="body"/>
          </p:nvPr>
        </p:nvSpPr>
        <p:spPr>
          <a:xfrm>
            <a:off x="685800" y="1752600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Sometimes actual costs and benefits are hard to estimate</a:t>
            </a:r>
            <a:endParaRPr/>
          </a:p>
          <a:p>
            <a:pPr indent="-132715" lvl="0" marL="273050" rtl="0" algn="l">
              <a:lnSpc>
                <a:spcPct val="80000"/>
              </a:lnSpc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3050" lvl="0" marL="273050" rtl="0" algn="l">
              <a:lnSpc>
                <a:spcPct val="80000"/>
              </a:lnSpc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Need to express everything in terms of costs (i.e., cost of misclassification per record)</a:t>
            </a:r>
            <a:endParaRPr/>
          </a:p>
          <a:p>
            <a:pPr indent="-273050" lvl="0" marL="273050" rtl="0" algn="l">
              <a:lnSpc>
                <a:spcPct val="80000"/>
              </a:lnSpc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Goal is to minimize the average cost per record</a:t>
            </a:r>
            <a:endParaRPr/>
          </a:p>
          <a:p>
            <a:pPr indent="-132715" lvl="0" marL="273050" rtl="0" algn="l">
              <a:lnSpc>
                <a:spcPct val="80000"/>
              </a:lnSpc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A good practical substitute for individual costs is the </a:t>
            </a:r>
            <a:r>
              <a:rPr b="1" lang="en-US"/>
              <a:t>ratio</a:t>
            </a:r>
            <a:r>
              <a:rPr lang="en-US"/>
              <a:t> of misclassification costs (e,g,, “misclassifying fraudulent firms is 5 times worse than misclassifying solvent firms”)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5"/>
          <p:cNvSpPr txBox="1"/>
          <p:nvPr>
            <p:ph idx="4294967295"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Minimizing Cost Ratio</a:t>
            </a:r>
            <a:endParaRPr/>
          </a:p>
        </p:txBody>
      </p:sp>
      <p:sp>
        <p:nvSpPr>
          <p:cNvPr id="507" name="Google Shape;507;p65"/>
          <p:cNvSpPr txBox="1"/>
          <p:nvPr>
            <p:ph idx="4294967295" type="body"/>
          </p:nvPr>
        </p:nvSpPr>
        <p:spPr>
          <a:xfrm>
            <a:off x="685800" y="1752600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q</a:t>
            </a:r>
            <a:r>
              <a:rPr baseline="-25000" lang="en-US"/>
              <a:t>1</a:t>
            </a:r>
            <a:r>
              <a:rPr lang="en-US"/>
              <a:t> = cost of misclassifying an actual “1”,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q</a:t>
            </a:r>
            <a:r>
              <a:rPr baseline="-25000" lang="en-US"/>
              <a:t>0</a:t>
            </a:r>
            <a:r>
              <a:rPr lang="en-US"/>
              <a:t> = cost of misclassifying an actual “0”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80000"/>
              </a:lnSpc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Minimizing the </a:t>
            </a:r>
            <a:r>
              <a:rPr b="1" lang="en-US"/>
              <a:t>cost ratio</a:t>
            </a:r>
            <a:r>
              <a:rPr lang="en-US"/>
              <a:t> q</a:t>
            </a:r>
            <a:r>
              <a:rPr baseline="-25000" lang="en-US"/>
              <a:t>1</a:t>
            </a:r>
            <a:r>
              <a:rPr lang="en-US"/>
              <a:t>/q</a:t>
            </a:r>
            <a:r>
              <a:rPr baseline="-25000" lang="en-US"/>
              <a:t>0</a:t>
            </a:r>
            <a:r>
              <a:rPr lang="en-US"/>
              <a:t> is identical to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minimizing the average cost per record</a:t>
            </a:r>
            <a:endParaRPr/>
          </a:p>
          <a:p>
            <a:pPr indent="-228600" lvl="1" marL="57150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80000"/>
              </a:lnSpc>
              <a:spcBef>
                <a:spcPts val="575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80000"/>
              </a:lnSpc>
              <a:spcBef>
                <a:spcPts val="5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80000"/>
              </a:lnSpc>
              <a:spcBef>
                <a:spcPts val="5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lang="en-US" sz="2400"/>
              <a:t>Software may provide option for user to specify cost ratio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75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6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Note: Opportunity costs</a:t>
            </a:r>
            <a:endParaRPr/>
          </a:p>
        </p:txBody>
      </p:sp>
      <p:sp>
        <p:nvSpPr>
          <p:cNvPr id="514" name="Google Shape;514;p66"/>
          <p:cNvSpPr txBox="1"/>
          <p:nvPr>
            <p:ph idx="1" type="body"/>
          </p:nvPr>
        </p:nvSpPr>
        <p:spPr>
          <a:xfrm>
            <a:off x="914400" y="1828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As we see, best to convert everything to costs, as opposed to a mix of costs and benefits 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E.g., instead of “benefit from sale” refer to “opportunity cost of lost sale”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Leads to same decisions, but referring only to costs allows greater applicability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7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Cost Matrix  </a:t>
            </a:r>
            <a:br>
              <a:rPr lang="en-US" sz="3600"/>
            </a:br>
            <a:r>
              <a:rPr lang="en-US" sz="3600"/>
              <a:t>(inc. opportunity costs)</a:t>
            </a:r>
            <a:endParaRPr sz="3600"/>
          </a:p>
        </p:txBody>
      </p:sp>
      <p:sp>
        <p:nvSpPr>
          <p:cNvPr id="521" name="Google Shape;521;p67"/>
          <p:cNvSpPr txBox="1"/>
          <p:nvPr>
            <p:ph idx="1" type="body"/>
          </p:nvPr>
        </p:nvSpPr>
        <p:spPr>
          <a:xfrm>
            <a:off x="914400" y="1447800"/>
            <a:ext cx="37338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522" name="Google Shape;522;p67"/>
          <p:cNvSpPr txBox="1"/>
          <p:nvPr>
            <p:ph idx="2" type="body"/>
          </p:nvPr>
        </p:nvSpPr>
        <p:spPr>
          <a:xfrm>
            <a:off x="723900" y="3124200"/>
            <a:ext cx="7696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lang="en-US"/>
              <a:t>Recall original confusion matrix (profit from a “1” = $10, cost of sending offer = $1):</a:t>
            </a:r>
            <a:endParaRPr/>
          </a:p>
        </p:txBody>
      </p:sp>
      <p:pic>
        <p:nvPicPr>
          <p:cNvPr id="523" name="Google Shape;523;p67"/>
          <p:cNvPicPr preferRelativeResize="0"/>
          <p:nvPr>
            <p:ph idx="3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0938" y="1524000"/>
            <a:ext cx="6842125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67"/>
          <p:cNvPicPr preferRelativeResize="0"/>
          <p:nvPr>
            <p:ph idx="4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7800" y="4495800"/>
            <a:ext cx="61087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8"/>
          <p:cNvSpPr txBox="1"/>
          <p:nvPr>
            <p:ph type="title"/>
          </p:nvPr>
        </p:nvSpPr>
        <p:spPr>
          <a:xfrm>
            <a:off x="914400" y="274646"/>
            <a:ext cx="7772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Multiple Classes</a:t>
            </a:r>
            <a:endParaRPr/>
          </a:p>
        </p:txBody>
      </p:sp>
      <p:sp>
        <p:nvSpPr>
          <p:cNvPr id="531" name="Google Shape;531;p68"/>
          <p:cNvSpPr txBox="1"/>
          <p:nvPr>
            <p:ph idx="1" type="body"/>
          </p:nvPr>
        </p:nvSpPr>
        <p:spPr>
          <a:xfrm>
            <a:off x="696575" y="2230050"/>
            <a:ext cx="80772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Theoretically, there are </a:t>
            </a:r>
            <a:r>
              <a:rPr i="1" lang="en-US"/>
              <a:t>m</a:t>
            </a:r>
            <a:r>
              <a:rPr lang="en-US"/>
              <a:t>(</a:t>
            </a:r>
            <a:r>
              <a:rPr i="1" lang="en-US"/>
              <a:t>m</a:t>
            </a:r>
            <a:r>
              <a:rPr lang="en-US"/>
              <a:t>-1) misclassification costs, since any case could be misclassified in </a:t>
            </a:r>
            <a:r>
              <a:rPr i="1" lang="en-US"/>
              <a:t>m</a:t>
            </a:r>
            <a:r>
              <a:rPr lang="en-US"/>
              <a:t>-1 ways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Practically, too many to work with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In decision-making context, though, such complexity rarely arises – one class is usually of primary interest</a:t>
            </a:r>
            <a:endParaRPr/>
          </a:p>
        </p:txBody>
      </p:sp>
      <p:sp>
        <p:nvSpPr>
          <p:cNvPr id="532" name="Google Shape;532;p68"/>
          <p:cNvSpPr/>
          <p:nvPr/>
        </p:nvSpPr>
        <p:spPr>
          <a:xfrm>
            <a:off x="964975" y="1167738"/>
            <a:ext cx="70866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lang="en-US" sz="2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For </a:t>
            </a:r>
            <a:r>
              <a:rPr i="1" lang="en-US" sz="2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</a:t>
            </a:r>
            <a:r>
              <a:rPr lang="en-US" sz="2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classes, confusion matrix has </a:t>
            </a:r>
            <a:r>
              <a:rPr i="1" lang="en-US" sz="2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</a:t>
            </a:r>
            <a:r>
              <a:rPr lang="en-US" sz="2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rows and </a:t>
            </a:r>
            <a:r>
              <a:rPr i="1" lang="en-US" sz="2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</a:t>
            </a:r>
            <a:r>
              <a:rPr lang="en-US" sz="2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columns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69"/>
          <p:cNvSpPr txBox="1"/>
          <p:nvPr>
            <p:ph type="title"/>
          </p:nvPr>
        </p:nvSpPr>
        <p:spPr>
          <a:xfrm>
            <a:off x="975125" y="562023"/>
            <a:ext cx="76125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Adding Cost/Benefit to Lift Curve</a:t>
            </a:r>
            <a:endParaRPr/>
          </a:p>
        </p:txBody>
      </p:sp>
      <p:sp>
        <p:nvSpPr>
          <p:cNvPr id="539" name="Google Shape;539;p69"/>
          <p:cNvSpPr txBox="1"/>
          <p:nvPr>
            <p:ph idx="1" type="body"/>
          </p:nvPr>
        </p:nvSpPr>
        <p:spPr>
          <a:xfrm>
            <a:off x="609600" y="1981200"/>
            <a:ext cx="8229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Sort records in descending probability of success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For each case, record cost/benefit of actual outcome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Also record cumulative cost/benefit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Plot all records</a:t>
            </a:r>
            <a:endParaRPr/>
          </a:p>
          <a:p>
            <a:pPr indent="-228600" lvl="2" marL="822325" rtl="0" algn="l">
              <a:spcBef>
                <a:spcPts val="3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/>
              <a:t>X-axis is index number (1 for 1</a:t>
            </a:r>
            <a:r>
              <a:rPr baseline="30000" lang="en-US"/>
              <a:t>st</a:t>
            </a:r>
            <a:r>
              <a:rPr lang="en-US"/>
              <a:t> case, n for n</a:t>
            </a:r>
            <a:r>
              <a:rPr baseline="30000" lang="en-US"/>
              <a:t>th</a:t>
            </a:r>
            <a:r>
              <a:rPr lang="en-US"/>
              <a:t> case)</a:t>
            </a:r>
            <a:endParaRPr/>
          </a:p>
          <a:p>
            <a:pPr indent="-228600" lvl="2" marL="822325" rtl="0" algn="l">
              <a:spcBef>
                <a:spcPts val="3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/>
              <a:t>Y-axis is cumulative cost/benefit</a:t>
            </a:r>
            <a:endParaRPr/>
          </a:p>
          <a:p>
            <a:pPr indent="-228600" lvl="2" marL="822325" rtl="0" algn="l">
              <a:spcBef>
                <a:spcPts val="3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/>
              <a:t>Reference line from origin to y</a:t>
            </a:r>
            <a:r>
              <a:rPr baseline="-25000" lang="en-US"/>
              <a:t>n  </a:t>
            </a:r>
            <a:r>
              <a:rPr lang="en-US"/>
              <a:t>(</a:t>
            </a:r>
            <a:r>
              <a:rPr baseline="-25000" lang="en-US"/>
              <a:t> </a:t>
            </a:r>
            <a:r>
              <a:rPr lang="en-US"/>
              <a:t>y</a:t>
            </a:r>
            <a:r>
              <a:rPr baseline="-25000" lang="en-US"/>
              <a:t>n </a:t>
            </a:r>
            <a:r>
              <a:rPr lang="en-US"/>
              <a:t>= total net benefit)</a:t>
            </a:r>
            <a:endParaRPr baseline="-25000"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70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Lift Curve May Go Negative	</a:t>
            </a:r>
            <a:endParaRPr/>
          </a:p>
        </p:txBody>
      </p:sp>
      <p:sp>
        <p:nvSpPr>
          <p:cNvPr id="546" name="Google Shape;546;p70"/>
          <p:cNvSpPr txBox="1"/>
          <p:nvPr>
            <p:ph idx="1" type="body"/>
          </p:nvPr>
        </p:nvSpPr>
        <p:spPr>
          <a:xfrm>
            <a:off x="914400" y="2362200"/>
            <a:ext cx="7086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If total net benefit from all cases is negative, reference line will have </a:t>
            </a:r>
            <a:r>
              <a:rPr b="1" lang="en-US"/>
              <a:t>negative slope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Nonetheless, goal is still to use cutoff to select the point where net benefit is at a maximum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71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Negative slope to reference curve</a:t>
            </a:r>
            <a:endParaRPr/>
          </a:p>
        </p:txBody>
      </p:sp>
      <p:pic>
        <p:nvPicPr>
          <p:cNvPr descr="Lift.jpg" id="553" name="Google Shape;553;p7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1400" y="1371600"/>
            <a:ext cx="7061200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72"/>
          <p:cNvSpPr txBox="1"/>
          <p:nvPr>
            <p:ph type="title"/>
          </p:nvPr>
        </p:nvSpPr>
        <p:spPr>
          <a:xfrm>
            <a:off x="685800" y="2514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Oversampling and Asymmetric Costs</a:t>
            </a:r>
            <a:endParaRPr sz="36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73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Rare Cases</a:t>
            </a:r>
            <a:endParaRPr/>
          </a:p>
        </p:txBody>
      </p:sp>
      <p:sp>
        <p:nvSpPr>
          <p:cNvPr id="566" name="Google Shape;566;p73"/>
          <p:cNvSpPr txBox="1"/>
          <p:nvPr>
            <p:ph idx="1" type="body"/>
          </p:nvPr>
        </p:nvSpPr>
        <p:spPr>
          <a:xfrm>
            <a:off x="914400" y="2667000"/>
            <a:ext cx="77724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547688" rtl="0" algn="l"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Responder to mailing</a:t>
            </a:r>
            <a:endParaRPr/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Someone who commits fraud</a:t>
            </a:r>
            <a:endParaRPr/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Debt defaulter</a:t>
            </a:r>
            <a:endParaRPr/>
          </a:p>
          <a:p>
            <a:pPr indent="-99059" lvl="1" marL="547688" rtl="0" algn="l">
              <a:spcBef>
                <a:spcPts val="375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Often we oversample rare cases to give model more information to work with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Typically use 50% “1” and 50% “0” for training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567" name="Google Shape;567;p73"/>
          <p:cNvSpPr/>
          <p:nvPr/>
        </p:nvSpPr>
        <p:spPr>
          <a:xfrm>
            <a:off x="914400" y="1676400"/>
            <a:ext cx="7696200" cy="885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Asymmetric costs/benefits typically go hand in hand with presence of rare but important class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 txBox="1"/>
          <p:nvPr>
            <p:ph type="title"/>
          </p:nvPr>
        </p:nvSpPr>
        <p:spPr>
          <a:xfrm>
            <a:off x="863825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Functionality Needed</a:t>
            </a:r>
            <a:endParaRPr/>
          </a:p>
        </p:txBody>
      </p:sp>
      <p:sp>
        <p:nvSpPr>
          <p:cNvPr id="230" name="Google Shape;230;p29"/>
          <p:cNvSpPr txBox="1"/>
          <p:nvPr/>
        </p:nvSpPr>
        <p:spPr>
          <a:xfrm>
            <a:off x="253950" y="1840925"/>
            <a:ext cx="8636100" cy="49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import math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import pandas as pd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from sklearn.model_selection import train_test_split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from sklearn.linear_model import LinearRegression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from sklearn.metrics import accuracy_score, roc_curve, auc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import matplotlib.pylab as plt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from dmba import regressionSummary, classificationSummary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from dmba import liftChart, gainsChart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74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574" name="Google Shape;574;p74"/>
          <p:cNvSpPr txBox="1"/>
          <p:nvPr>
            <p:ph idx="1" type="body"/>
          </p:nvPr>
        </p:nvSpPr>
        <p:spPr>
          <a:xfrm>
            <a:off x="9144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Following graphs show optimal classification under three scenarios:</a:t>
            </a:r>
            <a:endParaRPr/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assuming equal costs of misclassification</a:t>
            </a:r>
            <a:endParaRPr/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assuming that misclassifying “o” is five times the cost of misclassifying “x”</a:t>
            </a:r>
            <a:endParaRPr/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Oversampling scheme allowing DM methods to incorporate asymmetric costs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75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Classification: equal costs</a:t>
            </a:r>
            <a:endParaRPr/>
          </a:p>
        </p:txBody>
      </p:sp>
      <p:pic>
        <p:nvPicPr>
          <p:cNvPr descr="misclassify_equal.tif" id="581" name="Google Shape;581;p7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3300" y="2100263"/>
            <a:ext cx="5054600" cy="3267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isclassify_equal.tif" id="582" name="Google Shape;582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71600"/>
            <a:ext cx="8915400" cy="551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76"/>
          <p:cNvSpPr txBox="1"/>
          <p:nvPr>
            <p:ph type="title"/>
          </p:nvPr>
        </p:nvSpPr>
        <p:spPr>
          <a:xfrm>
            <a:off x="313575" y="295275"/>
            <a:ext cx="8628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Classification: Unequal costs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Suppose m</a:t>
            </a:r>
            <a:r>
              <a:rPr lang="en-US" sz="2200"/>
              <a:t>isclassifying “o” 5 times as costly as misclassifying “x”</a:t>
            </a:r>
            <a:endParaRPr sz="2200"/>
          </a:p>
        </p:txBody>
      </p:sp>
      <p:pic>
        <p:nvPicPr>
          <p:cNvPr descr="misclassify_unequal.tif" id="589" name="Google Shape;589;p7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438275"/>
            <a:ext cx="8382000" cy="526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77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Oversampling Scheme</a:t>
            </a:r>
            <a:endParaRPr/>
          </a:p>
        </p:txBody>
      </p:sp>
      <p:pic>
        <p:nvPicPr>
          <p:cNvPr descr="misclassify_oversample.tif" id="596" name="Google Shape;596;p7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" y="1427163"/>
            <a:ext cx="8915400" cy="5430837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77"/>
          <p:cNvSpPr txBox="1"/>
          <p:nvPr>
            <p:ph idx="2" type="body"/>
          </p:nvPr>
        </p:nvSpPr>
        <p:spPr>
          <a:xfrm>
            <a:off x="1335088" y="1600200"/>
            <a:ext cx="6513512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Oversample “o” to appropriately weight misclassification costs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78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 Oversampling Procedure</a:t>
            </a:r>
            <a:endParaRPr/>
          </a:p>
        </p:txBody>
      </p:sp>
      <p:sp>
        <p:nvSpPr>
          <p:cNvPr id="604" name="Google Shape;604;p78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10"/>
              <a:buFont typeface="Libre Franklin"/>
              <a:buAutoNum type="arabicPeriod"/>
            </a:pPr>
            <a:r>
              <a:rPr lang="en-US"/>
              <a:t>Separate the responders (rare) from non-responders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575"/>
              </a:spcBef>
              <a:spcAft>
                <a:spcPts val="0"/>
              </a:spcAft>
              <a:buSzPts val="2210"/>
              <a:buFont typeface="Libre Franklin"/>
              <a:buAutoNum type="arabicPeriod"/>
            </a:pPr>
            <a:r>
              <a:rPr lang="en-US"/>
              <a:t>Randomly assign half the responders to the training sample, plus equal number of non-responders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575"/>
              </a:spcBef>
              <a:spcAft>
                <a:spcPts val="0"/>
              </a:spcAft>
              <a:buSzPts val="2210"/>
              <a:buFont typeface="Libre Franklin"/>
              <a:buAutoNum type="arabicPeriod"/>
            </a:pPr>
            <a:r>
              <a:rPr lang="en-US"/>
              <a:t>Remaining responders go to validation sample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575"/>
              </a:spcBef>
              <a:spcAft>
                <a:spcPts val="0"/>
              </a:spcAft>
              <a:buSzPts val="2210"/>
              <a:buFont typeface="Libre Franklin"/>
              <a:buAutoNum type="arabicPeriod"/>
            </a:pPr>
            <a:r>
              <a:rPr lang="en-US"/>
              <a:t>Add non-responders to validation data, to maintain original ratio of responders to non-responders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575"/>
              </a:spcBef>
              <a:spcAft>
                <a:spcPts val="0"/>
              </a:spcAft>
              <a:buSzPts val="2210"/>
              <a:buFont typeface="Libre Franklin"/>
              <a:buAutoNum type="arabicPeriod"/>
            </a:pPr>
            <a:r>
              <a:rPr lang="en-US"/>
              <a:t>Randomly take test set (if needed) from validation</a:t>
            </a:r>
            <a:endParaRPr/>
          </a:p>
          <a:p>
            <a:pPr indent="-374015" lvl="0" marL="514350" rtl="0" algn="l">
              <a:lnSpc>
                <a:spcPct val="90000"/>
              </a:lnSpc>
              <a:spcBef>
                <a:spcPts val="575"/>
              </a:spcBef>
              <a:spcAft>
                <a:spcPts val="0"/>
              </a:spcAft>
              <a:buSzPts val="2210"/>
              <a:buFont typeface="Libre Franklin"/>
              <a:buNone/>
            </a:pPr>
            <a:r>
              <a:t/>
            </a:r>
            <a:endParaRPr/>
          </a:p>
          <a:p>
            <a:pPr indent="-374015" lvl="0" marL="514350" rtl="0" algn="l">
              <a:lnSpc>
                <a:spcPct val="90000"/>
              </a:lnSpc>
              <a:spcBef>
                <a:spcPts val="575"/>
              </a:spcBef>
              <a:spcAft>
                <a:spcPts val="0"/>
              </a:spcAft>
              <a:buSzPts val="2210"/>
              <a:buFont typeface="Libre Franklin"/>
              <a:buNone/>
            </a:pPr>
            <a:r>
              <a:t/>
            </a:r>
            <a:endParaRPr/>
          </a:p>
          <a:p>
            <a:pPr indent="-374015" lvl="0" marL="514350" rtl="0" algn="l">
              <a:lnSpc>
                <a:spcPct val="90000"/>
              </a:lnSpc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79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Classification Using Triage</a:t>
            </a:r>
            <a:endParaRPr/>
          </a:p>
        </p:txBody>
      </p:sp>
      <p:sp>
        <p:nvSpPr>
          <p:cNvPr id="611" name="Google Shape;611;p79"/>
          <p:cNvSpPr txBox="1"/>
          <p:nvPr>
            <p:ph idx="1" type="body"/>
          </p:nvPr>
        </p:nvSpPr>
        <p:spPr>
          <a:xfrm>
            <a:off x="914400" y="3048000"/>
            <a:ext cx="7848600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Instead of classifying as C</a:t>
            </a:r>
            <a:r>
              <a:rPr baseline="-25000" lang="en-US"/>
              <a:t>1</a:t>
            </a:r>
            <a:r>
              <a:rPr lang="en-US"/>
              <a:t> or C</a:t>
            </a:r>
            <a:r>
              <a:rPr baseline="-25000" lang="en-US"/>
              <a:t>0</a:t>
            </a:r>
            <a:r>
              <a:rPr lang="en-US"/>
              <a:t>, we classify as</a:t>
            </a:r>
            <a:endParaRPr/>
          </a:p>
          <a:p>
            <a:pPr indent="-228600" lvl="2" marL="822325" rtl="0" algn="l">
              <a:spcBef>
                <a:spcPts val="3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/>
              <a:t>C</a:t>
            </a:r>
            <a:r>
              <a:rPr baseline="-25000" lang="en-US"/>
              <a:t>1</a:t>
            </a:r>
            <a:endParaRPr/>
          </a:p>
          <a:p>
            <a:pPr indent="-228600" lvl="2" marL="822325" rtl="0" algn="l">
              <a:spcBef>
                <a:spcPts val="3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/>
              <a:t>C</a:t>
            </a:r>
            <a:r>
              <a:rPr baseline="-25000" lang="en-US"/>
              <a:t>0</a:t>
            </a:r>
            <a:endParaRPr/>
          </a:p>
          <a:p>
            <a:pPr indent="-228600" lvl="2" marL="822325" rtl="0" algn="l">
              <a:spcBef>
                <a:spcPts val="3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/>
              <a:t>Can’t say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The third category might receive special human review</a:t>
            </a:r>
            <a:endParaRPr/>
          </a:p>
        </p:txBody>
      </p:sp>
      <p:sp>
        <p:nvSpPr>
          <p:cNvPr id="612" name="Google Shape;612;p79"/>
          <p:cNvSpPr/>
          <p:nvPr/>
        </p:nvSpPr>
        <p:spPr>
          <a:xfrm>
            <a:off x="990600" y="1752600"/>
            <a:ext cx="7239000" cy="885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lang="en-US" sz="2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Take into account a gray area in making classification decisions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80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619" name="Google Shape;619;p80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Evaluation metrics are important for comparing across DM models, for choosing the right configuration of a specific DM model, and for comparing to the baseline (“no model”)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Major metrics: confusion matrix, error rate, predictive error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Other metrics when</a:t>
            </a:r>
            <a:endParaRPr/>
          </a:p>
          <a:p>
            <a:pPr indent="-228600" lvl="2" marL="822325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/>
              <a:t>one class is more important</a:t>
            </a:r>
            <a:endParaRPr/>
          </a:p>
          <a:p>
            <a:pPr indent="-228600" lvl="2" marL="822325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/>
              <a:t>asymmetric costs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When important class is rare, use oversampling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In all cases, metrics computed from validation data</a:t>
            </a:r>
            <a:endParaRPr/>
          </a:p>
          <a:p>
            <a:pPr indent="-99059" lvl="1" marL="547688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99059" lvl="1" marL="547688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/>
          <p:nvPr>
            <p:ph type="title"/>
          </p:nvPr>
        </p:nvSpPr>
        <p:spPr>
          <a:xfrm>
            <a:off x="914400" y="44658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Measuring Predictive error - Numerical Value</a:t>
            </a:r>
            <a:endParaRPr/>
          </a:p>
        </p:txBody>
      </p:sp>
      <p:sp>
        <p:nvSpPr>
          <p:cNvPr id="237" name="Google Shape;237;p30"/>
          <p:cNvSpPr txBox="1"/>
          <p:nvPr>
            <p:ph idx="1" type="body"/>
          </p:nvPr>
        </p:nvSpPr>
        <p:spPr>
          <a:xfrm>
            <a:off x="914400" y="1752600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Not the same as “goodness-of-fit” 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We want to know how well the model predicts </a:t>
            </a:r>
            <a:r>
              <a:rPr b="1" lang="en-US"/>
              <a:t>new</a:t>
            </a:r>
            <a:r>
              <a:rPr lang="en-US"/>
              <a:t> </a:t>
            </a:r>
            <a:r>
              <a:rPr b="1" lang="en-US"/>
              <a:t>data</a:t>
            </a:r>
            <a:r>
              <a:rPr lang="en-US"/>
              <a:t>, not how well it fits the data it was trained with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Key component of most measures is difference between actual </a:t>
            </a:r>
            <a:r>
              <a:rPr i="1" lang="en-US"/>
              <a:t>y</a:t>
            </a:r>
            <a:r>
              <a:rPr lang="en-US"/>
              <a:t> and predicted </a:t>
            </a:r>
            <a:r>
              <a:rPr i="1" lang="en-US"/>
              <a:t>y</a:t>
            </a:r>
            <a:r>
              <a:rPr lang="en-US"/>
              <a:t> (“error,” “loss”)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"/>
          <p:cNvSpPr txBox="1"/>
          <p:nvPr>
            <p:ph type="title"/>
          </p:nvPr>
        </p:nvSpPr>
        <p:spPr>
          <a:xfrm>
            <a:off x="914400" y="274646"/>
            <a:ext cx="7772400" cy="7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Some measures of error</a:t>
            </a:r>
            <a:endParaRPr/>
          </a:p>
        </p:txBody>
      </p:sp>
      <p:sp>
        <p:nvSpPr>
          <p:cNvPr id="244" name="Google Shape;244;p31"/>
          <p:cNvSpPr txBox="1"/>
          <p:nvPr>
            <p:ph idx="1" type="body"/>
          </p:nvPr>
        </p:nvSpPr>
        <p:spPr>
          <a:xfrm>
            <a:off x="914400" y="12954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 sz="2000"/>
              <a:t>MAE or MAD</a:t>
            </a:r>
            <a:r>
              <a:rPr lang="en-US" sz="2000"/>
              <a:t>: Mean absolute error (deviation)</a:t>
            </a:r>
            <a:endParaRPr sz="2000"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lang="en-US" sz="2000"/>
              <a:t>Gives an idea of the magnitude of errors</a:t>
            </a:r>
            <a:endParaRPr sz="2000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 b="1" sz="2000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 sz="2000"/>
              <a:t>Average error</a:t>
            </a:r>
            <a:endParaRPr sz="2000"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lang="en-US" sz="2000"/>
              <a:t>Gives an idea of systematic over- or under-prediction</a:t>
            </a:r>
            <a:endParaRPr sz="2000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 b="1" sz="2000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 sz="2000"/>
              <a:t>MAPE</a:t>
            </a:r>
            <a:r>
              <a:rPr lang="en-US" sz="2000"/>
              <a:t>: Mean absolute percentage error</a:t>
            </a:r>
            <a:endParaRPr sz="2000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 b="1" sz="2000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 sz="2000"/>
              <a:t>RMSE </a:t>
            </a:r>
            <a:r>
              <a:rPr lang="en-US" sz="2000"/>
              <a:t>(root-mean-squared-error): Square the errors, find their average, take the square root</a:t>
            </a:r>
            <a:endParaRPr sz="2000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 b="1" sz="2000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 sz="2000"/>
              <a:t>Total SSE</a:t>
            </a:r>
            <a:r>
              <a:rPr lang="en-US" sz="2000"/>
              <a:t>:  Total sum of squared errors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Lift Chart for Predictive Error</a:t>
            </a:r>
            <a:endParaRPr/>
          </a:p>
        </p:txBody>
      </p:sp>
      <p:sp>
        <p:nvSpPr>
          <p:cNvPr id="251" name="Google Shape;251;p32"/>
          <p:cNvSpPr txBox="1"/>
          <p:nvPr>
            <p:ph idx="1" type="body"/>
          </p:nvPr>
        </p:nvSpPr>
        <p:spPr>
          <a:xfrm>
            <a:off x="838200" y="1676400"/>
            <a:ext cx="7772400" cy="3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1130" lvl="0" marL="0" rtl="0" algn="l">
              <a:spcBef>
                <a:spcPts val="0"/>
              </a:spcBef>
              <a:spcAft>
                <a:spcPts val="0"/>
              </a:spcAft>
              <a:buSzPts val="2380"/>
              <a:buChar char="⚫"/>
            </a:pPr>
            <a:r>
              <a:rPr lang="en-US" sz="2800"/>
              <a:t>  </a:t>
            </a:r>
            <a:r>
              <a:rPr lang="en-US" sz="2800"/>
              <a:t>Y axis is cumulative value of numeric target variable (e.g., revenue), instead of cumulative count of “responses”</a:t>
            </a:r>
            <a:endParaRPr/>
          </a:p>
          <a:p>
            <a:pPr indent="-151130" lvl="0" marL="0" rtl="0" algn="l">
              <a:spcBef>
                <a:spcPts val="575"/>
              </a:spcBef>
              <a:spcAft>
                <a:spcPts val="0"/>
              </a:spcAft>
              <a:buSzPts val="2380"/>
              <a:buChar char="⚫"/>
            </a:pPr>
            <a:r>
              <a:rPr lang="en-US" sz="2800"/>
              <a:t>  </a:t>
            </a:r>
            <a:r>
              <a:rPr lang="en-US" sz="2800"/>
              <a:t>X axis is cumulative number of cases, sorted left to right </a:t>
            </a:r>
            <a:r>
              <a:rPr lang="en-US" sz="2800" u="sng"/>
              <a:t>in order of predicted value</a:t>
            </a:r>
            <a:endParaRPr/>
          </a:p>
          <a:p>
            <a:pPr indent="-151130" lvl="0" marL="0" rtl="0" algn="l">
              <a:spcBef>
                <a:spcPts val="575"/>
              </a:spcBef>
              <a:spcAft>
                <a:spcPts val="0"/>
              </a:spcAft>
              <a:buSzPts val="2380"/>
              <a:buChar char="⚫"/>
            </a:pPr>
            <a:r>
              <a:rPr lang="en-US" sz="2800"/>
              <a:t>  </a:t>
            </a:r>
            <a:r>
              <a:rPr lang="en-US" sz="2800"/>
              <a:t>Benchmark is average numeric value per record, i.e. not using model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Lift chart example – spending</a:t>
            </a:r>
            <a:endParaRPr/>
          </a:p>
        </p:txBody>
      </p:sp>
      <p:pic>
        <p:nvPicPr>
          <p:cNvPr descr="Lift_prediction.tif" id="258" name="Google Shape;258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2193925"/>
            <a:ext cx="4800600" cy="324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