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9144000"/>
  <p:notesSz cx="6858000" cy="9144000"/>
  <p:embeddedFontLst>
    <p:embeddedFont>
      <p:font typeface="Libre Franklin"/>
      <p:regular r:id="rId41"/>
      <p:bold r:id="rId42"/>
      <p:italic r:id="rId43"/>
      <p:boldItalic r:id="rId44"/>
    </p:embeddedFont>
    <p:embeddedFont>
      <p:font typeface="Libre Baskerville"/>
      <p:regular r:id="rId45"/>
      <p:bold r:id="rId46"/>
      <p: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AF39F8-D6E3-4C93-AB94-0A71C61CC5F3}">
  <a:tblStyle styleId="{C5AF39F8-D6E3-4C93-AB94-0A71C61CC5F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LibreFranklin-bold.fntdata"/><Relationship Id="rId41" Type="http://schemas.openxmlformats.org/officeDocument/2006/relationships/font" Target="fonts/LibreFranklin-regular.fntdata"/><Relationship Id="rId22" Type="http://schemas.openxmlformats.org/officeDocument/2006/relationships/slide" Target="slides/slide15.xml"/><Relationship Id="rId44" Type="http://schemas.openxmlformats.org/officeDocument/2006/relationships/font" Target="fonts/LibreFranklin-boldItalic.fntdata"/><Relationship Id="rId21" Type="http://schemas.openxmlformats.org/officeDocument/2006/relationships/slide" Target="slides/slide14.xml"/><Relationship Id="rId43" Type="http://schemas.openxmlformats.org/officeDocument/2006/relationships/font" Target="fonts/LibreFranklin-italic.fntdata"/><Relationship Id="rId24" Type="http://schemas.openxmlformats.org/officeDocument/2006/relationships/slide" Target="slides/slide17.xml"/><Relationship Id="rId46" Type="http://schemas.openxmlformats.org/officeDocument/2006/relationships/font" Target="fonts/LibreBaskerville-bold.fntdata"/><Relationship Id="rId23" Type="http://schemas.openxmlformats.org/officeDocument/2006/relationships/slide" Target="slides/slide16.xml"/><Relationship Id="rId45" Type="http://schemas.openxmlformats.org/officeDocument/2006/relationships/font" Target="fonts/LibreBaskervill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LibreBaskerville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63af06d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g7063af0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7063af06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85fe85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085fe85b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85fe85b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085fe85be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85fe85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085fe85b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85fe85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7085fe85b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85fe85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7085fe85be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85fe85b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085fe85be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85fe85b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7085fe85be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085fe85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7085fe85be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85fe85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7085fe85b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Chapter 6:  Multiple Linear Regression</a:t>
            </a:r>
            <a:endParaRPr/>
          </a:p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10/22/19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Fitting a Regression Model to the Toyota Data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559325" y="2994175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</a:t>
            </a:r>
            <a:r>
              <a:rPr lang="en-US" sz="1100">
                <a:solidFill>
                  <a:schemeClr val="dk1"/>
                </a:solidFill>
              </a:rPr>
              <a:t>4</a:t>
            </a: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 in </a:t>
            </a:r>
            <a:r>
              <a:rPr lang="en-US" sz="1100">
                <a:solidFill>
                  <a:schemeClr val="dk1"/>
                </a:solidFill>
              </a:rPr>
              <a:t>validation (test) partition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02050" y="1548300"/>
            <a:ext cx="8379900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reduce data frame to the top 1000 rows and select columns for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regression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car_df = pd.read_csv('ToyotaCorolla.csv')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car_df = car_df.iloc[0:1000]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predictors = ['Age_08_04', 'KM', 'Fuel_Type', 'HP', 'Met_Color',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'Automatic', 'CC', 'Doors', 'Quarterly_Tax', 'Weight'] outcome = 'Price'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partition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 = pd.get_dummies(car_df[predictors], drop_first=True)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 = car_df[outcome]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train_X, valid_X, train_y, valid_y = train_test_split(X, y, test_size=0.4,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random_state=1)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car_lm = LinearRegression()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car_lm.fit(train_X, train_y)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 flipH="1">
            <a:off x="8257525" y="3418900"/>
            <a:ext cx="216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the Regression Model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98350" y="1453425"/>
            <a:ext cx="8559000" cy="4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print coefficients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print(pd.DataFrame({'Predictor': X.columns, 'coefficient':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car_lm.coef_}))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Partial Output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Predictor       coefficient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Age_08_04        -140.748761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KM               -  0.017840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HP                 36.103419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Met_Color          84.281830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Automatic         416.781954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CC                  0.017737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Doors             -50.657863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Quarterly_Tax      13.625325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Weight             13.038711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Fuel_Type_Diesel 1066.464681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Fuel_Type_Petrol 2310.249543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1447800" y="838200"/>
            <a:ext cx="6781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Metrics for the Regression Model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914400" y="1610200"/>
            <a:ext cx="73152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print performance measures (training data)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regressionSummary(train_y, car_lm.predict(train_X))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 statistics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Error (ME) : 0.0000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 Mean Squared Error (RMSE) : 1400.5823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Absolute Error (MAE) : 1046.9072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Percentage Error (MPE) : -1.0223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Absolute Percentage Error (MAPE) : 9.2994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94300" y="513435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traditional metrics, i.e. measured on the training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1905000" y="457200"/>
            <a:ext cx="5334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Predictions for the Validation 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show some residuals)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781450" y="1378075"/>
            <a:ext cx="8003700" cy="4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 Use predict() to make predictions on a new set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car_lm_pred = car_lm.predict(valid_X)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result = pd.DataFrame({'Predicted': car_lm_pred,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'Actual': valid_y, ‘Residual': valid_y - car_lm_pred})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print(result.head(20))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Predicted      Actual      Residual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507  10607.333940    11500        892.666060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818   9272.705792     8950       -322.705792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452  10617.947808    11450        832.052192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368  13600.396275    11450      -2150.396275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242  12396.694660    11950       -446.694660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929   9496.498212     9995        498.501788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262  12480.063217    13500       1019.936783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1447800" y="1295400"/>
            <a:ext cx="67989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print performance measures (validation data)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regressionSummary(valid_y, car_lm_pred)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371600" y="381000"/>
            <a:ext cx="586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Well did the Model Do With the Validation Data?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020450" y="2817150"/>
            <a:ext cx="71031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 statistics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Error (ME) : 103.6803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 Mean Squared Error (RMSE) : 1312.8523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Absolute Error (MAE) : 1017.5972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Percentage Error (MPE) : -0.2633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Absolute Percentage Error (MAPE) : 9.0111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Selecting Subsets of Predictors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parsimonious model (the simplest model that performs sufficiently well)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robust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Higher predictive accuracy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will assess predictive accuracy on </a:t>
            </a:r>
            <a:r>
              <a:rPr b="0" i="0" lang="en-US" sz="2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validation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“best subset”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Partial Search Algorithms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Stepwise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Best Subset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possible subsets of predictors assessed (single, pairs, triplets, etc.)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Computationally intensive, not feasible for big data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Judge by “adjusted R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regsubsets()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package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038600"/>
            <a:ext cx="3384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1981200" y="5486400"/>
            <a:ext cx="2133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Penalty for number of predictors</a:t>
            </a:r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 flipH="1" rot="10800000">
            <a:off x="3657600" y="5029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" name="Google Shape;199;p2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342900" y="1811450"/>
            <a:ext cx="84582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train_model(variables):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 = LinearRegression()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model.fit(train_X[list(variables)], train_y)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model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score_model(model, variables):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pred_y = model.predict(train_X[list(variables)])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we negate as score is optimized to be as low as possible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-adjusted_r2_score(train_y, pred_y, model)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allVariables = train_X.columns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exhaustive_search(allVariables, train_model,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score_model)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50725" y="264375"/>
            <a:ext cx="8993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statsmodels</a:t>
            </a:r>
            <a:r>
              <a:rPr lang="en-US" sz="1800">
                <a:solidFill>
                  <a:schemeClr val="dk1"/>
                </a:solidFill>
              </a:rPr>
              <a:t> Lack Out-of-Box Support for Exhaustive Search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Use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Exhaustive </a:t>
            </a:r>
            <a:r>
              <a:rPr lang="en-US" sz="1800">
                <a:solidFill>
                  <a:schemeClr val="dk1"/>
                </a:solidFill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 </a:t>
            </a:r>
            <a:r>
              <a:rPr lang="en-US" sz="1800">
                <a:solidFill>
                  <a:schemeClr val="dk1"/>
                </a:solidFill>
              </a:rPr>
              <a:t>Function (see appendix)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Takes 3 arguments - variable list, training model, scoring model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2799175" y="274625"/>
            <a:ext cx="6344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</a:rPr>
              <a:t>Exhaustive Search Code, cont.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04800" y="1828800"/>
            <a:ext cx="83058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data = []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model = result['model']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variables = list(result['variables'])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AIC = AIC_score(train_y, model.predict(train_X[variables]), model)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 = {'n': result['n'], 'r2adj': -result['score'], 'AIC': AIC}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d.update({var: var in result['variables'] for var in allVariables})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data.append(d)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pd.DataFrame(data, columns=('n', 'r2adj', 'AIC') + tuple(sorted(allVariables)))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06000" y="274625"/>
            <a:ext cx="8180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2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output shows best model for each number of predictors</a:t>
            </a:r>
            <a:endParaRPr sz="2000"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04800" y="13716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75" y="973788"/>
            <a:ext cx="7161925" cy="49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624425" y="5953650"/>
            <a:ext cx="7880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Performance metrics improve as you add predictors, up to approx. 8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9750" y="510450"/>
            <a:ext cx="8224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assume a linear relationship between predictors and outcome: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762000" y="2743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3810000" y="2667000"/>
            <a:ext cx="1524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1143000" y="4114800"/>
            <a:ext cx="1219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3733800" y="4800600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predictors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6781800" y="4191000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(noise)</a:t>
            </a:r>
            <a:endParaRPr/>
          </a:p>
        </p:txBody>
      </p:sp>
      <p:cxnSp>
        <p:nvCxnSpPr>
          <p:cNvPr id="96" name="Google Shape;96;p12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97" name="Google Shape;97;p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98" name="Google Shape;98;p12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99" name="Google Shape;99;p12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0" name="Google Shape;100;p12"/>
          <p:cNvCxnSpPr/>
          <p:nvPr/>
        </p:nvCxnSpPr>
        <p:spPr>
          <a:xfrm rot="10800000">
            <a:off x="3352800" y="3810000"/>
            <a:ext cx="533400" cy="990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1" name="Google Shape;101;p12"/>
          <p:cNvCxnSpPr/>
          <p:nvPr/>
        </p:nvCxnSpPr>
        <p:spPr>
          <a:xfrm flipH="1" rot="10800000">
            <a:off x="4267200" y="3810000"/>
            <a:ext cx="76200" cy="990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2" name="Google Shape;102;p12"/>
          <p:cNvCxnSpPr/>
          <p:nvPr/>
        </p:nvCxnSpPr>
        <p:spPr>
          <a:xfrm flipH="1" rot="10800000">
            <a:off x="4800600" y="3810000"/>
            <a:ext cx="838200" cy="990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3" name="Google Shape;103;p12"/>
          <p:cNvCxnSpPr/>
          <p:nvPr/>
        </p:nvCxnSpPr>
        <p:spPr>
          <a:xfrm flipH="1" rot="10800000">
            <a:off x="1981200" y="3810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6781800" y="3810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Elimination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914400" y="17526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all predictors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Successively eliminate least useful predictors one by one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 when all remaining predictors have statistically significant contribution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2153225" y="328450"/>
            <a:ext cx="6344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</a:rPr>
              <a:t>Backward Elimination</a:t>
            </a:r>
            <a:r>
              <a:rPr lang="en-US" sz="2000">
                <a:solidFill>
                  <a:schemeClr val="dk1"/>
                </a:solidFill>
              </a:rPr>
              <a:t>, Using AIC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261750" y="1096725"/>
            <a:ext cx="83058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def train_model(variables):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model = LinearRegression()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model.fit(train_X[variables], train_y)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model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def score_model(model, variables):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AIC_score(train_y, model.predict(train_X[variables]), model)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allVariables = train_X.columns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best_model, best_variables = backward_elimination(allVariables, train_model,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score_model, verbose=True)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print(best_variables)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regressionSummary(valid_y, best_model.predict(valid_X[best_variables]))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2153225" y="328450"/>
            <a:ext cx="6344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</a:rPr>
              <a:t>Backward Elimination, Using AIC, Output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261750" y="1096725"/>
            <a:ext cx="8305800" cy="5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Variables: Age_08_04, KM, HP, Met_Color, Automatic, CC, Doors, Quarterly_Tax, Weight, Fuel_Type_Diesel, Fuel_Type_Petrol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Start: score=10422.30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score=10420.33, remove CC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score=10418.79, remove Met_Color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score=10417.29, remove Doors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score=10417.29, remove None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['Age_08_04', 'KM', 'HP', 'Automatic', 'Quarterly_Tax', 'Weight',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'Fuel_Type_Diesel', 'Fuel_Type_Petrol']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Regression statistics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Mean Error (ME) : 103.3045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Root Mean Squared Error (RMSE) : 1314.4844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Mean Absolute Error (MAE) : 1016.8875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Mean Percentage Error (MPE) : -0.2700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Mean Absolute Percentage Error (MAPE) : 8.9984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Selection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no predictors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them one by one (add the one with largest contribution)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 when the addition is not statistically significant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2153225" y="328450"/>
            <a:ext cx="6344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</a:rPr>
              <a:t>Forward Selection, Using AIC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261750" y="1096725"/>
            <a:ext cx="83058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 The initial model is the constant model - this requires special handling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 in train_model and score_model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def train_model(variables):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if len(variables) == 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return None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model = LinearRegression()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model.fit(train_X[variables], train_y)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return model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def score_model(model, variables):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if len(variables) == 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return AIC_score(train_y, [train_y.mean()] * len(train_y), model, df=1)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return AIC_score(train_y, model.predict(train_X[variables]), model)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best_model, best_variables = forward_selection(train_X.columns, train_model, score_model,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verbose=True)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print(best_variables)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2153225" y="328450"/>
            <a:ext cx="6344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</a:rPr>
              <a:t>Forward Selection, Output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192125" y="1107500"/>
            <a:ext cx="8305800" cy="4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print(best_variables)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Start: score=11565.07, constant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score=10689.71, add Age_08_04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score=10597.91, add HP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score=10506.08, add Weight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score=10445.17, add KM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score=10435.58, add Quarterly_Tax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score=10419.93, add Fuel_Type_Petrol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score=10418.10, add Fuel_Type_Diesel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score=10417.29, add Automatic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Step: score=10417.29, add None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['Age_08_04', 'HP', 'Weight', 'KM', 'Quarterly_Tax', 'Fuel_Type_Petrol',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'Fuel_Type_Diesel', 'Automatic']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Stepwise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Like Forward Selection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Except at each step, also consider dropping non-significant predictors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(No out-of-box support for stepwise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statsmodels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; see appendix for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stepwise_selection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37"/>
          <p:cNvGraphicFramePr/>
          <p:nvPr/>
        </p:nvGraphicFramePr>
        <p:xfrm>
          <a:off x="2095525" y="20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{C5AF39F8-D6E3-4C93-AB94-0A71C61CC5F3}</a:tableStyleId>
              </a:tblPr>
              <a:tblGrid>
                <a:gridCol w="1398575"/>
                <a:gridCol w="836600"/>
                <a:gridCol w="903275"/>
                <a:gridCol w="723900"/>
                <a:gridCol w="109060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Forward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Backward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Exhaustive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Age_08_04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HP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Met_Color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19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Doors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Quarterly_Tax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Fuel_TypeDiesel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Fuel_TypePetrol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267" name="Google Shape;267;p37"/>
          <p:cNvSpPr txBox="1"/>
          <p:nvPr>
            <p:ph type="title"/>
          </p:nvPr>
        </p:nvSpPr>
        <p:spPr>
          <a:xfrm>
            <a:off x="696575" y="2095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Comparing Methods</a:t>
            </a:r>
            <a:endParaRPr b="0" i="0" sz="24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2400">
                <a:solidFill>
                  <a:schemeClr val="dk1"/>
                </a:solidFill>
              </a:rPr>
              <a:t>(in this particular dataset, same results)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3000">
                <a:solidFill>
                  <a:srgbClr val="000000"/>
                </a:solidFill>
              </a:rPr>
              <a:t>Regularization (shrinkage)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Alternative to subset selection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Rather than binary decisions on including variables, penalize coefficent magnitudes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This has the effect of “shrinking” coefficients, and also reducing variance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Predictors with coefficients that shrink to zero are effectively dropped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Variance reduction improves prediction performance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3000">
                <a:solidFill>
                  <a:srgbClr val="000000"/>
                </a:solidFill>
              </a:rPr>
              <a:t>Shrinkage - Ridge Regression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OLR minimizes sum of squared errors (residuals) - SSE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Ridge regression minimizes SSE subject to penalty being below specified threshold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Penalty, called 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L2, is </a:t>
            </a:r>
            <a:r>
              <a:rPr b="1" i="1" lang="en-US">
                <a:latin typeface="Libre Franklin"/>
                <a:ea typeface="Libre Franklin"/>
                <a:cs typeface="Libre Franklin"/>
                <a:sym typeface="Libre Franklin"/>
              </a:rPr>
              <a:t>sum of squared coefficients</a:t>
            </a:r>
            <a:endParaRPr b="1" i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Predictors are typically standardized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Topics</a:t>
            </a:r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Explanatory vs. predictive modeling with regression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prices of Toyota Corollas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a predictive model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Assessing predictive accuracy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Selecting a subset of predictors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3000">
                <a:solidFill>
                  <a:srgbClr val="000000"/>
                </a:solidFill>
              </a:rPr>
              <a:t>Ridge Regression in </a:t>
            </a:r>
            <a:r>
              <a:rPr lang="en-U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431550" y="2557350"/>
            <a:ext cx="80034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ridge = Ridge(normalize=True, alpha=1)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ridge.fit(train_X, train_y)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regressionSummary(valid_y, ridge.predict(valid_X))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4198775" y="1662750"/>
            <a:ext cx="3720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alpha is penalty threshold, “0” would be no penalty, i.e. same as OLS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87" name="Google Shape;287;p40"/>
          <p:cNvCxnSpPr/>
          <p:nvPr/>
        </p:nvCxnSpPr>
        <p:spPr>
          <a:xfrm>
            <a:off x="5831625" y="2350875"/>
            <a:ext cx="468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914400" y="274627"/>
            <a:ext cx="7772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3000">
                <a:solidFill>
                  <a:srgbClr val="000000"/>
                </a:solidFill>
              </a:rPr>
              <a:t>Shrinkage - Lasso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914400" y="1752600"/>
            <a:ext cx="77724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OLR minimizes sum of squared errors (residuals) - SSE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Ridge regression minimizes SSE + penalty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Penalty, called 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L1, is </a:t>
            </a:r>
            <a:r>
              <a:rPr b="1" i="1" lang="en-US">
                <a:latin typeface="Libre Franklin"/>
                <a:ea typeface="Libre Franklin"/>
                <a:cs typeface="Libre Franklin"/>
                <a:sym typeface="Libre Franklin"/>
              </a:rPr>
              <a:t>sum of absolute values for  coefficients</a:t>
            </a:r>
            <a:endParaRPr b="1" i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Libre Franklin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Predictors are typically standardized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641475" y="4823500"/>
            <a:ext cx="79194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914400" y="274627"/>
            <a:ext cx="7772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3000">
                <a:solidFill>
                  <a:srgbClr val="000000"/>
                </a:solidFill>
              </a:rPr>
              <a:t>lasso</a:t>
            </a:r>
            <a:r>
              <a:rPr lang="en-US" sz="3000">
                <a:solidFill>
                  <a:srgbClr val="000000"/>
                </a:solidFill>
              </a:rPr>
              <a:t> - in </a:t>
            </a:r>
            <a:r>
              <a:rPr lang="en-U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641475" y="4823500"/>
            <a:ext cx="79194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467625" y="2304350"/>
            <a:ext cx="81270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lasso = Lasso(normalize=True, alpha=1)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lasso.fit(train_X, train_y)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regressionSummary(valid_y, lasso.predict(valid_X))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408225" y="4432025"/>
            <a:ext cx="80592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lasso_cv = LassoCV(normalize=True, cv=5)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lasso_cv.fit(train_X, train_y)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regressionSummary(valid_y, lasso_cv.predict(valid_X))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3977175" y="1411250"/>
            <a:ext cx="3079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alpha is penalty threshold, “0” would be no penalty, i.e. same as OLS</a:t>
            </a:r>
            <a:endParaRPr/>
          </a:p>
        </p:txBody>
      </p:sp>
      <p:cxnSp>
        <p:nvCxnSpPr>
          <p:cNvPr id="304" name="Google Shape;304;p42"/>
          <p:cNvCxnSpPr/>
          <p:nvPr/>
        </p:nvCxnSpPr>
        <p:spPr>
          <a:xfrm>
            <a:off x="5131825" y="2029400"/>
            <a:ext cx="117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4455375" y="3697275"/>
            <a:ext cx="2915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choose penalty threshold automatically thru cross-validation</a:t>
            </a:r>
            <a:endParaRPr/>
          </a:p>
        </p:txBody>
      </p:sp>
      <p:cxnSp>
        <p:nvCxnSpPr>
          <p:cNvPr id="306" name="Google Shape;306;p42"/>
          <p:cNvCxnSpPr/>
          <p:nvPr/>
        </p:nvCxnSpPr>
        <p:spPr>
          <a:xfrm>
            <a:off x="5458400" y="4338725"/>
            <a:ext cx="468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415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regression models are very popular tools, not only for explanatory modeling, but also for prediction</a:t>
            </a:r>
            <a:endParaRPr sz="2200"/>
          </a:p>
          <a:p>
            <a:pPr indent="-272415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good predictive model has high predictive accuracy (to a useful practical level)</a:t>
            </a:r>
            <a:endParaRPr sz="2200"/>
          </a:p>
          <a:p>
            <a:pPr indent="-272415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Predictive models are fit to training data, and predictive accuracy is evaluated on a separate validation data set</a:t>
            </a:r>
            <a:endParaRPr sz="2200"/>
          </a:p>
          <a:p>
            <a:pPr indent="-272415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Removing redundant predictors is key to achieving predictive accuracy and robustness</a:t>
            </a:r>
            <a:endParaRPr sz="2200"/>
          </a:p>
          <a:p>
            <a:pPr indent="-272415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Subset selection methods help find “good” candidate models. These should then be run and assessed.</a:t>
            </a:r>
            <a:endParaRPr sz="2200"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Explanatory Modeling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 relationship between predictors (explanatory variables) and target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Familiar use of regression in 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Goal: Fit the data well and understand the contribution of explanatory variables to the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“goodness-of-fit”: R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residual analysis, p-values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Predictive Modeling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 target values in other data where we have predictor values, but not target values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Classic data mining context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Goal: Optimize predictive accuracy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 model on training data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 performance on validation (hold-out) data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Explaining role of predictors is not primary purpose (but useful)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Prices of Toyota Corolla	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ToyotaCorolla.xls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447800" y="2133600"/>
            <a:ext cx="6553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 prices of used Toyota Corollas based on their specification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Data: 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Prices of 1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000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used Toyota Corollas, with their specification information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Variables Used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371600" y="990600"/>
            <a:ext cx="6705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Euros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months as of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8/04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KM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(kilometers)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(diesel, petrol, CNG)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HP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(horsepower)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Metallic color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Automatic transmission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CC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(cylinder volume)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Doors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Quarterly_Tax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(road tax)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(in kg)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75" y="2317750"/>
            <a:ext cx="7256462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Sample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(showing only the variables to be used in analysis)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048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Preprocessing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1295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is categorical (in R -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variable), must be transformed into binary variables.  R’s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function does this automatically.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Diesel (1=yes, 0=no)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Petrol (1=yes, 0=no)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None needed* for “CNG” (if diesel and petrol are both 0, the car must be CNG)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</a:t>
            </a: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include all the binary dummies; in regression this will cause a multicollinearity error.  Other data mining methods </a:t>
            </a: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 all the dummies.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