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Libre Franklin"/>
      <p:regular r:id="rId26"/>
      <p:bold r:id="rId27"/>
      <p:italic r:id="rId28"/>
      <p:boldItalic r:id="rId29"/>
    </p:embeddedFont>
    <p:embeddedFont>
      <p:font typeface="Libre Baskerville"/>
      <p:regular r:id="rId30"/>
      <p:bold r:id="rId31"/>
      <p: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3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3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-regular.fntdata"/><Relationship Id="rId25" Type="http://schemas.openxmlformats.org/officeDocument/2006/relationships/slide" Target="slides/slide20.xml"/><Relationship Id="rId28" Type="http://schemas.openxmlformats.org/officeDocument/2006/relationships/font" Target="fonts/LibreFranklin-italic.fntdata"/><Relationship Id="rId27" Type="http://schemas.openxmlformats.org/officeDocument/2006/relationships/font" Target="fonts/LibreFrankli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Franklin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breBaskerville-bold.fntdata"/><Relationship Id="rId30" Type="http://schemas.openxmlformats.org/officeDocument/2006/relationships/font" Target="fonts/LibreBaskervill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ibreBaskervill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ae624e10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g6ae624e1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6ae624e106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ae624e106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6" name="Google Shape;176;g6ae624e10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6ae624e106_0_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ae624e106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3" name="Google Shape;183;g6ae624e10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6ae624e106_0_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ae624e106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7" name="Google Shape;197;g6ae624e10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6ae624e106_0_8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ae624e106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4" name="Google Shape;204;g6ae624e10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6ae624e106_0_9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7" name="Google Shape;2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4" name="Google Shape;2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ae624e106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" name="Google Shape;125;g6ae624e10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6ae624e106_0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 flipH="1" rot="10800000">
            <a:off x="69850" y="2376488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Franklin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 flipH="1" rot="10800000">
            <a:off x="68263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Franklin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096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Chapter 7 – K-Nearest-Neighbor</a:t>
            </a:r>
            <a:endParaRPr/>
          </a:p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914400" y="6172200"/>
            <a:ext cx="670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Shmueli, Peter Bruce and Peter Gedeck  2019       rev 11/7/19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609600" y="4570413"/>
            <a:ext cx="70104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 in </a:t>
            </a:r>
            <a:r>
              <a:rPr b="1" lang="en-US" sz="3200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Shmueli, Bruce, </a:t>
            </a:r>
            <a:r>
              <a:rPr b="1" lang="en-US" sz="2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Gedeck &amp;</a:t>
            </a: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Patel</a:t>
            </a:r>
            <a:endParaRPr b="1" i="0" sz="2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914400" y="274650"/>
            <a:ext cx="77724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Normalizing data, based on training set</a:t>
            </a:r>
            <a:endParaRPr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144125" y="1507950"/>
            <a:ext cx="8839800" cy="48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# use the training data to learn the transformation.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scaler = preprocessing.StandardScaler()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scaler.fit(trainData[['Income', 'Lot_Size']]) # Note use of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array of column names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# Transform the full dataset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mowerNorm = pd.concat([pd.DataFrame(scaler.transform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(mower_df[['Income', 'Lot_Size']]),columns=['zIncome',   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'zLot_Size']), mower_df[['Ownership', 'Number']]], axis=1)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trainNorm = mowerNorm.iloc[trainData.index]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validNorm = mowerNorm.iloc[validData.index]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newHouseholdNorm = pd.DataFrame(scaler.transform(newHousehold),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columns=['zIncome', 'zLot_Size'])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*termed the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-US" sz="2000"/>
              <a:t> set in R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866375" y="274650"/>
            <a:ext cx="77724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a new record to be classified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228200" y="1507950"/>
            <a:ext cx="8839800" cy="48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800"/>
              <a:t>New household with $60,000 income and lot size 20,000 ft2</a:t>
            </a:r>
            <a:endParaRPr sz="18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newHousehold = pd.DataFrame([{'Income': 60, 'Lot_Size': 20}])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newHouseholdNorm = pd.DataFrame(scaler.transform(newHousehold),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columns=['zIncome', 'zLot_Size'])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914400" y="274650"/>
            <a:ext cx="77724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Nearest Neighbors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144125" y="1976475"/>
            <a:ext cx="8839800" cy="43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# use NearestNeighbors from scikit-learn to compute knn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from sklearn.neighbors import NearestNeighbors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knn = NearestNeighbors(n_neighbors=3)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knn.fit(trainNorm.iloc[:, 0:2])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distances, indices = knn.kneighbors(newHouseholdNorm)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94" name="Google Shape;194;p25"/>
          <p:cNvSpPr txBox="1"/>
          <p:nvPr/>
        </p:nvSpPr>
        <p:spPr>
          <a:xfrm>
            <a:off x="780675" y="2173900"/>
            <a:ext cx="7854900" cy="4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# indices is a list of lists, we are only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# interested in the first element, which is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# the 3 neighbors for the new record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trainNorm.iloc[indices[0], :]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   zIncome  zLot_Size Ownership Number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3     -0.409776  0.743358    Owner      4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13    -0.804953  0.743358    Nonowner  14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0     -0.477910 -0.174908    Owner      1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914400" y="274652"/>
            <a:ext cx="77724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Accuracy for Different </a:t>
            </a:r>
            <a:r>
              <a:rPr i="1" lang="en-US"/>
              <a:t>k </a:t>
            </a:r>
            <a:r>
              <a:rPr i="1" lang="en-US" sz="3000"/>
              <a:t>(measured on validation data)</a:t>
            </a:r>
            <a:endParaRPr i="1" sz="3000"/>
          </a:p>
        </p:txBody>
      </p:sp>
      <p:sp>
        <p:nvSpPr>
          <p:cNvPr id="201" name="Google Shape;201;p26"/>
          <p:cNvSpPr txBox="1"/>
          <p:nvPr/>
        </p:nvSpPr>
        <p:spPr>
          <a:xfrm>
            <a:off x="348325" y="1717500"/>
            <a:ext cx="8647500" cy="4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train_X = trainNorm[['zIncome', 'zLot_Size']]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train_y = trainNorm['Ownership']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valid_X = validNorm[['zIncome', 'zLot_Size']]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valid_y = validNorm['Ownership']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# Train a classifier for different values of k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results = []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for k in range(1, 15):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knn = KNeighborsClassifier(n_neighbors=k).fit(train_X,         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      train_y)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results.append({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 'k': k,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 'accuracy': accuracy_score(valid_y,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       knn.predict(valid_X))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914400" y="274652"/>
            <a:ext cx="77724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Accuracy for Different </a:t>
            </a:r>
            <a:r>
              <a:rPr i="1" lang="en-US"/>
              <a:t>k </a:t>
            </a:r>
            <a:r>
              <a:rPr i="1" lang="en-US" sz="3000"/>
              <a:t>(measured on validation data)</a:t>
            </a:r>
            <a:endParaRPr i="1" sz="3000"/>
          </a:p>
        </p:txBody>
      </p:sp>
      <p:sp>
        <p:nvSpPr>
          <p:cNvPr id="208" name="Google Shape;208;p27"/>
          <p:cNvSpPr txBox="1"/>
          <p:nvPr/>
        </p:nvSpPr>
        <p:spPr>
          <a:xfrm>
            <a:off x="2053800" y="1717500"/>
            <a:ext cx="6942000" cy="4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k    accuracy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0   1    0.6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1   2    0.7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2   3    0.8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3   4    0.9 &lt;==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4   5    0.7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5   6    0.9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6   7    0.9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7   8    0.9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8   9    0.9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9  10    0.8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10 11    0.8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11 12    0.9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12 13    0.4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13 14    0.4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5668950" y="5272625"/>
            <a:ext cx="25944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Note:  for even k, ties are broken randomly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4864250" y="2978600"/>
            <a:ext cx="3579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maximum accuracy with smallest k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Using K-NN for Prediction </a:t>
            </a:r>
            <a:br>
              <a:rPr lang="en-US" sz="3600"/>
            </a:br>
            <a:r>
              <a:rPr lang="en-US" sz="3600"/>
              <a:t>(for Numerical Outcome)</a:t>
            </a:r>
            <a:endParaRPr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914400" y="19812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Instead of “majority vote determines class” use </a:t>
            </a:r>
            <a:r>
              <a:rPr b="1" lang="en-US"/>
              <a:t>average </a:t>
            </a:r>
            <a:r>
              <a:rPr lang="en-US"/>
              <a:t>of response values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May be a weighted average, weight decreasing with distance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Advantages</a:t>
            </a:r>
            <a:endParaRPr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Simple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No assumptions required about Normal distribution, etc.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Effective at capturing complex interactions among variables without having to define a statistical model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Shortcomings</a:t>
            </a:r>
            <a:endParaRPr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Required size of training set increases exponentially with # of predictors, </a:t>
            </a:r>
            <a:r>
              <a:rPr i="1" lang="en-US"/>
              <a:t>p</a:t>
            </a:r>
            <a:endParaRPr/>
          </a:p>
          <a:p>
            <a:pPr indent="-22225" lvl="2" marL="568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This is because expected distance to nearest neighbor increases with </a:t>
            </a:r>
            <a:r>
              <a:rPr i="1" lang="en-US"/>
              <a:t>p </a:t>
            </a:r>
            <a:r>
              <a:rPr lang="en-US"/>
              <a:t>(with large vector of predictors, all records end up “far away” from each other)</a:t>
            </a:r>
            <a:endParaRPr/>
          </a:p>
          <a:p>
            <a:pPr indent="-514350" lvl="0" marL="5143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In a large training set, it takes a long time to find distances to all the neighbors and then identify the nearest one(s)</a:t>
            </a:r>
            <a:endParaRPr/>
          </a:p>
          <a:p>
            <a:pPr indent="-514350" lvl="0" marL="5143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These constitute “curse of dimensionality”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Dealing with the Curse</a:t>
            </a:r>
            <a:endParaRPr/>
          </a:p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914400" y="2133600"/>
            <a:ext cx="77724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Reduce dimension of predictors (e.g., with PCA)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Computational shortcuts that settle for “almost nearest neighbors”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Characteristics of K-NN</a:t>
            </a:r>
            <a:endParaRPr/>
          </a:p>
        </p:txBody>
      </p:sp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380"/>
              <a:buFont typeface="Noto Sans Symbols"/>
              <a:buNone/>
            </a:pPr>
            <a:r>
              <a:t/>
            </a:r>
            <a:endParaRPr sz="28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Data-driven, not model-driven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Makes no assumptions about the data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Simple idea:  classify a record like similar records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Find distance between record-to-be-classified and all other records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Select k-nearest records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Classify it according to majority vote of nearest neighbors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Or, for prediction, take the as average of the nearest neighbors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“Curse of dimensionality” – need to limit # of predictors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Concept</a:t>
            </a:r>
            <a:endParaRPr/>
          </a:p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9144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For a given record to be classified, identify nearby records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“Near” means records with similar predictor values </a:t>
            </a:r>
            <a:r>
              <a:rPr i="1" lang="en-US"/>
              <a:t>X</a:t>
            </a:r>
            <a:r>
              <a:rPr baseline="-25000" i="1" lang="en-US"/>
              <a:t>1</a:t>
            </a:r>
            <a:r>
              <a:rPr i="1" lang="en-US"/>
              <a:t>, X</a:t>
            </a:r>
            <a:r>
              <a:rPr baseline="-25000" i="1" lang="en-US"/>
              <a:t>2</a:t>
            </a:r>
            <a:r>
              <a:rPr i="1" lang="en-US"/>
              <a:t>, … X</a:t>
            </a:r>
            <a:r>
              <a:rPr baseline="-25000" i="1" lang="en-US"/>
              <a:t>p</a:t>
            </a:r>
            <a:endParaRPr baseline="-25000" i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aseline="-25000" i="1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Classify the record as whatever the predominant class is among the nearby records (the “neighbors”)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 Needed Functionality</a:t>
            </a:r>
            <a:endParaRPr/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9144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from sklearn import preprocessing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from sklearn.model_selection import train_test_split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from sklearn.metrics import accuracy_score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from sklearn.neighbors import NearestNeighbors,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KNeighborsClassifier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import matplotlib.pylab as plt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measure “nearby”?</a:t>
            </a:r>
            <a:endParaRPr/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1066800" y="1752600"/>
            <a:ext cx="66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The most popular distance measure is </a:t>
            </a:r>
            <a:r>
              <a:rPr b="1" lang="en-US"/>
              <a:t>Euclidean distance</a:t>
            </a:r>
            <a:endParaRPr/>
          </a:p>
        </p:txBody>
      </p:sp>
      <p:sp>
        <p:nvSpPr>
          <p:cNvPr id="137" name="Google Shape;137;p17"/>
          <p:cNvSpPr txBox="1"/>
          <p:nvPr>
            <p:ph idx="2" type="body"/>
          </p:nvPr>
        </p:nvSpPr>
        <p:spPr>
          <a:xfrm>
            <a:off x="609600" y="2819400"/>
            <a:ext cx="80740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335338" y="3124200"/>
            <a:ext cx="15662277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/>
        </p:nvSpPr>
        <p:spPr>
          <a:xfrm>
            <a:off x="533400" y="4419600"/>
            <a:ext cx="8077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Typically, predictor variables are first normalized (= standardized) to put them on comparable scales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Otherwise, metrics with large scales dominate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Choosing k</a:t>
            </a:r>
            <a:endParaRPr/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i="1" lang="en-US"/>
              <a:t>K</a:t>
            </a:r>
            <a:r>
              <a:rPr lang="en-US"/>
              <a:t> is the number of nearby neighbors to be used to classify the new record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i="1" lang="en-US"/>
              <a:t>K</a:t>
            </a:r>
            <a:r>
              <a:rPr lang="en-US"/>
              <a:t>=1 means use the single nearest record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i="1" lang="en-US"/>
              <a:t>K</a:t>
            </a:r>
            <a:r>
              <a:rPr lang="en-US"/>
              <a:t>=5 means use the 5 nearest records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Typically choose that value of </a:t>
            </a:r>
            <a:r>
              <a:rPr i="1" lang="en-US"/>
              <a:t>k</a:t>
            </a:r>
            <a:r>
              <a:rPr lang="en-US"/>
              <a:t> which has lowest error rate in validation data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 </a:t>
            </a:r>
            <a:r>
              <a:rPr i="1" lang="en-US"/>
              <a:t>k</a:t>
            </a:r>
            <a:r>
              <a:rPr lang="en-US"/>
              <a:t> vs. High </a:t>
            </a:r>
            <a:r>
              <a:rPr i="1" lang="en-US"/>
              <a:t>k</a:t>
            </a:r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914400" y="18288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Low values of </a:t>
            </a:r>
            <a:r>
              <a:rPr i="1" lang="en-US"/>
              <a:t>k</a:t>
            </a:r>
            <a:r>
              <a:rPr lang="en-US"/>
              <a:t> (1, 3, …) capture local structure in data (but also noise)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High values of </a:t>
            </a:r>
            <a:r>
              <a:rPr i="1" lang="en-US"/>
              <a:t>k</a:t>
            </a:r>
            <a:r>
              <a:rPr lang="en-US"/>
              <a:t> provide more smoothing, less noise, but may miss local structure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6988" lvl="1" marL="346075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b="1" lang="en-US"/>
              <a:t>Note:</a:t>
            </a:r>
            <a:r>
              <a:rPr lang="en-US"/>
              <a:t>  the extreme case of k = n (i.e., the entire data set) is the same as the “naïve rule” (classify all records according to majority class)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Riding Mowers	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914400" y="24384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Data: </a:t>
            </a:r>
            <a:r>
              <a:rPr lang="en-US"/>
              <a:t>24 households classified as owning or not owning riding mowers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Predictors</a:t>
            </a:r>
            <a:r>
              <a:rPr lang="en-US"/>
              <a:t>: Income, Lot Size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65113"/>
            <a:ext cx="3832225" cy="63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