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  <p:embeddedFont>
      <p:font typeface="Libre Baskerville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regular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italic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ae8d1ac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6ae8d1a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ae8d1aca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ae8d1aca0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6ae8d1ac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ae8d1aca0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ae8d1aca0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g6ae8d1ac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ae8d1aca0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e8d1aca0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g6ae8d1aca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6ae8d1aca0_0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8 – Naïve Bayes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11/7/19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 Bayes Calculations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b="1" lang="en-US" sz="2200"/>
              <a:t>Goal: </a:t>
            </a:r>
            <a:r>
              <a:rPr lang="en-US" sz="2200"/>
              <a:t>classify (as “fraudulent” or as “truthful”) a small firm with charges filed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There are 2 firms like that, one fraudulent and the other truthful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P(fraud | charges=y, size=small) = ½ = 0.50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Note: calculation is limited to the two firms matching those characteristics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 Calculations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81000" y="1600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Same goal as before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Compute 2 quantities: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Proportion of “charges = y” among frauds, times proportion of “small” among </a:t>
            </a:r>
            <a:r>
              <a:rPr lang="en-US" u="sng"/>
              <a:t>frauds</a:t>
            </a:r>
            <a:r>
              <a:rPr lang="en-US"/>
              <a:t>, times proportion frauds                  = 3/4 * 1/4 * 4/10 = 0.075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Prop “charges = y” among frauds, times prop. “small” among </a:t>
            </a:r>
            <a:r>
              <a:rPr lang="en-US" u="sng"/>
              <a:t>truthfuls</a:t>
            </a:r>
            <a:r>
              <a:rPr lang="en-US"/>
              <a:t>, times prop. truthfuls  = 1/6 * 4/6 * 6/10 = 0.067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P(fraud | charges, small) = 0.075/(0.075+0.067)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         			          = 0.53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Bayes, cont.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620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Note that probability </a:t>
            </a:r>
            <a:r>
              <a:rPr b="1" lang="en-US" sz="2200"/>
              <a:t>estimate</a:t>
            </a:r>
            <a:r>
              <a:rPr lang="en-US" sz="2200"/>
              <a:t> does not differ greatly from </a:t>
            </a:r>
            <a:r>
              <a:rPr b="1" lang="en-US" sz="2200"/>
              <a:t>exact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All records are used in calculations, not just those matching predictor values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This makes calculations practical in most circumstances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Relies on assumption of independence between predictor variables within each class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Independence Assumption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Not strictly justified (variables often correlated with one another)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Often “good enough” – </a:t>
            </a:r>
            <a:r>
              <a:rPr lang="en-US" u="sng"/>
              <a:t>ranking</a:t>
            </a:r>
            <a:r>
              <a:rPr lang="en-US"/>
              <a:t> of probabilities is more important than unbiased estimate of actual probabilities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Flight Delays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240225" y="1832125"/>
            <a:ext cx="8803800" cy="4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0335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Predictors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Day of Week          Coded as 1 = Monday, 2 = Tuesday, ..., 7 = Sunday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Sch. Dep. Time      Broken down into 18 intervals between 6:00 AM and 10:00 PM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Origin                        Three airport codes: DCA (Reagan National), IAD (Dulles),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 BWI (Baltimore–Washington Int’l)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Destination            Three airport codes: JFK (Kennedy), LGA (LaGuardia), 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EWR  (Newark)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Carrier                      Eight airline codes: CO (Continental), DH (Atlantic Coast), 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DL (Delta),  MQ (American Eagle), OH (Comair), 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RU (Continental Express), UA (United), and US (USAirways)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/>
              <a:t>OUTCOME:  Delay (0/1)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14400" y="274646"/>
            <a:ext cx="77724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20750" y="1051650"/>
            <a:ext cx="830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 = pd.read_csv('FlightDelays.csv')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convert to categorical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delays_df.DAY_WEEK = delays_df.DAY_WEEK.astype('category')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delays_df['Flight Status'] = delays_df['Flight Status'].astype('category')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create hourly bins departure time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delays_df.CRS_DEP_TIME = [round(t / 100) for t in delays_df.CRS_DEP_TIME]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delays_df.CRS_DEP_TIME = delays_df.CRS_DEP_TIME.astype('category')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predictors = ['DAY_WEEK', 'CRS_DEP_TIME', 'ORIGIN', 'DEST',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'CARRIER']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outcome = 'Flight Status'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914400" y="274646"/>
            <a:ext cx="77724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Dummies and Partitioning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44550" y="1868375"/>
            <a:ext cx="830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 = pd.get_dummies(delays_df[predictors])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 = delays_df['Flight Status'].astype('category')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classes = list(y.cat.categories)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split into training and validation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X_train, X_valid, y_train, y_valid = train_test_split(X, y,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test_size=0.40, random_state=1)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914400" y="274646"/>
            <a:ext cx="77724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Naive Bayes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44550" y="1868375"/>
            <a:ext cx="830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run naive Bayes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delays_nb = MultinomialNB(alpha=0.01)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delays_nb.fit(X_train, y_train)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predict probabilities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predProb_train = delays_nb.predict_proba(X_train)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predProb_valid = delays_nb.predict_proba(X_valid)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predict class membership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y_valid_pred = delays_nb.predict(X_valid)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Handles purely categorical data well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Works well with very large data sets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Simple &amp; computationally efficient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Shortcomings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Requires large number of records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Problematic when a predictor category is not present in training data </a:t>
            </a:r>
            <a:endParaRPr/>
          </a:p>
          <a:p>
            <a:pPr indent="25400" lvl="2" marL="568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Assigns 0 probability of response, ignoring information in other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99059" lvl="1" marL="547688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838200" y="17526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Data-driven, not model-driven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Makes no assumptions about the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Named after mid-16</a:t>
            </a:r>
            <a:r>
              <a:rPr baseline="30000" lang="en-US"/>
              <a:t>th</a:t>
            </a:r>
            <a:r>
              <a:rPr lang="en-US"/>
              <a:t> century English statistician and Presbyterian minister Thomas Bayes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mage result for thomas bayes images"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429000" y="3962400"/>
            <a:ext cx="1752600" cy="187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the other hand…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Probability </a:t>
            </a:r>
            <a:r>
              <a:rPr lang="en-US" u="sng"/>
              <a:t>rankings</a:t>
            </a:r>
            <a:r>
              <a:rPr lang="en-US"/>
              <a:t> are more accurate than the actual probability estimates</a:t>
            </a:r>
            <a:endParaRPr/>
          </a:p>
          <a:p>
            <a:pPr indent="-36512" lvl="2" marL="63023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Good for applications using lift (e.g. response to mailing), less so for applications requiring probabilities (e.g. credit scoring)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914400" y="2133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 statistical models involved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Naïve Bayes (like KNN) pays attention to complex interactions and local structure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Computational challenges remain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Bayes: The Basic Idea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a given new record to be classified, find other records like it (i.e., same values for the predictors)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What is the prevalent class among those records?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Assign that class to your new record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Requires categorical variables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Numerical variable must be binned and converted to categorical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Can be used with very large data sets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Example:  Spell check programs assign your misspelled word to an established “class” (i.e., correctly spelled word)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 Bayes Classifier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Relies on finding other records that share </a:t>
            </a:r>
            <a:r>
              <a:rPr lang="en-US" sz="2200" u="sng"/>
              <a:t>same predictor values</a:t>
            </a:r>
            <a:r>
              <a:rPr lang="en-US" sz="2200"/>
              <a:t> as record-to-be-classified.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Want to find “probability of belonging to class </a:t>
            </a:r>
            <a:r>
              <a:rPr i="1" lang="en-US" sz="2200"/>
              <a:t>C</a:t>
            </a:r>
            <a:r>
              <a:rPr lang="en-US" sz="2200"/>
              <a:t>, given specified values of predictors.”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Even with large data sets, may be hard to find other records that </a:t>
            </a:r>
            <a:r>
              <a:rPr b="1" lang="en-US" sz="2200"/>
              <a:t>exactly match</a:t>
            </a:r>
            <a:r>
              <a:rPr lang="en-US" sz="2200"/>
              <a:t> your record, in terms of predictor values.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– Naïve Bayes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Assume independence of predictor variables (within each class)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multiplication rule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Find same probability that record belongs to class C, given predictor values, </a:t>
            </a:r>
            <a:r>
              <a:rPr lang="en-US" u="sng"/>
              <a:t>without</a:t>
            </a:r>
            <a:r>
              <a:rPr lang="en-US"/>
              <a:t> limiting calculation to records that share all those same values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Calculations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Take a record, and note its predictor values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Find the probabilities those predictor values occur across all records in C1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Multiply them together, then by proportion of records belonging to C1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Same for C2, C3, etc.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Prob. of belonging to C1 is value from step (3) divide by sum of all such values C1 … Cn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Establish &amp; adjust a “cutoff” prob. for class of interest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Financial Fraud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Target variable:  Audit finds fraud, no fraud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Predictors:  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Prior pending legal charges (yes/no)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Size of firm (small/large)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682148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