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8" r:id="rId5"/>
    <p:sldId id="264" r:id="rId6"/>
    <p:sldId id="266" r:id="rId7"/>
    <p:sldId id="268" r:id="rId8"/>
    <p:sldId id="267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714375" y="719455"/>
            <a:ext cx="10758805" cy="6003290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3740" y="4427855"/>
            <a:ext cx="5636895" cy="219075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60" y="4556125"/>
            <a:ext cx="10993120" cy="1228725"/>
          </a:xfrm>
        </p:spPr>
        <p:txBody>
          <a:bodyPr>
            <a:noAutofit/>
          </a:bodyPr>
          <a:lstStyle/>
          <a:p>
            <a:b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b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</a:t>
            </a: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Advancing Million Hearts</a:t>
            </a:r>
            <a:b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 </a:t>
            </a: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by Predicting possibility of </a:t>
            </a:r>
            <a:b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 cardio vascular disease             </a:t>
            </a:r>
            <a:endParaRPr lang="en-US" sz="2500" kern="0" cap="none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anose="020B0A04020102020204" pitchFamily="3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5785485"/>
            <a:ext cx="10993755" cy="833120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rgbClr val="7CEBFF"/>
                </a:solidFill>
                <a:uFillTx/>
              </a:rPr>
              <a:t>        Student Name: Shilpa Nayak</a:t>
            </a:r>
            <a:endParaRPr lang="en-US" sz="1500" dirty="0">
              <a:solidFill>
                <a:srgbClr val="7CEBFF"/>
              </a:solidFill>
              <a:uFillTx/>
            </a:endParaRPr>
          </a:p>
          <a:p>
            <a:r>
              <a:rPr lang="en-US" sz="1500" dirty="0">
                <a:solidFill>
                  <a:srgbClr val="7CEBFF"/>
                </a:solidFill>
                <a:uFillTx/>
              </a:rPr>
              <a:t>        Assisted by : </a:t>
            </a:r>
            <a:r>
              <a:rPr lang="en-US" sz="1500" dirty="0">
                <a:sym typeface="+mn-ea"/>
              </a:rPr>
              <a:t>Dr. Itauma Itauma </a:t>
            </a:r>
            <a:endParaRPr lang="en-US" sz="1500" dirty="0">
              <a:solidFill>
                <a:srgbClr val="7CEBFF"/>
              </a:solidFill>
              <a:uFillTx/>
            </a:endParaRPr>
          </a:p>
        </p:txBody>
      </p:sp>
      <p:pic>
        <p:nvPicPr>
          <p:cNvPr id="4" name="Picture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" y="3365500"/>
            <a:ext cx="836930" cy="960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10" y="207010"/>
            <a:ext cx="11871960" cy="6490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SELECTION BASED ON CONFUSION MATRIX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44500" y="2120900"/>
            <a:ext cx="11303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ap_hi has the correlated with quite features but since it has the maximum correlation with Target Value, We can't afford to ignore it &lt;br&gt;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Similar case is with pulse and ap_lo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Unfortunately our newly formed feature 'bmi' doesn't have good correlation with target + corelates with ap_lo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Similar case is with weight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'gender' is the least correlated feature + adding correlation with smoke and height 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Features like height, smoke, alco, active have quite low amount of correlation with target feature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Preserving Good data, We'll gonna drop 'bmi',  'weight',  'gluc',  'gender',  'height',  'smoke',  'alco',  'active'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EVALUATION</a:t>
            </a:r>
            <a:endParaRPr lang="en-US"/>
          </a:p>
        </p:txBody>
      </p:sp>
      <p:pic>
        <p:nvPicPr>
          <p:cNvPr id="4" name="Picture 3" descr="Screen Shot 2023-04-28 at 11.45.08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2374900"/>
            <a:ext cx="2160270" cy="10674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1635" y="1917700"/>
            <a:ext cx="1136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Logistic regression</a:t>
            </a:r>
            <a:r>
              <a:rPr lang="en-US"/>
              <a:t>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Simple neural network model with 2 hidden layers </a:t>
            </a:r>
            <a:r>
              <a:rPr lang="en-US"/>
              <a:t>           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Random Forest   </a:t>
            </a:r>
            <a:r>
              <a:rPr lang="en-US"/>
              <a:t>   </a:t>
            </a:r>
            <a:endParaRPr lang="en-US"/>
          </a:p>
        </p:txBody>
      </p:sp>
      <p:pic>
        <p:nvPicPr>
          <p:cNvPr id="6" name="Picture 5" descr="Screen Shot 2023-04-28 at 11.48.16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10" y="2374900"/>
            <a:ext cx="6800850" cy="4333240"/>
          </a:xfrm>
          <a:prstGeom prst="rect">
            <a:avLst/>
          </a:prstGeom>
        </p:spPr>
      </p:pic>
      <p:pic>
        <p:nvPicPr>
          <p:cNvPr id="7" name="Picture 6" descr="Screen Shot 2023-04-28 at 11.49.04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545" y="2374900"/>
            <a:ext cx="2237740" cy="1067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6854825" cy="1014095"/>
          </a:xfrm>
        </p:spPr>
        <p:txBody>
          <a:bodyPr/>
          <a:p>
            <a:r>
              <a:rPr lang="en-US"/>
              <a:t>preprocess text data USING NLTK</a:t>
            </a:r>
            <a:endParaRPr lang="en-US"/>
          </a:p>
        </p:txBody>
      </p:sp>
      <p:pic>
        <p:nvPicPr>
          <p:cNvPr id="4" name="Picture 3" descr="Screen Shot 2023-04-28 at 1.18.2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298700"/>
            <a:ext cx="7336790" cy="4425950"/>
          </a:xfrm>
          <a:prstGeom prst="rect">
            <a:avLst/>
          </a:prstGeom>
        </p:spPr>
      </p:pic>
      <p:pic>
        <p:nvPicPr>
          <p:cNvPr id="3" name="Picture 2" descr="Screen Shot 2023-05-07 at 11.29.4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" y="1822450"/>
            <a:ext cx="733679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QUESTIONS 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/>
          <p:cNvPicPr>
            <a:picLocks noChangeAspect="1"/>
          </p:cNvPicPr>
          <p:nvPr/>
        </p:nvPicPr>
        <p:blipFill rotWithShape="1">
          <a:blip r:embed="rId1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goal: P</a:t>
            </a: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Regular" panose="020B0604020202020204" charset="0"/>
                <a:cs typeface="Arial Regular" panose="020B0604020202020204" charset="0"/>
                <a:sym typeface="+mn-ea"/>
              </a:rPr>
              <a:t>redict the possibility of a person having Cardiovascular disease or not based on various parameters specified in dataset</a:t>
            </a: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provided by </a:t>
            </a: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Regular" panose="020B0604020202020204" charset="0"/>
                <a:cs typeface="Arial Regular" panose="020B0604020202020204" charset="0"/>
                <a:sym typeface="+mn-ea"/>
              </a:rPr>
              <a:t>Svetlana Ulianova on Kaggle.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Submission Date    : 7-May-2023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Professor                : Dr. Itauma Itauma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Executer     : Shilpa Nayak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Field of Research   : Healthcare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Source        : Kaggle </a:t>
            </a:r>
            <a:r>
              <a:rPr lang="en-US" b="1" dirty="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Dataset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ML/AI technologies : a. Simple </a:t>
            </a: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Neural Network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                                      b. Logistic Regression/Random Forest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                                      c. NLTK 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FillTx/>
                <a:ea typeface="Arial Unicode MS" panose="020B0604020202020204" charset="-122"/>
                <a:sym typeface="+mn-ea"/>
              </a:rPr>
              <a:t>types of cardiovascular disease</a:t>
            </a:r>
            <a:r>
              <a:rPr 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uFillTx/>
                <a:ea typeface="Arial Unicode MS" panose="020B0604020202020204" charset="-122"/>
                <a:sym typeface="+mn-ea"/>
              </a:rPr>
              <a:t>s</a:t>
            </a:r>
            <a:endParaRPr 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uFillTx/>
              <a:ea typeface="Arial Unicode MS" panose="020B0604020202020204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5" y="1715770"/>
            <a:ext cx="11029315" cy="32346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Cardiovascular diseases (CVDs) are a group of disorders of the heart and blood vessels and they include: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pPr marL="0" indent="0">
              <a:buNone/>
            </a:pP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Coronary heart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Cerebrovascular disease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Peripheral arterial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Rheumatic heart disease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Congenital heart disease Deep vein thrombosis and pulmonary embolism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 DESCRIPTION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7995" y="1828800"/>
            <a:ext cx="1147889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CVDs are the number 1 cause of death globally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Dataset:</a:t>
            </a:r>
            <a:r>
              <a:rPr lang="en-US" sz="1600" u="sng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 https://www.kaggle.com/code/sulianova/eda-cardiovascular-data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Dataset contains the following Features: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id : It's just the Id no of the row. Not revelant 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age : It's the age of a person in Days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gender : It's the gender of the person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height : It's the height of the person in cm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weight : It's the weight of the person in kg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ap_hi : It's the Systolic blood pressure i.e. Pressure exerted when Blood is ejected in arteries. Normal  value : 120mmhg or Below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21005" y="1780540"/>
            <a:ext cx="1093025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ap_low : It's the Diastolic blood pressure i.e. Pressure exerted when Blood exerts between arteries and heartbeats. Normal Value : 80mmhg or Below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cholesterol : It's the Cholestreol value (Cholesterol is a type of fat found in your blood) of your blood. In Adults, 200 mg/dL is desired with 200 and 239 mg/dL as Boderline High. In Children, 170 mg/dL is desired with 170 and 199 mg/dL as Boderline High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gluc : It's the Glucose Level. They're less than 100 mg/dL after not eating (fasting) for at least 8 hours. And they're less than 140 mg/dL 2 hours after eating. For most people without diabetes, blood sugar levels before meals hover around 70 to 80 mg/dL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smoke : It contain Binary Values stating whether Person is a Smoker or not i.e.  {0 : 'Not a Smoker', 1 : 'Smoker'}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alco : It contain Binary Values stating whether Person is an alchoalic or not i.e.  {0 : 'Not a Alchoalic', 1 : 'Alcholic'}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active : It contain Binary Values stating whether Person is involved in physical activites or not i.e.  {0 : 'Not involved in Physical Activites', 1 : 'involved in physical activites'}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cardio : It's our Target Value Binary Values stating whether Person can have Cardiovascular diseases (CVDs) or Not i.e.  {0 : 'Not Have CVD', 1 : 'Have CVD'}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Distribution of the Numerical Values</a:t>
            </a:r>
            <a:endParaRPr lang="en-US"/>
          </a:p>
        </p:txBody>
      </p:sp>
      <p:pic>
        <p:nvPicPr>
          <p:cNvPr id="7" name="Picture 6" descr="Screen Shot 2023-04-28 at 1.28.03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2063750"/>
            <a:ext cx="6377305" cy="4004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DISTRIBUTION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Screen Shot 2023-04-28 at 2.55.5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812290"/>
            <a:ext cx="5649595" cy="2413000"/>
          </a:xfrm>
          <a:prstGeom prst="rect">
            <a:avLst/>
          </a:prstGeom>
        </p:spPr>
      </p:pic>
      <p:pic>
        <p:nvPicPr>
          <p:cNvPr id="6" name="Picture 5" descr="Screen Shot 2023-04-28 at 2.57.0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65" y="1812290"/>
            <a:ext cx="4988560" cy="2350135"/>
          </a:xfrm>
          <a:prstGeom prst="rect">
            <a:avLst/>
          </a:prstGeom>
        </p:spPr>
      </p:pic>
      <p:pic>
        <p:nvPicPr>
          <p:cNvPr id="7" name="Picture 6" descr="Screen Shot 2023-04-28 at 2.58.01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4079875"/>
            <a:ext cx="6096635" cy="2778125"/>
          </a:xfrm>
          <a:prstGeom prst="rect">
            <a:avLst/>
          </a:prstGeom>
        </p:spPr>
      </p:pic>
      <p:pic>
        <p:nvPicPr>
          <p:cNvPr id="8" name="Picture 7" descr="Screen Shot 2023-04-28 at 2.59.27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60" y="4479290"/>
            <a:ext cx="4989195" cy="2350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885825"/>
          </a:xfrm>
        </p:spPr>
        <p:txBody>
          <a:bodyPr/>
          <a:p>
            <a:r>
              <a:rPr lang="en-US"/>
              <a:t>BLOOD PRESSURE Category</a:t>
            </a:r>
            <a:endParaRPr lang="en-US"/>
          </a:p>
        </p:txBody>
      </p:sp>
      <p:pic>
        <p:nvPicPr>
          <p:cNvPr id="4" name="Picture 3" descr="Screen Shot 2023-04-28 at 1.33.32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791335"/>
            <a:ext cx="11297285" cy="4648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 Shot 2023-04-28 at 1.37.16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2181225"/>
            <a:ext cx="11030585" cy="4333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3684</Words>
  <Application>WPS Presentation</Application>
  <PresentationFormat>Widescreen</PresentationFormat>
  <Paragraphs>89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SimSun</vt:lpstr>
      <vt:lpstr>Wingdings</vt:lpstr>
      <vt:lpstr>Wingdings 2</vt:lpstr>
      <vt:lpstr>Arial Black</vt:lpstr>
      <vt:lpstr>Arial Unicode MS</vt:lpstr>
      <vt:lpstr>Gill Sans MT</vt:lpstr>
      <vt:lpstr>苹方-简</vt:lpstr>
      <vt:lpstr>Microsoft YaHei</vt:lpstr>
      <vt:lpstr>汉仪旗黑</vt:lpstr>
      <vt:lpstr>Calibri</vt:lpstr>
      <vt:lpstr>Helvetica Neue</vt:lpstr>
      <vt:lpstr>宋体-简</vt:lpstr>
      <vt:lpstr>zeitung</vt:lpstr>
      <vt:lpstr>Thonburi</vt:lpstr>
      <vt:lpstr>Heiti TC Light</vt:lpstr>
      <vt:lpstr>STSong</vt:lpstr>
      <vt:lpstr>PingFang HK Regular</vt:lpstr>
      <vt:lpstr>Bangla MN Regular</vt:lpstr>
      <vt:lpstr>Heiti SC Light</vt:lpstr>
      <vt:lpstr>Arial Regular</vt:lpstr>
      <vt:lpstr>Dividend</vt:lpstr>
      <vt:lpstr>  Advancing Million Hearts by Predicting possibility of cardio vascular disease in a individual</vt:lpstr>
      <vt:lpstr>PowerPoint 演示文稿</vt:lpstr>
      <vt:lpstr>What are cardiovascular diseases?</vt:lpstr>
      <vt:lpstr>PowerPoint 演示文稿</vt:lpstr>
      <vt:lpstr>PowerPoint 演示文稿</vt:lpstr>
      <vt:lpstr>Distribution of the Numerical Values</vt:lpstr>
      <vt:lpstr>PowerPoint 演示文稿</vt:lpstr>
      <vt:lpstr>BP Category</vt:lpstr>
      <vt:lpstr>PowerPoint 演示文稿</vt:lpstr>
      <vt:lpstr>PowerPoint 演示文稿</vt:lpstr>
      <vt:lpstr>fEATURE SELECTION BASED ON CONFUSION MATRIX</vt:lpstr>
      <vt:lpstr>PowerPoint 演示文稿</vt:lpstr>
      <vt:lpstr>Output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>shilpanayak</cp:lastModifiedBy>
  <cp:revision>44</cp:revision>
  <dcterms:created xsi:type="dcterms:W3CDTF">2023-05-08T03:34:40Z</dcterms:created>
  <dcterms:modified xsi:type="dcterms:W3CDTF">2023-05-08T03:34:40Z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