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78" r:id="rId5"/>
    <p:sldId id="264" r:id="rId6"/>
    <p:sldId id="266" r:id="rId7"/>
    <p:sldId id="268" r:id="rId8"/>
    <p:sldId id="267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714375" y="719455"/>
            <a:ext cx="10758805" cy="6003290"/>
          </a:xfrm>
          <a:prstGeom prst="rect">
            <a:avLst/>
          </a:prstGeom>
        </p:spPr>
      </p:pic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13740" y="4427855"/>
            <a:ext cx="5636895" cy="219075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660" y="4556125"/>
            <a:ext cx="10993120" cy="1228725"/>
          </a:xfrm>
        </p:spPr>
        <p:txBody>
          <a:bodyPr>
            <a:noAutofit/>
          </a:bodyPr>
          <a:lstStyle/>
          <a:p>
            <a:br>
              <a:rPr lang="en-US" sz="30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br>
              <a:rPr lang="en-US" sz="30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r>
              <a:rPr lang="en-US" sz="30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    </a:t>
            </a: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Advancing Million Hearts</a:t>
            </a:r>
            <a:b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     </a:t>
            </a: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by Predicting possibility of </a:t>
            </a:r>
            <a:b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     cardio vascular disease             </a:t>
            </a:r>
            <a:endParaRPr lang="en-US" sz="2500" kern="0" cap="none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anose="020B0A04020102020204" pitchFamily="3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5" y="5785485"/>
            <a:ext cx="10993755" cy="833120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rgbClr val="7CEBFF"/>
                </a:solidFill>
                <a:uFillTx/>
              </a:rPr>
              <a:t>        Student Name: Shilpa Nayak</a:t>
            </a:r>
            <a:endParaRPr lang="en-US" sz="1500" dirty="0">
              <a:solidFill>
                <a:srgbClr val="7CEBFF"/>
              </a:solidFill>
              <a:uFillTx/>
            </a:endParaRPr>
          </a:p>
          <a:p>
            <a:r>
              <a:rPr lang="en-US" sz="1500" dirty="0">
                <a:solidFill>
                  <a:srgbClr val="7CEBFF"/>
                </a:solidFill>
                <a:uFillTx/>
              </a:rPr>
              <a:t>        Assisted by : </a:t>
            </a:r>
            <a:r>
              <a:rPr lang="en-US" sz="1500" dirty="0">
                <a:sym typeface="+mn-ea"/>
              </a:rPr>
              <a:t>Dr. Itauma Itauma </a:t>
            </a:r>
            <a:endParaRPr lang="en-US" sz="1500" dirty="0">
              <a:solidFill>
                <a:srgbClr val="7CEBFF"/>
              </a:solidFill>
              <a:uFillTx/>
            </a:endParaRPr>
          </a:p>
        </p:txBody>
      </p:sp>
      <p:pic>
        <p:nvPicPr>
          <p:cNvPr id="4" name="Picture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" y="3365500"/>
            <a:ext cx="836930" cy="960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Confusion matrix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 Shot 2023-05-08 at 8.54.21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1866265"/>
            <a:ext cx="10174605" cy="4991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SELECTION BASED ON CONFUSION MATRIX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44500" y="2120900"/>
            <a:ext cx="1130300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ap_hi 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pulse 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ap_lo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Our newly formed varibale 'bmi' doesn't have good correlation with target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'gender' is the least correlated feature.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height, smoke, alco, active have low correlation with target variable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We are dropping bmi,weight,gluc,gender,height,smoke,alco,active due to less correlation.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EVALUATION</a:t>
            </a:r>
            <a:endParaRPr lang="en-US"/>
          </a:p>
        </p:txBody>
      </p:sp>
      <p:pic>
        <p:nvPicPr>
          <p:cNvPr id="4" name="Picture 3" descr="Screen Shot 2023-04-28 at 11.45.08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2374900"/>
            <a:ext cx="2160270" cy="10674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1635" y="1917700"/>
            <a:ext cx="1136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Logistic regression</a:t>
            </a:r>
            <a:r>
              <a:rPr lang="en-US"/>
              <a:t>      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Simple neural network model with 2 hidden layers </a:t>
            </a:r>
            <a:r>
              <a:rPr lang="en-US"/>
              <a:t>                 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Random Forest   </a:t>
            </a:r>
            <a:r>
              <a:rPr lang="en-US"/>
              <a:t>   </a:t>
            </a:r>
            <a:endParaRPr lang="en-US"/>
          </a:p>
        </p:txBody>
      </p:sp>
      <p:pic>
        <p:nvPicPr>
          <p:cNvPr id="6" name="Picture 5" descr="Screen Shot 2023-04-28 at 11.48.16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10" y="2374900"/>
            <a:ext cx="6800850" cy="4333240"/>
          </a:xfrm>
          <a:prstGeom prst="rect">
            <a:avLst/>
          </a:prstGeom>
        </p:spPr>
      </p:pic>
      <p:pic>
        <p:nvPicPr>
          <p:cNvPr id="7" name="Picture 6" descr="Screen Shot 2023-04-28 at 11.49.04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545" y="2374900"/>
            <a:ext cx="2237740" cy="10674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6854825" cy="1014095"/>
          </a:xfrm>
        </p:spPr>
        <p:txBody>
          <a:bodyPr/>
          <a:p>
            <a:r>
              <a:rPr lang="en-US"/>
              <a:t>preprocess text data USING NLTK</a:t>
            </a:r>
            <a:endParaRPr lang="en-US"/>
          </a:p>
        </p:txBody>
      </p:sp>
      <p:pic>
        <p:nvPicPr>
          <p:cNvPr id="4" name="Picture 3" descr="Screen Shot 2023-04-28 at 1.18.2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2298700"/>
            <a:ext cx="7336790" cy="4425950"/>
          </a:xfrm>
          <a:prstGeom prst="rect">
            <a:avLst/>
          </a:prstGeom>
        </p:spPr>
      </p:pic>
      <p:pic>
        <p:nvPicPr>
          <p:cNvPr id="3" name="Picture 2" descr="Screen Shot 2023-05-07 at 11.29.4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" y="1822450"/>
            <a:ext cx="733679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QUESTIONS 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/>
          <p:cNvPicPr>
            <a:picLocks noChangeAspect="1"/>
          </p:cNvPicPr>
          <p:nvPr/>
        </p:nvPicPr>
        <p:blipFill rotWithShape="1">
          <a:blip r:embed="rId1" cstate="screen"/>
          <a:srcRect l="2189" r="9642" b="1"/>
          <a:stretch>
            <a:fillRect/>
          </a:stretch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Goal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Regular" panose="020B0604020202020204" charset="0"/>
                <a:cs typeface="Arial Regular" panose="020B0604020202020204" charset="0"/>
                <a:sym typeface="+mn-ea"/>
              </a:rPr>
              <a:t>Project goal: </a:t>
            </a:r>
            <a:r>
              <a:rPr lang="en-US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Our Project goal is to predict the possibility of a person having cardiovascular disease or not based on various parameters specified in the dataset provided by Svetlana Ulianova on Kaggle.</a:t>
            </a:r>
            <a:endParaRPr lang="en-US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Submission Date    : 7-May-2023 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Professor                : Dr. Itauma Itauma 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Project Executer     : Shilpa Nayak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Field of Research   : Healthcare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Project Source        : Kaggle </a:t>
            </a:r>
            <a:r>
              <a:rPr lang="en-US" b="1" dirty="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Dataset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ML/AI technologies : a. Simple </a:t>
            </a: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Neural Network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                                       b. Logistic Regression/Random Forest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                                       c. NLTK  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uFillTx/>
                <a:ea typeface="Arial Unicode MS" panose="020B0604020202020204" charset="-122"/>
                <a:sym typeface="+mn-ea"/>
              </a:rPr>
              <a:t>types of cardiovascular disease</a:t>
            </a:r>
            <a:r>
              <a:rPr 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uFillTx/>
                <a:ea typeface="Arial Unicode MS" panose="020B0604020202020204" charset="-122"/>
                <a:sym typeface="+mn-ea"/>
              </a:rPr>
              <a:t>s</a:t>
            </a:r>
            <a:endParaRPr 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uFillTx/>
              <a:ea typeface="Arial Unicode MS" panose="020B0604020202020204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5" y="1715770"/>
            <a:ext cx="11029315" cy="323469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Cardiovascular diseases (CVDs) heart and blood vessels diseaseswhich include: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Coronary heart disease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Peripheral arterial disease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  <a:sym typeface="+mn-ea"/>
              </a:rPr>
              <a:t>Cerebrovascular disease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  <a:sym typeface="+mn-ea"/>
              </a:rPr>
              <a:t>Congenital heart disease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Rheumatic heart disease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VARIABLE DESCRIPTION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67995" y="1828800"/>
            <a:ext cx="114788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</a:rPr>
              <a:t>Many people die annually from CVDs than from any other cause. An estimated 17.9 million people died from CVDs in 2021, which would be 31% of all global deaths. A total of 85% is due to heart attack and stroke.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</a:rPr>
              <a:t>Dataset:</a:t>
            </a:r>
            <a:r>
              <a:rPr lang="en-US" sz="1600" u="sng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</a:rPr>
              <a:t> https://www.kaggle.com/code/sulianova/eda-cardiovascular-data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Dataset contains the following Features: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id:special ID number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gender:gender of an individual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age:age of an individual</a:t>
            </a:r>
            <a:endParaRPr lang="en-US" sz="1600"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height:height of an </a:t>
            </a:r>
            <a:r>
              <a:rPr lang="en-US" sz="1600"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individual</a:t>
            </a:r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 (cms)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ap_hi:Systolic blood pressure (120mmhg or less)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weight:weigh of an individual (kg)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21005" y="1780540"/>
            <a:ext cx="1093025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ap_low:Diastolic blood pressure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cholesterol:Cholestreol value .</a:t>
            </a:r>
            <a:r>
              <a:rPr lang="en-US" sz="1600"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Cholestreol </a:t>
            </a:r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is type of fat found in your blood flow.Adults, 200 mg/dL is acceptable , 200 and 239 mg/dL as Boderline High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cardio:Target Value which is also Binary 0 - No cardiovascular disease found 1 - have cardiovascular disease.</a:t>
            </a:r>
            <a:endParaRPr lang="en-US" sz="1600"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smoke:0 - non smoker. 1 - smoker.Binary value</a:t>
            </a:r>
            <a:endParaRPr lang="en-US" sz="1600"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active:0 - not active physically. 1-active physically</a:t>
            </a:r>
            <a:endParaRPr lang="en-US" sz="1600"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alco:0 - non alcoholic. 1 - alcoholic.Binary value</a:t>
            </a:r>
            <a:endParaRPr lang="en-US" sz="1600"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gluc:Glucose Level. Individuals without diabetes Glucose level will range between </a:t>
            </a:r>
            <a:r>
              <a:rPr lang="en-US" sz="1600"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around 70 to 80 mg/dL</a:t>
            </a:r>
            <a:endParaRPr lang="en-US" sz="1600"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Distribution of the Numerical Values</a:t>
            </a:r>
            <a:endParaRPr lang="en-US"/>
          </a:p>
        </p:txBody>
      </p:sp>
      <p:pic>
        <p:nvPicPr>
          <p:cNvPr id="7" name="Picture 6" descr="Screen Shot 2023-04-28 at 1.28.03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2063750"/>
            <a:ext cx="6377305" cy="4004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DISTRIBUTION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Screen Shot 2023-04-28 at 2.55.5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812290"/>
            <a:ext cx="5649595" cy="2413000"/>
          </a:xfrm>
          <a:prstGeom prst="rect">
            <a:avLst/>
          </a:prstGeom>
        </p:spPr>
      </p:pic>
      <p:pic>
        <p:nvPicPr>
          <p:cNvPr id="6" name="Picture 5" descr="Screen Shot 2023-04-28 at 2.57.0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65" y="1812290"/>
            <a:ext cx="4988560" cy="2350135"/>
          </a:xfrm>
          <a:prstGeom prst="rect">
            <a:avLst/>
          </a:prstGeom>
        </p:spPr>
      </p:pic>
      <p:pic>
        <p:nvPicPr>
          <p:cNvPr id="7" name="Picture 6" descr="Screen Shot 2023-04-28 at 2.58.01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4079875"/>
            <a:ext cx="6096635" cy="2778125"/>
          </a:xfrm>
          <a:prstGeom prst="rect">
            <a:avLst/>
          </a:prstGeom>
        </p:spPr>
      </p:pic>
      <p:pic>
        <p:nvPicPr>
          <p:cNvPr id="8" name="Picture 7" descr="Screen Shot 2023-04-28 at 2.59.27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60" y="4479290"/>
            <a:ext cx="4989195" cy="2350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885825"/>
          </a:xfrm>
        </p:spPr>
        <p:txBody>
          <a:bodyPr/>
          <a:p>
            <a:r>
              <a:rPr lang="en-US"/>
              <a:t>BLOOD PRESSURE Category</a:t>
            </a:r>
            <a:endParaRPr lang="en-US"/>
          </a:p>
        </p:txBody>
      </p:sp>
      <p:pic>
        <p:nvPicPr>
          <p:cNvPr id="4" name="Picture 3" descr="Screen Shot 2023-04-28 at 1.33.32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791335"/>
            <a:ext cx="11297285" cy="46488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 Shot 2023-04-28 at 1.37.16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" y="2181225"/>
            <a:ext cx="11030585" cy="4333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2652</Words>
  <Application>WPS Presentation</Application>
  <PresentationFormat>Widescreen</PresentationFormat>
  <Paragraphs>97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Arial Black</vt:lpstr>
      <vt:lpstr>Arial Regular</vt:lpstr>
      <vt:lpstr>Arial Unicode MS</vt:lpstr>
      <vt:lpstr>Gill Sans MT</vt:lpstr>
      <vt:lpstr>苹方-简</vt:lpstr>
      <vt:lpstr>Microsoft YaHei</vt:lpstr>
      <vt:lpstr>汉仪旗黑</vt:lpstr>
      <vt:lpstr>Calibri</vt:lpstr>
      <vt:lpstr>Helvetica Neue</vt:lpstr>
      <vt:lpstr>宋体-简</vt:lpstr>
      <vt:lpstr>Dividend</vt:lpstr>
      <vt:lpstr>      Advancing Million Hearts      by Predicting possibility of       cardio vascular disease             </vt:lpstr>
      <vt:lpstr>Project Goal</vt:lpstr>
      <vt:lpstr>types of cardiovascular diseases</vt:lpstr>
      <vt:lpstr>VARIABLE DESCRIPTION</vt:lpstr>
      <vt:lpstr>PowerPoint 演示文稿</vt:lpstr>
      <vt:lpstr>Distribution of the Numerical Values</vt:lpstr>
      <vt:lpstr>DISTRIBUTION</vt:lpstr>
      <vt:lpstr>BLOOD PRESSURE Category</vt:lpstr>
      <vt:lpstr>PowerPoint 演示文稿</vt:lpstr>
      <vt:lpstr>PowerPoint 演示文稿</vt:lpstr>
      <vt:lpstr>fEATURE SELECTION BASED ON CONFUSION MATRIX</vt:lpstr>
      <vt:lpstr>MODEL EVALUATION</vt:lpstr>
      <vt:lpstr>preprocess text data USING NLTK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>shilpanayak</cp:lastModifiedBy>
  <cp:revision>54</cp:revision>
  <dcterms:created xsi:type="dcterms:W3CDTF">2023-05-08T12:55:20Z</dcterms:created>
  <dcterms:modified xsi:type="dcterms:W3CDTF">2023-05-08T12:55:20Z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1033-4.5.1.7704</vt:lpwstr>
  </property>
</Properties>
</file>