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9" r:id="rId2"/>
    <p:sldId id="326" r:id="rId3"/>
    <p:sldId id="331" r:id="rId4"/>
    <p:sldId id="364" r:id="rId5"/>
    <p:sldId id="370" r:id="rId6"/>
    <p:sldId id="371" r:id="rId7"/>
    <p:sldId id="372" r:id="rId8"/>
    <p:sldId id="378" r:id="rId9"/>
    <p:sldId id="379" r:id="rId10"/>
    <p:sldId id="374" r:id="rId11"/>
    <p:sldId id="375" r:id="rId12"/>
    <p:sldId id="376" r:id="rId13"/>
    <p:sldId id="3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clrMru>
    <a:srgbClr val="CC006A"/>
    <a:srgbClr val="A0A1A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8175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488" y="-200"/>
      </p:cViewPr>
      <p:guideLst>
        <p:guide orient="horz" pos="1407"/>
        <p:guide orient="horz" pos="159"/>
        <p:guide orient="horz" pos="3693"/>
        <p:guide orient="horz" pos="318"/>
        <p:guide orient="horz" pos="3807"/>
        <p:guide orient="horz" pos="517"/>
        <p:guide pos="5601"/>
        <p:guide pos="158"/>
        <p:guide pos="5055"/>
        <p:guide pos="47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30199-4B0F-F34D-8B2F-8DC7A2BA724B}" type="datetimeFigureOut">
              <a:rPr lang="en-US" smtClean="0"/>
              <a:pPr/>
              <a:t>5/21/15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299D-305F-2E4D-843B-4E52E1BA6C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0B3E-B3CA-6B43-A39F-7DF9FB3B3633}" type="datetimeFigureOut">
              <a:rPr lang="en-US" smtClean="0"/>
              <a:pPr/>
              <a:t>5/21/15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2CF6C-796E-DB41-B01E-6E0DB075B09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CF6C-796E-DB41-B01E-6E0DB075B09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 with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61949" y="6308524"/>
            <a:ext cx="8729640" cy="54947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6" y="1473868"/>
            <a:ext cx="8778562" cy="438875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49" y="5753341"/>
            <a:ext cx="8729640" cy="440023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4" y="6172200"/>
            <a:ext cx="86407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ICR log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0825" y="1572173"/>
            <a:ext cx="8640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1 Image with caption: Dark b/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846389" y="1572173"/>
            <a:ext cx="6048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B2A88A-9ECB-DF45-A377-2575079D05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5" y="1572174"/>
            <a:ext cx="2163763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62000" y="1690748"/>
            <a:ext cx="2340729" cy="517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024812" y="252000"/>
            <a:ext cx="866775" cy="12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2 Image with caption: Dark b/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4572000" y="1572173"/>
            <a:ext cx="4319587" cy="500448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B2A88A-9ECB-DF45-A377-2575079D05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6" y="1572174"/>
            <a:ext cx="388937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59041" y="1690748"/>
            <a:ext cx="4077140" cy="517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024812" y="252000"/>
            <a:ext cx="866775" cy="12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age: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0825" y="1572173"/>
            <a:ext cx="8640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B2A88A-9ECB-DF45-A377-2575079D05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8024812" y="252000"/>
            <a:ext cx="866775" cy="12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273433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cknowledg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550" y="168889"/>
            <a:ext cx="14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in partnership</a:t>
            </a:r>
            <a:r>
              <a:rPr lang="en-GB" sz="1200" baseline="0" dirty="0" smtClean="0">
                <a:solidFill>
                  <a:schemeClr val="tx2"/>
                </a:solidFill>
              </a:rPr>
              <a:t> with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0" name="Picture 9" descr="CRUK_Pos_RGB_15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54667" y="445764"/>
            <a:ext cx="1731264" cy="670560"/>
          </a:xfrm>
          <a:prstGeom prst="rect">
            <a:avLst/>
          </a:prstGeom>
        </p:spPr>
      </p:pic>
      <p:pic>
        <p:nvPicPr>
          <p:cNvPr id="11" name="Picture 10" descr="The Royal Marsden logo_RGB_3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27046" y="515315"/>
            <a:ext cx="2264542" cy="381183"/>
          </a:xfrm>
          <a:prstGeom prst="rect">
            <a:avLst/>
          </a:prstGeom>
        </p:spPr>
      </p:pic>
      <p:pic>
        <p:nvPicPr>
          <p:cNvPr id="13" name="Picture 12" descr="ICR logo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  <p:sp>
        <p:nvSpPr>
          <p:cNvPr id="15" name="Rounded Rectangle 14"/>
          <p:cNvSpPr/>
          <p:nvPr userDrawn="1"/>
        </p:nvSpPr>
        <p:spPr>
          <a:xfrm>
            <a:off x="250824" y="6172200"/>
            <a:ext cx="86407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2000" y="1641266"/>
            <a:ext cx="2880000" cy="448145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6121079" y="1641266"/>
            <a:ext cx="2880000" cy="448145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3141540" y="1641266"/>
            <a:ext cx="2880000" cy="448145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ICR logo_12cm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12492" y="1905000"/>
            <a:ext cx="4319016" cy="2630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hot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End photo 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619" y="240608"/>
            <a:ext cx="8640763" cy="63767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9949" y="398348"/>
            <a:ext cx="7455788" cy="16308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148" y="2134236"/>
            <a:ext cx="6146039" cy="1495635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7"/>
          <p:cNvGrpSpPr/>
          <p:nvPr userDrawn="1"/>
        </p:nvGrpSpPr>
        <p:grpSpPr>
          <a:xfrm>
            <a:off x="250824" y="2016125"/>
            <a:ext cx="7345364" cy="126000"/>
            <a:chOff x="250824" y="2016125"/>
            <a:chExt cx="7345364" cy="1260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1549400" y="2016125"/>
              <a:ext cx="6046788" cy="126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250824" y="2016125"/>
              <a:ext cx="866775" cy="126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18"/>
          <p:cNvGrpSpPr/>
          <p:nvPr userDrawn="1"/>
        </p:nvGrpSpPr>
        <p:grpSpPr>
          <a:xfrm>
            <a:off x="250824" y="3632092"/>
            <a:ext cx="7345364" cy="126000"/>
            <a:chOff x="250824" y="2016125"/>
            <a:chExt cx="7345364" cy="1260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1549400" y="2016125"/>
              <a:ext cx="6046788" cy="126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250824" y="2016125"/>
              <a:ext cx="866775" cy="126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21"/>
          <p:cNvGrpSpPr/>
          <p:nvPr userDrawn="1"/>
        </p:nvGrpSpPr>
        <p:grpSpPr>
          <a:xfrm>
            <a:off x="252000" y="5245523"/>
            <a:ext cx="7345364" cy="126000"/>
            <a:chOff x="250824" y="2016125"/>
            <a:chExt cx="7345364" cy="1260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1549400" y="2016125"/>
              <a:ext cx="6046788" cy="12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250824" y="2016125"/>
              <a:ext cx="866775" cy="126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67724" y="1915045"/>
            <a:ext cx="75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800" dirty="0" smtClean="0">
                <a:solidFill>
                  <a:schemeClr val="tx2"/>
                </a:solidFill>
              </a:rPr>
              <a:t>1</a:t>
            </a:r>
            <a:endParaRPr lang="en-GB" sz="78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34070" y="5139910"/>
            <a:ext cx="75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800" dirty="0" smtClean="0">
                <a:solidFill>
                  <a:schemeClr val="tx2"/>
                </a:solidFill>
              </a:rPr>
              <a:t>3</a:t>
            </a:r>
            <a:endParaRPr lang="en-GB" sz="78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43548" y="3527136"/>
            <a:ext cx="75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800" dirty="0" smtClean="0">
                <a:solidFill>
                  <a:schemeClr val="tx2"/>
                </a:solidFill>
              </a:rPr>
              <a:t>2</a:t>
            </a:r>
            <a:endParaRPr lang="en-GB" sz="7800" dirty="0">
              <a:solidFill>
                <a:schemeClr val="tx2"/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4"/>
          </p:nvPr>
        </p:nvSpPr>
        <p:spPr>
          <a:xfrm>
            <a:off x="1450148" y="3746616"/>
            <a:ext cx="6146039" cy="1495635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29" name="Content Placeholder 2"/>
          <p:cNvSpPr>
            <a:spLocks noGrp="1"/>
          </p:cNvSpPr>
          <p:nvPr>
            <p:ph idx="15"/>
          </p:nvPr>
        </p:nvSpPr>
        <p:spPr>
          <a:xfrm>
            <a:off x="1450148" y="5367230"/>
            <a:ext cx="6146039" cy="1495635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3_V1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846389" y="1572173"/>
            <a:ext cx="6048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5" y="1572174"/>
            <a:ext cx="2163763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62000" y="1690748"/>
            <a:ext cx="2340729" cy="51768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 with Partner logos and 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6" y="1719562"/>
            <a:ext cx="8778562" cy="438875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0824" y="6172200"/>
            <a:ext cx="8640764" cy="342900"/>
          </a:xfrm>
          <a:prstGeom prst="roundRect">
            <a:avLst>
              <a:gd name="adj" fmla="val 926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550" y="168889"/>
            <a:ext cx="14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in partnership</a:t>
            </a:r>
            <a:r>
              <a:rPr lang="en-GB" sz="1200" baseline="0" dirty="0" smtClean="0">
                <a:solidFill>
                  <a:schemeClr val="tx2"/>
                </a:solidFill>
              </a:rPr>
              <a:t> with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0" name="Picture 9" descr="CRUK_Pos_RGB_15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54667" y="445764"/>
            <a:ext cx="1731264" cy="670560"/>
          </a:xfrm>
          <a:prstGeom prst="rect">
            <a:avLst/>
          </a:prstGeom>
        </p:spPr>
      </p:pic>
      <p:pic>
        <p:nvPicPr>
          <p:cNvPr id="11" name="Picture 10" descr="The Royal Marsden logo_RGB_3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27046" y="515315"/>
            <a:ext cx="2264542" cy="381183"/>
          </a:xfrm>
          <a:prstGeom prst="rect">
            <a:avLst/>
          </a:prstGeom>
        </p:spPr>
      </p:pic>
      <p:pic>
        <p:nvPicPr>
          <p:cNvPr id="13" name="Picture 12" descr="ICR logo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228624" y="6162475"/>
            <a:ext cx="8662964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Making the discoveries that defeat cancer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/Partners/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50824" y="6172200"/>
            <a:ext cx="8640764" cy="342900"/>
          </a:xfrm>
          <a:prstGeom prst="roundRect">
            <a:avLst>
              <a:gd name="adj" fmla="val 926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550" y="168889"/>
            <a:ext cx="14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in partnership</a:t>
            </a:r>
            <a:r>
              <a:rPr lang="en-GB" sz="1200" baseline="0" dirty="0" smtClean="0">
                <a:solidFill>
                  <a:schemeClr val="tx2"/>
                </a:solidFill>
              </a:rPr>
              <a:t> with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0" name="Picture 9" descr="CRUK_Pos_RGB_15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54667" y="445764"/>
            <a:ext cx="1731264" cy="670560"/>
          </a:xfrm>
          <a:prstGeom prst="rect">
            <a:avLst/>
          </a:prstGeom>
        </p:spPr>
      </p:pic>
      <p:pic>
        <p:nvPicPr>
          <p:cNvPr id="11" name="Picture 10" descr="The Royal Marsden logo_RGB_3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27046" y="515315"/>
            <a:ext cx="2264542" cy="381183"/>
          </a:xfrm>
          <a:prstGeom prst="rect">
            <a:avLst/>
          </a:prstGeom>
        </p:spPr>
      </p:pic>
      <p:pic>
        <p:nvPicPr>
          <p:cNvPr id="13" name="Picture 12" descr="ICR logo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5836" y="1498237"/>
            <a:ext cx="8853219" cy="4443119"/>
          </a:xfrm>
        </p:spPr>
        <p:txBody>
          <a:bodyPr anchor="b" anchorCtr="0"/>
          <a:lstStyle>
            <a:lvl1pPr>
              <a:lnSpc>
                <a:spcPct val="80000"/>
              </a:lnSpc>
              <a:defRPr sz="3600">
                <a:solidFill>
                  <a:srgbClr val="616365"/>
                </a:solidFill>
              </a:defRPr>
            </a:lvl1pPr>
            <a:lvl2pPr marL="0" indent="0">
              <a:lnSpc>
                <a:spcPct val="90000"/>
              </a:lnSpc>
              <a:spcBef>
                <a:spcPts val="1900"/>
              </a:spcBef>
              <a:buNone/>
              <a:defRPr>
                <a:solidFill>
                  <a:srgbClr val="616365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rgbClr val="A0A1A3"/>
                </a:solidFill>
              </a:defRPr>
            </a:lvl3pPr>
            <a:lvl4pPr marL="0" indent="0">
              <a:lnSpc>
                <a:spcPct val="90000"/>
              </a:lnSpc>
              <a:spcBef>
                <a:spcPts val="1300"/>
              </a:spcBef>
              <a:buNone/>
              <a:defRPr sz="1300">
                <a:solidFill>
                  <a:srgbClr val="616365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1300">
                <a:solidFill>
                  <a:srgbClr val="A0A1A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228624" y="6162475"/>
            <a:ext cx="8662964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Making the discoveries that defeat cancer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uthor with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250824" y="6172200"/>
            <a:ext cx="86407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550" y="168889"/>
            <a:ext cx="14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in partnership</a:t>
            </a:r>
            <a:r>
              <a:rPr lang="en-GB" sz="1200" baseline="0" dirty="0" smtClean="0">
                <a:solidFill>
                  <a:schemeClr val="tx2"/>
                </a:solidFill>
              </a:rPr>
              <a:t> with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1" name="Picture 10" descr="ICR log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49225" y="1591200"/>
            <a:ext cx="8859829" cy="454923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900">
                <a:solidFill>
                  <a:srgbClr val="616365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900">
                <a:solidFill>
                  <a:srgbClr val="A0A1A3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pic>
        <p:nvPicPr>
          <p:cNvPr id="14" name="Picture 13" descr="CRUK_Pos_RGB_15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54667" y="445764"/>
            <a:ext cx="1731264" cy="670560"/>
          </a:xfrm>
          <a:prstGeom prst="rect">
            <a:avLst/>
          </a:prstGeom>
        </p:spPr>
      </p:pic>
      <p:pic>
        <p:nvPicPr>
          <p:cNvPr id="15" name="Picture 14" descr="The Royal Marsden logo_RGB_300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7046" y="515315"/>
            <a:ext cx="2264542" cy="3811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9949" y="397048"/>
            <a:ext cx="7455788" cy="163171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69" y="2134236"/>
            <a:ext cx="7442468" cy="473331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0824" y="2016125"/>
            <a:ext cx="73453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ssion statemen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77" y="2215583"/>
            <a:ext cx="7498080" cy="379476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7824076" cy="12521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ICR logo_Title slid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548" y="600781"/>
            <a:ext cx="4410000" cy="910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osition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ssion statement bars_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123" y="1907790"/>
            <a:ext cx="7537704" cy="460857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7824076" cy="12521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 descr="Mission statement bars_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9123" y="402749"/>
            <a:ext cx="7537704" cy="1359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1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846389" y="1572173"/>
            <a:ext cx="6048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5" y="1572174"/>
            <a:ext cx="2163763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62000" y="1690748"/>
            <a:ext cx="2340729" cy="51768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2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4572000" y="1572173"/>
            <a:ext cx="4319588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5" y="1572174"/>
            <a:ext cx="3889375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59040" y="1690748"/>
            <a:ext cx="4077141" cy="51768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69" y="2134236"/>
            <a:ext cx="7442468" cy="229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4813" y="377289"/>
            <a:ext cx="968375" cy="32438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9B2A88A-9ECB-DF45-A377-2575079D05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50824" y="252000"/>
            <a:ext cx="73453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8024812" y="252000"/>
            <a:ext cx="866775" cy="126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51044" y="398348"/>
            <a:ext cx="7454693" cy="11131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8" r:id="rId3"/>
    <p:sldLayoutId id="2147483660" r:id="rId4"/>
    <p:sldLayoutId id="2147483650" r:id="rId5"/>
    <p:sldLayoutId id="2147483661" r:id="rId6"/>
    <p:sldLayoutId id="2147483671" r:id="rId7"/>
    <p:sldLayoutId id="2147483662" r:id="rId8"/>
    <p:sldLayoutId id="2147483673" r:id="rId9"/>
    <p:sldLayoutId id="2147483653" r:id="rId10"/>
    <p:sldLayoutId id="2147483663" r:id="rId11"/>
    <p:sldLayoutId id="2147483674" r:id="rId12"/>
    <p:sldLayoutId id="2147483664" r:id="rId13"/>
    <p:sldLayoutId id="2147483654" r:id="rId14"/>
    <p:sldLayoutId id="2147483669" r:id="rId15"/>
    <p:sldLayoutId id="2147483670" r:id="rId16"/>
    <p:sldLayoutId id="2147483672" r:id="rId17"/>
    <p:sldLayoutId id="2147483675" r:id="rId18"/>
    <p:sldLayoutId id="2147483693" r:id="rId19"/>
  </p:sldLayoutIdLst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Tx/>
        <a:buNone/>
        <a:defRPr sz="19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457200" rtl="0" eaLnBrk="1" latinLnBrk="0" hangingPunct="1">
        <a:spcBef>
          <a:spcPts val="500"/>
        </a:spcBef>
        <a:buFont typeface="Arial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2pPr>
      <a:lvl3pPr marL="180000" indent="-180000" algn="l" defTabSz="457200" rtl="0" eaLnBrk="1" latinLnBrk="0" hangingPunct="1">
        <a:spcBef>
          <a:spcPts val="500"/>
        </a:spcBef>
        <a:buFont typeface="Arial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3pPr>
      <a:lvl4pPr marL="180000" indent="-180000" algn="l" defTabSz="457200" rtl="0" eaLnBrk="1" latinLnBrk="0" hangingPunct="1">
        <a:spcBef>
          <a:spcPts val="500"/>
        </a:spcBef>
        <a:buFont typeface="Arial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4pPr>
      <a:lvl5pPr marL="180000" indent="-180000" algn="l" defTabSz="457200" rtl="0" eaLnBrk="1" latinLnBrk="0" hangingPunct="1">
        <a:spcBef>
          <a:spcPts val="500"/>
        </a:spcBef>
        <a:buFont typeface="Arial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Campbell/genexdrugdemo.git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DrJCampbe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df"/><Relationship Id="rId13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8" Type="http://schemas.openxmlformats.org/officeDocument/2006/relationships/image" Target="../media/image19.pdf"/><Relationship Id="rId9" Type="http://schemas.openxmlformats.org/officeDocument/2006/relationships/image" Target="../media/image20.png"/><Relationship Id="rId10" Type="http://schemas.openxmlformats.org/officeDocument/2006/relationships/image" Target="../media/image21.pd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70468" y="427855"/>
            <a:ext cx="4873532" cy="773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3rd June 2015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 </a:t>
            </a:r>
            <a:r>
              <a:rPr lang="en-US" dirty="0" smtClean="0"/>
              <a:t>Analysis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Predictors of drug response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ICR Bioinformatics introduction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 dirty="0" smtClean="0"/>
          </a:p>
          <a:p>
            <a:pPr lvl="1"/>
            <a:r>
              <a:rPr lang="en-US" dirty="0" err="1" smtClean="0"/>
              <a:t>asd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dirty="0" err="1" smtClean="0"/>
              <a:t>asd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 dirty="0" smtClean="0"/>
          </a:p>
          <a:p>
            <a:pPr lvl="1"/>
            <a:r>
              <a:rPr lang="en-US" dirty="0" err="1" smtClean="0"/>
              <a:t>asd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dirty="0" err="1" smtClean="0"/>
              <a:t>asd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 dirty="0" smtClean="0"/>
          </a:p>
          <a:p>
            <a:pPr lvl="1"/>
            <a:r>
              <a:rPr lang="en-US" dirty="0" err="1" smtClean="0"/>
              <a:t>asd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dirty="0" err="1" smtClean="0"/>
              <a:t>asd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 dirty="0" smtClean="0"/>
          </a:p>
          <a:p>
            <a:pPr lvl="1"/>
            <a:r>
              <a:rPr lang="en-US" dirty="0" err="1" smtClean="0"/>
              <a:t>asd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dirty="0" err="1" smtClean="0"/>
              <a:t>asd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Get your data 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Explore the data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Analyse and visualise</a:t>
            </a:r>
          </a:p>
          <a:p>
            <a:endParaRPr lang="en-GB" sz="3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Pull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Genomics of Drug Sensitivity in</a:t>
            </a:r>
          </a:p>
          <a:p>
            <a:pPr lvl="1"/>
            <a:r>
              <a:rPr lang="en-US" dirty="0" smtClean="0"/>
              <a:t>Cancer (</a:t>
            </a:r>
            <a:r>
              <a:rPr lang="en-US" dirty="0" err="1" smtClean="0"/>
              <a:t>cancerrxgene.org</a:t>
            </a:r>
            <a:r>
              <a:rPr lang="en-US" dirty="0" smtClean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dirty="0" smtClean="0"/>
              <a:t>Browse to </a:t>
            </a:r>
            <a:r>
              <a:rPr lang="en-US" sz="2800" dirty="0" smtClean="0">
                <a:hlinkClick r:id="rId2"/>
              </a:rPr>
              <a:t>https://github.com/DrJCampbell</a:t>
            </a:r>
            <a:endParaRPr lang="en-US" sz="2800" dirty="0" smtClean="0"/>
          </a:p>
          <a:p>
            <a:pPr lvl="1">
              <a:spcAft>
                <a:spcPts val="1800"/>
              </a:spcAft>
            </a:pPr>
            <a:r>
              <a:rPr lang="en-US" sz="2800" dirty="0" smtClean="0"/>
              <a:t>Look for</a:t>
            </a:r>
            <a:r>
              <a:rPr lang="en-US" sz="2800" dirty="0" smtClean="0"/>
              <a:t> </a:t>
            </a:r>
            <a:r>
              <a:rPr lang="en-US" sz="2800" dirty="0" err="1" smtClean="0"/>
              <a:t>genexdrugdemo</a:t>
            </a:r>
            <a:r>
              <a:rPr lang="en-US" sz="2800" dirty="0" smtClean="0"/>
              <a:t> </a:t>
            </a:r>
            <a:r>
              <a:rPr lang="en-US" sz="2800" dirty="0" smtClean="0"/>
              <a:t>project</a:t>
            </a:r>
          </a:p>
          <a:p>
            <a:pPr lvl="1">
              <a:spcAft>
                <a:spcPts val="1800"/>
              </a:spcAft>
            </a:pPr>
            <a:r>
              <a:rPr lang="en-US" sz="2800" dirty="0" smtClean="0"/>
              <a:t>Download all files to a local </a:t>
            </a:r>
            <a:r>
              <a:rPr lang="en-US" sz="2800" dirty="0" smtClean="0"/>
              <a:t>directory</a:t>
            </a:r>
          </a:p>
          <a:p>
            <a:pPr lvl="1">
              <a:spcAft>
                <a:spcPts val="1800"/>
              </a:spcAft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clone \</a:t>
            </a:r>
          </a:p>
          <a:p>
            <a:pPr lvl="1">
              <a:spcAft>
                <a:spcPts val="1800"/>
              </a:spcAft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  <a:hlinkClick r:id="rId3"/>
              </a:rPr>
              <a:t>https://github.com/DrJCampbell/genexdrugdemo.git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lvl="1">
              <a:spcAft>
                <a:spcPts val="1800"/>
              </a:spcAft>
            </a:pPr>
            <a:r>
              <a:rPr lang="en-US" sz="2800" dirty="0" smtClean="0"/>
              <a:t>Or you can get the zip file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880" y="4276748"/>
            <a:ext cx="2159307" cy="234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400" y="1736012"/>
            <a:ext cx="6215175" cy="49568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42" y="1799512"/>
            <a:ext cx="2067271" cy="499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 overview here</a:t>
            </a:r>
          </a:p>
          <a:p>
            <a:pPr lvl="1"/>
            <a:r>
              <a:rPr lang="en-US" dirty="0" err="1" smtClean="0"/>
              <a:t>asd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dirty="0" err="1" smtClean="0"/>
              <a:t>asd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Spearman Correlation Tests</a:t>
            </a:r>
            <a:endParaRPr lang="en-US" dirty="0" smtClean="0"/>
          </a:p>
          <a:p>
            <a:pPr lvl="1"/>
            <a:r>
              <a:rPr lang="en-US" dirty="0" err="1" smtClean="0"/>
              <a:t>asd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dirty="0" err="1" smtClean="0"/>
              <a:t>asd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Visualise</a:t>
            </a:r>
            <a:r>
              <a:rPr lang="en-US" dirty="0" smtClean="0"/>
              <a:t> a subset of statistically significant gene-drug associations</a:t>
            </a:r>
          </a:p>
          <a:p>
            <a:pPr lvl="1"/>
            <a:r>
              <a:rPr lang="en-US" dirty="0" err="1" smtClean="0"/>
              <a:t>Boxplot</a:t>
            </a:r>
            <a:r>
              <a:rPr lang="en-US" dirty="0" smtClean="0"/>
              <a:t> by mutation status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i="1" dirty="0" smtClean="0"/>
              <a:t>BRAF</a:t>
            </a:r>
            <a:r>
              <a:rPr lang="en-US" sz="2800" dirty="0" smtClean="0"/>
              <a:t> mutation correlates with sensitivity to multiple RAF and MEK inhibitors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6045512" y="3470839"/>
            <a:ext cx="1473838" cy="206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7519350" y="3470839"/>
            <a:ext cx="1473838" cy="206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/>
              <a:stretch>
                <a:fillRect/>
              </a:stretch>
            </p:blipFill>
          </mc:Choice>
          <mc:Fallback>
            <p:blipFill>
              <a:blip r:embed="rId7"/>
              <a:srcRect/>
              <a:stretch>
                <a:fillRect/>
              </a:stretch>
            </p:blipFill>
          </mc:Fallback>
        </mc:AlternateContent>
        <p:spPr bwMode="auto">
          <a:xfrm>
            <a:off x="1637107" y="3470839"/>
            <a:ext cx="1473838" cy="206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4571674" y="3470839"/>
            <a:ext cx="1473838" cy="206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rcRect/>
              <a:stretch>
                <a:fillRect/>
              </a:stretch>
            </p:blipFill>
          </mc:Choice>
          <mc:Fallback>
            <p:blipFill>
              <a:blip r:embed="rId11"/>
              <a:srcRect/>
              <a:stretch>
                <a:fillRect/>
              </a:stretch>
            </p:blipFill>
          </mc:Fallback>
        </mc:AlternateContent>
        <p:spPr bwMode="auto">
          <a:xfrm>
            <a:off x="163269" y="3470839"/>
            <a:ext cx="1473838" cy="206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rcRect/>
              <a:stretch>
                <a:fillRect/>
              </a:stretch>
            </p:blipFill>
          </mc:Choice>
          <mc:Fallback>
            <p:blipFill>
              <a:blip r:embed="rId13"/>
              <a:srcRect/>
              <a:stretch>
                <a:fillRect/>
              </a:stretch>
            </p:blipFill>
          </mc:Fallback>
        </mc:AlternateContent>
        <p:spPr bwMode="auto">
          <a:xfrm>
            <a:off x="3097836" y="3470839"/>
            <a:ext cx="1473838" cy="206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Visualise</a:t>
            </a:r>
            <a:r>
              <a:rPr lang="en-US" dirty="0" smtClean="0"/>
              <a:t> a subset of statistically significant gene-drug associations</a:t>
            </a:r>
          </a:p>
          <a:p>
            <a:pPr lvl="1"/>
            <a:r>
              <a:rPr lang="en-US" dirty="0" err="1" smtClean="0"/>
              <a:t>Boxplot</a:t>
            </a:r>
            <a:r>
              <a:rPr lang="en-US" dirty="0" smtClean="0"/>
              <a:t> by copy </a:t>
            </a:r>
            <a:r>
              <a:rPr lang="en-US" dirty="0" smtClean="0"/>
              <a:t>number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i="1" dirty="0" smtClean="0"/>
              <a:t>EGFR</a:t>
            </a:r>
            <a:r>
              <a:rPr lang="en-US" sz="2800" dirty="0" smtClean="0"/>
              <a:t> amplification correlates with sensitivity to </a:t>
            </a:r>
            <a:r>
              <a:rPr lang="en-US" sz="2800" dirty="0" err="1" smtClean="0"/>
              <a:t>lapatinib</a:t>
            </a:r>
            <a:r>
              <a:rPr lang="en-US" sz="2800" dirty="0" smtClean="0"/>
              <a:t> (</a:t>
            </a:r>
            <a:r>
              <a:rPr lang="en-US" sz="2800" dirty="0" err="1" smtClean="0"/>
              <a:t>r</a:t>
            </a:r>
            <a:r>
              <a:rPr lang="en-US" sz="2800" dirty="0" smtClean="0"/>
              <a:t>=-0.2, </a:t>
            </a:r>
            <a:r>
              <a:rPr lang="en-US" sz="2800" dirty="0" err="1" smtClean="0"/>
              <a:t>p</a:t>
            </a:r>
            <a:r>
              <a:rPr lang="en-US" sz="2800" dirty="0" smtClean="0"/>
              <a:t>=4e-04)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63269" y="3326036"/>
            <a:ext cx="7442468" cy="26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Visualise</a:t>
            </a:r>
            <a:r>
              <a:rPr lang="en-US" dirty="0" smtClean="0"/>
              <a:t> a subset of statistically significant gene-drug associations</a:t>
            </a:r>
          </a:p>
          <a:p>
            <a:pPr lvl="1"/>
            <a:r>
              <a:rPr lang="en-US" dirty="0" err="1" smtClean="0"/>
              <a:t>Boxplot</a:t>
            </a:r>
            <a:r>
              <a:rPr lang="en-US" dirty="0" smtClean="0"/>
              <a:t> by copy </a:t>
            </a:r>
            <a:r>
              <a:rPr lang="en-US" dirty="0" smtClean="0"/>
              <a:t>number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i="1" dirty="0" smtClean="0"/>
              <a:t>TP53</a:t>
            </a:r>
            <a:r>
              <a:rPr lang="en-US" sz="2800" dirty="0" smtClean="0"/>
              <a:t> deletion correlates with resistance to </a:t>
            </a:r>
            <a:r>
              <a:rPr lang="en-US" sz="2800" dirty="0" err="1" smtClean="0"/>
              <a:t>nutlin</a:t>
            </a:r>
            <a:r>
              <a:rPr lang="en-US" sz="2800" dirty="0" smtClean="0"/>
              <a:t> (</a:t>
            </a:r>
            <a:r>
              <a:rPr lang="en-US" sz="2800" dirty="0" err="1" smtClean="0"/>
              <a:t>r</a:t>
            </a:r>
            <a:r>
              <a:rPr lang="en-US" sz="2800" dirty="0" smtClean="0"/>
              <a:t>=0.43, </a:t>
            </a:r>
            <a:r>
              <a:rPr lang="en-US" sz="2800" dirty="0" err="1" smtClean="0"/>
              <a:t>p</a:t>
            </a:r>
            <a:r>
              <a:rPr lang="en-US" sz="2800" dirty="0" smtClean="0"/>
              <a:t>=6.5e-29)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63270" y="3323510"/>
            <a:ext cx="7861544" cy="275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R Scientific PowerPoint template">
  <a:themeElements>
    <a:clrScheme name="Custom 50">
      <a:dk1>
        <a:srgbClr val="000000"/>
      </a:dk1>
      <a:lt1>
        <a:srgbClr val="FFFFFF"/>
      </a:lt1>
      <a:dk2>
        <a:srgbClr val="616365"/>
      </a:dk2>
      <a:lt2>
        <a:srgbClr val="A71930"/>
      </a:lt2>
      <a:accent1>
        <a:srgbClr val="EE7EA6"/>
      </a:accent1>
      <a:accent2>
        <a:srgbClr val="F9A100"/>
      </a:accent2>
      <a:accent3>
        <a:srgbClr val="FFD602"/>
      </a:accent3>
      <a:accent4>
        <a:srgbClr val="C9DD03"/>
      </a:accent4>
      <a:accent5>
        <a:srgbClr val="726E20"/>
      </a:accent5>
      <a:accent6>
        <a:srgbClr val="003D4C"/>
      </a:accent6>
      <a:hlink>
        <a:srgbClr val="A0A1A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ICR Scientific PowerPoint template.potx</Template>
  <TotalTime>8995</TotalTime>
  <Words>212</Words>
  <Application>Microsoft Macintosh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ICR Scientific PowerPoint template</vt:lpstr>
      <vt:lpstr> R Analysis :  Predictors of drug response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slide with partner logos]</dc:title>
  <dc:creator>James Campbell</dc:creator>
  <cp:lastModifiedBy>James Campbell</cp:lastModifiedBy>
  <cp:revision>76</cp:revision>
  <cp:lastPrinted>2013-05-02T17:01:29Z</cp:lastPrinted>
  <dcterms:created xsi:type="dcterms:W3CDTF">2015-05-21T10:27:05Z</dcterms:created>
  <dcterms:modified xsi:type="dcterms:W3CDTF">2015-05-21T10:52:26Z</dcterms:modified>
</cp:coreProperties>
</file>