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00" r:id="rId3"/>
    <p:sldId id="299" r:id="rId4"/>
    <p:sldId id="258" r:id="rId5"/>
    <p:sldId id="262" r:id="rId6"/>
    <p:sldId id="259" r:id="rId7"/>
    <p:sldId id="261" r:id="rId8"/>
    <p:sldId id="260" r:id="rId9"/>
    <p:sldId id="263" r:id="rId10"/>
    <p:sldId id="284" r:id="rId11"/>
    <p:sldId id="269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6" r:id="rId23"/>
    <p:sldId id="285" r:id="rId24"/>
    <p:sldId id="286" r:id="rId25"/>
    <p:sldId id="277" r:id="rId26"/>
    <p:sldId id="278" r:id="rId27"/>
    <p:sldId id="279" r:id="rId28"/>
    <p:sldId id="280" r:id="rId29"/>
    <p:sldId id="282" r:id="rId30"/>
    <p:sldId id="283" r:id="rId31"/>
    <p:sldId id="281" r:id="rId32"/>
    <p:sldId id="275" r:id="rId33"/>
    <p:sldId id="306" r:id="rId34"/>
    <p:sldId id="301" r:id="rId35"/>
    <p:sldId id="307" r:id="rId36"/>
    <p:sldId id="309" r:id="rId37"/>
    <p:sldId id="310" r:id="rId38"/>
    <p:sldId id="311" r:id="rId39"/>
    <p:sldId id="308" r:id="rId40"/>
    <p:sldId id="312" r:id="rId41"/>
    <p:sldId id="313" r:id="rId42"/>
    <p:sldId id="303" r:id="rId43"/>
    <p:sldId id="304" r:id="rId44"/>
    <p:sldId id="287" r:id="rId45"/>
    <p:sldId id="288" r:id="rId46"/>
    <p:sldId id="289" r:id="rId47"/>
    <p:sldId id="290" r:id="rId48"/>
    <p:sldId id="295" r:id="rId49"/>
    <p:sldId id="296" r:id="rId50"/>
    <p:sldId id="297" r:id="rId51"/>
    <p:sldId id="291" r:id="rId52"/>
    <p:sldId id="305" r:id="rId53"/>
    <p:sldId id="298" r:id="rId54"/>
    <p:sldId id="292" r:id="rId55"/>
    <p:sldId id="293" r:id="rId56"/>
    <p:sldId id="294" r:id="rId57"/>
  </p:sldIdLst>
  <p:sldSz cx="9144000" cy="5143500" type="screen16x9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97" d="100"/>
          <a:sy n="197" d="100"/>
        </p:scale>
        <p:origin x="74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3198" y="-66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5C15DB-11A6-4112-B189-B4B63969769D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4429B67-5F41-4671-BF3C-3A74F4BD2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0C0810-4D61-476D-85B9-67DD24F29068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2547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7700"/>
            <a:ext cx="5661025" cy="422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F1A404-780B-445D-9205-D143319E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703263"/>
            <a:ext cx="6254750" cy="3519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DF3EA-9C45-4FB6-8360-B20F215DDAF9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62150"/>
            <a:ext cx="9144000" cy="1752600"/>
          </a:xfr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240" y="4114800"/>
            <a:ext cx="915924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3175"/>
            <a:ext cx="9159240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2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428"/>
            <a:ext cx="9144000" cy="609600"/>
          </a:xfrm>
          <a:prstGeom prst="rect">
            <a:avLst/>
          </a:prstGeom>
        </p:spPr>
      </p:pic>
      <p:sp>
        <p:nvSpPr>
          <p:cNvPr id="102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1066800" y="4736306"/>
            <a:ext cx="6629400" cy="27384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2018 Storage  Developer Conference. © Grass Valley, A Belden Brand.  All Rights Reserved.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610600" y="470535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142115-651B-437E-86C6-1355E6532246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7E159"/>
        </a:buClr>
        <a:buSzPct val="75000"/>
        <a:buFont typeface="Wingdings" pitchFamily="2" charset="2"/>
        <a:buChar char="r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r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2BE52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kan-dev/dokany" TargetMode="External"/><Relationship Id="rId2" Type="http://schemas.openxmlformats.org/officeDocument/2006/relationships/hyperlink" Target="https://www.callbacktechnologies.com/cbfsconn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llziss-gh/winf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ia.org/sites/default/files/files2/files2/SDC2013/SMB3/JamesCain_Exploiting_High_Availability_SMB30%20to%20support-v1.pdf" TargetMode="External"/><Relationship Id="rId2" Type="http://schemas.openxmlformats.org/officeDocument/2006/relationships/hyperlink" Target="https://www.snia.org/sites/default/orig/sdc_archives/2010_presentations/thursday/JamesCain_RESTful_Filesystem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NqYlQU_QX0" TargetMode="External"/><Relationship Id="rId5" Type="http://schemas.openxmlformats.org/officeDocument/2006/relationships/hyperlink" Target="https://www.snia.org/sites/default/files/SDC/2017/presentations/File_Systems/Cain_James_Westland_Programming_the_Path.pdf" TargetMode="External"/><Relationship Id="rId4" Type="http://schemas.openxmlformats.org/officeDocument/2006/relationships/hyperlink" Target="http://www.snia.org/sites/default/files/SDC15_presentations/file_sys/JamesCain_A_Pausable_File_System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JWCain/VF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WCain/VFS" TargetMode="External"/><Relationship Id="rId2" Type="http://schemas.openxmlformats.org/officeDocument/2006/relationships/hyperlink" Target="mailto:james.cain@grassvalley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809750"/>
            <a:ext cx="9144000" cy="1752600"/>
          </a:xfrm>
        </p:spPr>
        <p:txBody>
          <a:bodyPr/>
          <a:lstStyle/>
          <a:p>
            <a:r>
              <a:rPr lang="en-GB" altLang="en-US" dirty="0">
                <a:solidFill>
                  <a:srgbClr val="52237F"/>
                </a:solidFill>
                <a:latin typeface="Arial" charset="0"/>
                <a:cs typeface="Arial" charset="0"/>
              </a:rPr>
              <a:t>A New Open Source SMB2/3 Server</a:t>
            </a:r>
            <a:br>
              <a:rPr lang="en-GB" altLang="en-US" dirty="0">
                <a:solidFill>
                  <a:srgbClr val="52237F"/>
                </a:solidFill>
                <a:latin typeface="Arial" charset="0"/>
                <a:cs typeface="Arial" charset="0"/>
              </a:rPr>
            </a:br>
            <a:r>
              <a:rPr lang="en-GB" altLang="en-US" dirty="0">
                <a:solidFill>
                  <a:srgbClr val="52237F"/>
                </a:solidFill>
                <a:latin typeface="Arial" charset="0"/>
                <a:cs typeface="Arial" charset="0"/>
              </a:rPr>
              <a:t>Running on Windows in User Mode!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0" y="3505200"/>
            <a:ext cx="9144000" cy="142875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52237F"/>
                </a:solidFill>
                <a:latin typeface="Arial" charset="0"/>
                <a:cs typeface="Arial" charset="0"/>
              </a:rPr>
              <a:t>James Westland Cain, </a:t>
            </a:r>
            <a:r>
              <a:rPr lang="en-US" altLang="en-US" b="1" dirty="0" err="1">
                <a:solidFill>
                  <a:srgbClr val="52237F"/>
                </a:solidFill>
                <a:latin typeface="Arial" charset="0"/>
                <a:cs typeface="Arial" charset="0"/>
              </a:rPr>
              <a:t>Ph.D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b="1" dirty="0">
                <a:solidFill>
                  <a:srgbClr val="52237F"/>
                </a:solidFill>
                <a:latin typeface="Arial" charset="0"/>
                <a:cs typeface="Arial" charset="0"/>
              </a:rPr>
              <a:t>Grass Valley, A Belden Brand</a:t>
            </a:r>
          </a:p>
          <a:p>
            <a:pPr marL="0" indent="0" algn="ctr">
              <a:buNone/>
            </a:pPr>
            <a:endParaRPr lang="en-US" altLang="en-US" sz="1000" b="1" dirty="0">
              <a:solidFill>
                <a:srgbClr val="52237F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altLang="en-US" sz="1000" b="1" dirty="0">
              <a:solidFill>
                <a:srgbClr val="52237F"/>
              </a:solidFill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altLang="en-US" sz="1000" b="1" dirty="0">
                <a:solidFill>
                  <a:srgbClr val="52237F"/>
                </a:solidFill>
                <a:latin typeface="Arial" charset="0"/>
                <a:cs typeface="Arial" charset="0"/>
              </a:rPr>
              <a:t>Version 0.6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0476-CF88-446B-B9FA-D353AF3A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Fuse Example Uses (from Wikipedia)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CF70-1EAF-458B-A983-2FCC40A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552"/>
            <a:ext cx="8229600" cy="2857500"/>
          </a:xfrm>
        </p:spPr>
        <p:txBody>
          <a:bodyPr/>
          <a:lstStyle/>
          <a:p>
            <a:r>
              <a:rPr lang="en-GB" sz="800" dirty="0" err="1"/>
              <a:t>archivemount</a:t>
            </a:r>
            <a:endParaRPr lang="en-GB" sz="800" dirty="0"/>
          </a:p>
          <a:p>
            <a:r>
              <a:rPr lang="en-GB" sz="800" dirty="0" err="1"/>
              <a:t>CloudStore</a:t>
            </a:r>
            <a:r>
              <a:rPr lang="en-GB" sz="800" dirty="0"/>
              <a:t> (formerly, </a:t>
            </a:r>
            <a:r>
              <a:rPr lang="en-GB" sz="800" dirty="0" err="1"/>
              <a:t>Kosmos</a:t>
            </a:r>
            <a:r>
              <a:rPr lang="en-GB" sz="800" dirty="0"/>
              <a:t> filesystem): By mounting via FUSE, existing Linux utilities can interact with </a:t>
            </a:r>
            <a:r>
              <a:rPr lang="en-GB" sz="800" dirty="0" err="1"/>
              <a:t>CloudStore</a:t>
            </a:r>
            <a:endParaRPr lang="en-GB" sz="800" dirty="0"/>
          </a:p>
          <a:p>
            <a:r>
              <a:rPr lang="en-GB" sz="800" dirty="0" err="1"/>
              <a:t>EncFS</a:t>
            </a:r>
            <a:r>
              <a:rPr lang="en-GB" sz="800" dirty="0"/>
              <a:t>: Encrypted virtual filesystem</a:t>
            </a:r>
          </a:p>
          <a:p>
            <a:r>
              <a:rPr lang="en-GB" sz="800" dirty="0" err="1"/>
              <a:t>ExpanDrive</a:t>
            </a:r>
            <a:r>
              <a:rPr lang="en-GB" sz="800" dirty="0"/>
              <a:t>: A commercial filesystem implementing SFTP/FTP/S3/Swift using FUSE</a:t>
            </a:r>
          </a:p>
          <a:p>
            <a:r>
              <a:rPr lang="en-GB" sz="800" dirty="0"/>
              <a:t>FTPFS</a:t>
            </a:r>
          </a:p>
          <a:p>
            <a:r>
              <a:rPr lang="en-GB" sz="800" dirty="0" err="1"/>
              <a:t>GlusterFS</a:t>
            </a:r>
            <a:r>
              <a:rPr lang="en-GB" sz="800" dirty="0"/>
              <a:t>: Clustered Distributed Filesystem having ability to scale up to several petabytes.</a:t>
            </a:r>
          </a:p>
          <a:p>
            <a:r>
              <a:rPr lang="en-GB" sz="800" dirty="0" err="1"/>
              <a:t>GmailFS</a:t>
            </a:r>
            <a:r>
              <a:rPr lang="en-GB" sz="800" dirty="0"/>
              <a:t>: Filesystem which stores data as mail in Gmail</a:t>
            </a:r>
          </a:p>
          <a:p>
            <a:r>
              <a:rPr lang="en-GB" sz="800" dirty="0" err="1"/>
              <a:t>GVfs</a:t>
            </a:r>
            <a:r>
              <a:rPr lang="en-GB" sz="800" dirty="0"/>
              <a:t>: The virtual filesystem for the GNOME desktop</a:t>
            </a:r>
          </a:p>
          <a:p>
            <a:r>
              <a:rPr lang="en-GB" sz="800" dirty="0"/>
              <a:t>KBFS: A distributed filesystem with end-to-end encryption and a global namespace based on Keybase.io service that uses FUSE to create cryptographically secure file mounts.</a:t>
            </a:r>
          </a:p>
          <a:p>
            <a:r>
              <a:rPr lang="en-GB" sz="800" dirty="0"/>
              <a:t>Lustre cluster filesystem will use FUSE to allow it to run in </a:t>
            </a:r>
            <a:r>
              <a:rPr lang="en-GB" sz="800" dirty="0" err="1"/>
              <a:t>userspace</a:t>
            </a:r>
            <a:r>
              <a:rPr lang="en-GB" sz="800" dirty="0"/>
              <a:t>, so that a FreeBSD port is possible.[8] However, the ZFS-Linux port of Lustre will be running ZFS's DMU (Data Management Unit) in </a:t>
            </a:r>
            <a:r>
              <a:rPr lang="en-GB" sz="800" dirty="0" err="1"/>
              <a:t>userspace</a:t>
            </a:r>
            <a:r>
              <a:rPr lang="en-GB" sz="800" dirty="0"/>
              <a:t>.[9]</a:t>
            </a:r>
          </a:p>
          <a:p>
            <a:r>
              <a:rPr lang="en-GB" sz="800" dirty="0" err="1"/>
              <a:t>MinFS</a:t>
            </a:r>
            <a:r>
              <a:rPr lang="en-GB" sz="800" dirty="0"/>
              <a:t>: </a:t>
            </a:r>
            <a:r>
              <a:rPr lang="en-GB" sz="800" dirty="0" err="1"/>
              <a:t>MinFS</a:t>
            </a:r>
            <a:r>
              <a:rPr lang="en-GB" sz="800" dirty="0"/>
              <a:t> is a fuse driver for Amazon S3 compatible object storage server. </a:t>
            </a:r>
            <a:r>
              <a:rPr lang="en-GB" sz="800" dirty="0" err="1"/>
              <a:t>MinFS</a:t>
            </a:r>
            <a:r>
              <a:rPr lang="en-GB" sz="800" dirty="0"/>
              <a:t>[10] lets you mount a remote bucket (from a S3 compatible object store), as if it were a local directory</a:t>
            </a:r>
          </a:p>
          <a:p>
            <a:r>
              <a:rPr lang="en-GB" sz="800" dirty="0" err="1"/>
              <a:t>MooseFS</a:t>
            </a:r>
            <a:r>
              <a:rPr lang="en-GB" sz="800" dirty="0"/>
              <a:t>: An open source distributed fault-tolerant file system available on every OS with FUSE implementation (Linux, FreeBSD, NetBSD, </a:t>
            </a:r>
            <a:r>
              <a:rPr lang="en-GB" sz="800" dirty="0" err="1"/>
              <a:t>OpenSolaris</a:t>
            </a:r>
            <a:r>
              <a:rPr lang="en-GB" sz="800" dirty="0"/>
              <a:t>, OS X), able to store petabytes of data spread over several servers visible as one resource.</a:t>
            </a:r>
          </a:p>
          <a:p>
            <a:r>
              <a:rPr lang="en-GB" sz="800" dirty="0"/>
              <a:t>NTFS-3G and Captive NTFS, allowing access to NTFS filesystems</a:t>
            </a:r>
          </a:p>
          <a:p>
            <a:r>
              <a:rPr lang="en-GB" sz="800" dirty="0"/>
              <a:t>Sector File System: Sector is a distributed file system designed for large amount of commodity computers. Sector uses FUSE to provide a mountable local file system interface</a:t>
            </a:r>
          </a:p>
          <a:p>
            <a:r>
              <a:rPr lang="en-GB" sz="800" dirty="0"/>
              <a:t>SSHFS: Provides access to a remote filesystem through SSH</a:t>
            </a:r>
          </a:p>
          <a:p>
            <a:r>
              <a:rPr lang="en-GB" sz="800" dirty="0"/>
              <a:t>Transmit: A commercial FTP client that also adds the ability to mount WebDAV, SFTP, FTP and Amazon S3 servers as disks in Finder, via </a:t>
            </a:r>
            <a:r>
              <a:rPr lang="en-GB" sz="800" dirty="0" err="1"/>
              <a:t>MacFUSE</a:t>
            </a:r>
            <a:r>
              <a:rPr lang="en-GB" sz="800" dirty="0"/>
              <a:t>.</a:t>
            </a:r>
          </a:p>
          <a:p>
            <a:r>
              <a:rPr lang="en-GB" sz="800" dirty="0" err="1"/>
              <a:t>WebDrive</a:t>
            </a:r>
            <a:r>
              <a:rPr lang="en-GB" sz="800" dirty="0"/>
              <a:t>: A commercial filesystem implementing WebDAV, SFTP, FTP, FTPS and Amazon S3</a:t>
            </a:r>
          </a:p>
          <a:p>
            <a:r>
              <a:rPr lang="en-GB" sz="800" dirty="0" err="1"/>
              <a:t>WikipediaFS</a:t>
            </a:r>
            <a:r>
              <a:rPr lang="en-GB" sz="800" dirty="0"/>
              <a:t>: View and edit Wikipedia articles as if they were real files</a:t>
            </a:r>
          </a:p>
          <a:p>
            <a:r>
              <a:rPr lang="en-GB" sz="800" dirty="0" err="1"/>
              <a:t>Wuala</a:t>
            </a:r>
            <a:r>
              <a:rPr lang="en-GB" sz="800" dirty="0"/>
              <a:t>: A multi-platform, Java-based fully OS integrated distributed file system. Using FUSE, </a:t>
            </a:r>
            <a:r>
              <a:rPr lang="en-GB" sz="800" dirty="0" err="1"/>
              <a:t>MacFUSE</a:t>
            </a:r>
            <a:r>
              <a:rPr lang="en-GB" sz="800" dirty="0"/>
              <a:t> and </a:t>
            </a:r>
            <a:r>
              <a:rPr lang="en-GB" sz="800" dirty="0" err="1"/>
              <a:t>Callback</a:t>
            </a:r>
            <a:r>
              <a:rPr lang="en-GB" sz="800" dirty="0"/>
              <a:t> File System respectively for file system integration, in addition to a Java-based app accessible from any Java-enabled web browser (service discontinued in 2015).</a:t>
            </a:r>
          </a:p>
        </p:txBody>
      </p:sp>
    </p:spTree>
    <p:extLst>
      <p:ext uri="{BB962C8B-B14F-4D97-AF65-F5344CB8AC3E}">
        <p14:creationId xmlns:p14="http://schemas.microsoft.com/office/powerpoint/2010/main" val="111133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1AAA-DA97-46D2-B129-D04B567E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Competition (on 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77BF-2FE9-4E1E-BE01-7FD50BE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Commercial Fuse like offerings on Windows:</a:t>
            </a:r>
          </a:p>
          <a:p>
            <a:pPr lvl="1"/>
            <a:r>
              <a:rPr lang="en-GB" sz="2000" dirty="0">
                <a:hlinkClick r:id="rId2"/>
              </a:rPr>
              <a:t>https://www.callbacktechnologies.com/cbfsconnect/</a:t>
            </a:r>
            <a:endParaRPr lang="en-GB" sz="2000" dirty="0"/>
          </a:p>
          <a:p>
            <a:r>
              <a:rPr lang="en-GB" sz="2000" dirty="0"/>
              <a:t>Open Source Fuse like offerings on Windows:</a:t>
            </a:r>
          </a:p>
          <a:p>
            <a:pPr lvl="1"/>
            <a:r>
              <a:rPr lang="en-GB" sz="2000" dirty="0">
                <a:hlinkClick r:id="rId3"/>
              </a:rPr>
              <a:t>https://github.com/dokan-dev/dokany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https://github.com/billziss-gh/winfsp</a:t>
            </a:r>
            <a:endParaRPr lang="en-GB" sz="2000" dirty="0"/>
          </a:p>
          <a:p>
            <a:r>
              <a:rPr lang="en-GB" sz="2000" dirty="0"/>
              <a:t>All use Kernel Mode drivers</a:t>
            </a:r>
          </a:p>
          <a:p>
            <a:pPr lvl="1"/>
            <a:r>
              <a:rPr lang="en-GB" sz="2000" dirty="0"/>
              <a:t>This is hard!</a:t>
            </a:r>
          </a:p>
          <a:p>
            <a:r>
              <a:rPr lang="en-GB" sz="2000" dirty="0"/>
              <a:t>They are local file systems</a:t>
            </a:r>
          </a:p>
          <a:p>
            <a:pPr lvl="1"/>
            <a:r>
              <a:rPr lang="en-GB" sz="2000" dirty="0"/>
              <a:t>SMB2/3 is a network protocol …</a:t>
            </a:r>
          </a:p>
        </p:txBody>
      </p:sp>
    </p:spTree>
    <p:extLst>
      <p:ext uri="{BB962C8B-B14F-4D97-AF65-F5344CB8AC3E}">
        <p14:creationId xmlns:p14="http://schemas.microsoft.com/office/powerpoint/2010/main" val="275644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DCD-4BBC-4F7F-B42B-3FF1373C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E334-D9F3-4263-9587-B261A447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200150"/>
            <a:ext cx="4800600" cy="2857500"/>
          </a:xfrm>
        </p:spPr>
        <p:txBody>
          <a:bodyPr/>
          <a:lstStyle/>
          <a:p>
            <a:r>
              <a:rPr lang="en-GB" dirty="0" err="1"/>
              <a:t>Approx</a:t>
            </a:r>
            <a:r>
              <a:rPr lang="en-GB" dirty="0"/>
              <a:t> 80k Lines of code</a:t>
            </a:r>
          </a:p>
          <a:p>
            <a:r>
              <a:rPr lang="en-GB" dirty="0"/>
              <a:t>14 projects that build many DLLs, a LIB and one EXE that loads the DLLs.</a:t>
            </a:r>
          </a:p>
          <a:p>
            <a:r>
              <a:rPr lang="en-GB" dirty="0"/>
              <a:t>Taken from a *much* bigger project that is millions of lines of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81C-B430-455F-BC37-3844342E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7250"/>
            <a:ext cx="2981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8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9BF7-8ECB-456A-A09C-89F5A7C2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DD97-1CA5-41D1-9B74-F716C5BB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200150"/>
            <a:ext cx="4800600" cy="2857500"/>
          </a:xfrm>
        </p:spPr>
        <p:txBody>
          <a:bodyPr/>
          <a:lstStyle/>
          <a:p>
            <a:r>
              <a:rPr lang="en-GB" dirty="0"/>
              <a:t>Written in C++ (pre-modern, so own smart pointers etc)</a:t>
            </a:r>
          </a:p>
          <a:p>
            <a:r>
              <a:rPr lang="en-GB" dirty="0"/>
              <a:t>Uses Windows SDK and The Boost C++ libraries.</a:t>
            </a:r>
          </a:p>
          <a:p>
            <a:r>
              <a:rPr lang="en-GB" dirty="0"/>
              <a:t>Builds to 64 bit Windows binaries.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76F41-B4F9-4AFB-984F-76C4194F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7250"/>
            <a:ext cx="2981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5B6A-B2B5-434F-8D3A-E81E31A4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B21D-7E71-4772-A14F-775EBFB0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Kernel{*} projects have no knowledge of SMB2/3</a:t>
            </a:r>
          </a:p>
          <a:p>
            <a:r>
              <a:rPr lang="en-GB" sz="2400" dirty="0"/>
              <a:t>They offer useful services that support the layers above</a:t>
            </a:r>
          </a:p>
          <a:p>
            <a:pPr lvl="1"/>
            <a:r>
              <a:rPr lang="en-GB" sz="2400" dirty="0" err="1"/>
              <a:t>KernelServer</a:t>
            </a:r>
            <a:r>
              <a:rPr lang="en-GB" sz="2400" dirty="0"/>
              <a:t> is an exe that loads the DLLs.</a:t>
            </a:r>
          </a:p>
          <a:p>
            <a:pPr lvl="1"/>
            <a:r>
              <a:rPr lang="en-GB" sz="2400" dirty="0" err="1"/>
              <a:t>KernelServer</a:t>
            </a:r>
            <a:r>
              <a:rPr lang="en-GB" sz="2400" dirty="0"/>
              <a:t> calls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moduleInit</a:t>
            </a:r>
            <a:r>
              <a:rPr lang="en-GB" sz="2400" dirty="0"/>
              <a:t> on each DLL.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 err="1"/>
              <a:t>DebugDiver</a:t>
            </a:r>
            <a:r>
              <a:rPr lang="en-GB" sz="2400" dirty="0"/>
              <a:t> catches GPFs and logs call stacks</a:t>
            </a:r>
          </a:p>
          <a:p>
            <a:pPr lvl="1"/>
            <a:r>
              <a:rPr lang="en-GB" sz="2400" dirty="0"/>
              <a:t>There are two logging DLLs</a:t>
            </a:r>
          </a:p>
          <a:p>
            <a:pPr lvl="2"/>
            <a:r>
              <a:rPr lang="en-GB" sz="2000" dirty="0"/>
              <a:t>A Console and A File Based Logger. </a:t>
            </a:r>
          </a:p>
          <a:p>
            <a:pPr lvl="2"/>
            <a:r>
              <a:rPr lang="en-GB" sz="2000" dirty="0"/>
              <a:t>By default, file based logs are written to c:\data\logs</a:t>
            </a:r>
          </a:p>
        </p:txBody>
      </p:sp>
    </p:spTree>
    <p:extLst>
      <p:ext uri="{BB962C8B-B14F-4D97-AF65-F5344CB8AC3E}">
        <p14:creationId xmlns:p14="http://schemas.microsoft.com/office/powerpoint/2010/main" val="100243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A8A5-2C57-4FF8-88DE-9CFF742E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 – Architecture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62CE-AF67-4972-B321-F608C315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QCIFS{*} </a:t>
            </a:r>
            <a:r>
              <a:rPr lang="en-GB" dirty="0" err="1"/>
              <a:t>Dlls</a:t>
            </a:r>
            <a:r>
              <a:rPr lang="en-GB" dirty="0"/>
              <a:t> implement the SMB2/3 server code and offer some simple example file systems to play with.</a:t>
            </a:r>
          </a:p>
          <a:p>
            <a:r>
              <a:rPr lang="en-GB" dirty="0" err="1"/>
              <a:t>QCIFSTest</a:t>
            </a:r>
            <a:r>
              <a:rPr lang="en-GB" dirty="0"/>
              <a:t> is a simple RAM only file and folder system. </a:t>
            </a:r>
          </a:p>
          <a:p>
            <a:pPr lvl="1"/>
            <a:r>
              <a:rPr lang="en-GB" dirty="0" err="1"/>
              <a:t>QCIFSTest</a:t>
            </a:r>
            <a:r>
              <a:rPr lang="en-GB" dirty="0"/>
              <a:t> is a good place to start.</a:t>
            </a:r>
          </a:p>
        </p:txBody>
      </p:sp>
    </p:spTree>
    <p:extLst>
      <p:ext uri="{BB962C8B-B14F-4D97-AF65-F5344CB8AC3E}">
        <p14:creationId xmlns:p14="http://schemas.microsoft.com/office/powerpoint/2010/main" val="169155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1137-19D4-41EF-AB6D-161BE4E6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4E93-AC64-4D35-A9AA-C42D1E03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README.md is in the root folder – start here.</a:t>
            </a:r>
          </a:p>
          <a:p>
            <a:pPr lvl="1"/>
            <a:r>
              <a:rPr lang="en-GB" dirty="0"/>
              <a:t>Get Visual Studio (2015 or better), </a:t>
            </a:r>
          </a:p>
          <a:p>
            <a:pPr lvl="1"/>
            <a:r>
              <a:rPr lang="en-GB" dirty="0"/>
              <a:t>Get a modern version of Boost (1.65.1 or better),</a:t>
            </a:r>
          </a:p>
          <a:p>
            <a:pPr lvl="1"/>
            <a:r>
              <a:rPr lang="en-GB" dirty="0"/>
              <a:t>Configure a path to boost in the props file</a:t>
            </a:r>
          </a:p>
          <a:p>
            <a:pPr lvl="1"/>
            <a:r>
              <a:rPr lang="en-GB" dirty="0"/>
              <a:t>Build a release build</a:t>
            </a:r>
          </a:p>
        </p:txBody>
      </p:sp>
    </p:spTree>
    <p:extLst>
      <p:ext uri="{BB962C8B-B14F-4D97-AF65-F5344CB8AC3E}">
        <p14:creationId xmlns:p14="http://schemas.microsoft.com/office/powerpoint/2010/main" val="63096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2A48-BF20-4380-A1E4-820D1390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F2D5-7381-4311-A793-17283923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  <a:p>
            <a:pPr lvl="1"/>
            <a:r>
              <a:rPr lang="en-GB" dirty="0"/>
              <a:t>It’s just a Network Server offering a well defined protocol.</a:t>
            </a:r>
          </a:p>
          <a:p>
            <a:pPr lvl="1"/>
            <a:r>
              <a:rPr lang="en-GB" dirty="0"/>
              <a:t>We bind to port 445 and offer everything that an SMB2/3 server is expected to offer.</a:t>
            </a:r>
          </a:p>
          <a:p>
            <a:r>
              <a:rPr lang="en-GB" dirty="0"/>
              <a:t>Run “RUNME.bat”</a:t>
            </a:r>
          </a:p>
        </p:txBody>
      </p:sp>
    </p:spTree>
    <p:extLst>
      <p:ext uri="{BB962C8B-B14F-4D97-AF65-F5344CB8AC3E}">
        <p14:creationId xmlns:p14="http://schemas.microsoft.com/office/powerpoint/2010/main" val="405854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623-A5FC-47EF-849D-96F52945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Freeing port 445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BFAD4-8B40-4493-9AB7-289C6C04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47750"/>
            <a:ext cx="8229600" cy="7304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0C9E19-21D8-437C-B284-EA73E00C647C}"/>
              </a:ext>
            </a:extLst>
          </p:cNvPr>
          <p:cNvSpPr txBox="1">
            <a:spLocks/>
          </p:cNvSpPr>
          <p:nvPr/>
        </p:nvSpPr>
        <p:spPr bwMode="auto">
          <a:xfrm>
            <a:off x="457200" y="1962150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7E159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r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BE52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We need to free port 445 in order to bind to it!</a:t>
            </a:r>
          </a:p>
          <a:p>
            <a:r>
              <a:rPr lang="en-GB" kern="0" dirty="0"/>
              <a:t>Option 1: kill Server Service!</a:t>
            </a:r>
          </a:p>
          <a:p>
            <a:r>
              <a:rPr lang="en-GB" kern="0" dirty="0"/>
              <a:t>Option 2: (</a:t>
            </a:r>
            <a:r>
              <a:rPr lang="en-GB" kern="0"/>
              <a:t>less nuclear) </a:t>
            </a:r>
            <a:r>
              <a:rPr lang="en-GB" kern="0" dirty="0"/>
              <a:t>unbind the Server Service from port 445.</a:t>
            </a:r>
          </a:p>
        </p:txBody>
      </p:sp>
    </p:spTree>
    <p:extLst>
      <p:ext uri="{BB962C8B-B14F-4D97-AF65-F5344CB8AC3E}">
        <p14:creationId xmlns:p14="http://schemas.microsoft.com/office/powerpoint/2010/main" val="183087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597A-8E86-405D-9D2A-8838E5E2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Free445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0E5C-E42B-4911-8027-8B6299F8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NetServerTransportEnum</a:t>
            </a:r>
            <a:r>
              <a:rPr lang="en-GB" dirty="0"/>
              <a:t> to find </a:t>
            </a:r>
          </a:p>
          <a:p>
            <a:pPr lvl="1"/>
            <a:r>
              <a:rPr lang="en-GB" dirty="0"/>
              <a:t>"\\Device\\NetbiosSmb"</a:t>
            </a:r>
          </a:p>
          <a:p>
            <a:r>
              <a:rPr lang="en-GB" dirty="0"/>
              <a:t>Use </a:t>
            </a:r>
            <a:r>
              <a:rPr lang="en-GB" dirty="0" err="1"/>
              <a:t>NetServerTransportDel</a:t>
            </a:r>
            <a:r>
              <a:rPr lang="en-GB" dirty="0"/>
              <a:t> to delete it.</a:t>
            </a:r>
          </a:p>
          <a:p>
            <a:pPr lvl="1"/>
            <a:r>
              <a:rPr lang="en-GB" dirty="0"/>
              <a:t>This requires elevated privileges.</a:t>
            </a:r>
          </a:p>
          <a:p>
            <a:r>
              <a:rPr lang="en-GB" dirty="0"/>
              <a:t>This gets re-set on the next windows reboot.</a:t>
            </a:r>
          </a:p>
          <a:p>
            <a:r>
              <a:rPr lang="en-GB" dirty="0"/>
              <a:t>Free445 is a small project that does this.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1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075A-1231-4994-8DC7-8A02D964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James Westland Cain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4C6-305A-4B0D-9C4E-A9917D18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857500"/>
          </a:xfrm>
        </p:spPr>
        <p:txBody>
          <a:bodyPr/>
          <a:lstStyle/>
          <a:p>
            <a:r>
              <a:rPr lang="en-GB" sz="2400" dirty="0"/>
              <a:t>Principal Architect – Software @ Grass Valley</a:t>
            </a:r>
          </a:p>
          <a:p>
            <a:r>
              <a:rPr lang="en-GB" sz="2400" dirty="0"/>
              <a:t>I code every day – as well as being arm waver in chief!</a:t>
            </a:r>
          </a:p>
          <a:p>
            <a:r>
              <a:rPr lang="en-GB" sz="2400" dirty="0"/>
              <a:t>Been coding for nearly 40 years, at GV for nearly 20!</a:t>
            </a:r>
          </a:p>
          <a:p>
            <a:r>
              <a:rPr lang="en-GB" sz="2400" dirty="0"/>
              <a:t>My research interests include file systems innovation and modern video production. </a:t>
            </a:r>
          </a:p>
          <a:p>
            <a:r>
              <a:rPr lang="en-GB" sz="2400" dirty="0"/>
              <a:t>PhD in Advanced Software Engineering from Reading University </a:t>
            </a:r>
          </a:p>
          <a:p>
            <a:r>
              <a:rPr lang="en-GB" sz="2400" dirty="0"/>
              <a:t>Visiting Research Fellow at Brunel University </a:t>
            </a:r>
          </a:p>
        </p:txBody>
      </p:sp>
    </p:spTree>
    <p:extLst>
      <p:ext uri="{BB962C8B-B14F-4D97-AF65-F5344CB8AC3E}">
        <p14:creationId xmlns:p14="http://schemas.microsoft.com/office/powerpoint/2010/main" val="377574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0CD2-0F66-49F2-94B1-A8DB3B6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NetManService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5498-EE20-4D04-BD04-ACE28B2D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more elegant way is to install a service, that can be run up each time we run </a:t>
            </a:r>
            <a:r>
              <a:rPr lang="en-GB" sz="2400" dirty="0" err="1"/>
              <a:t>KernelServer</a:t>
            </a:r>
            <a:r>
              <a:rPr lang="en-GB" sz="2400" dirty="0"/>
              <a:t>.</a:t>
            </a:r>
          </a:p>
          <a:p>
            <a:r>
              <a:rPr lang="en-GB" sz="2400" dirty="0"/>
              <a:t>The </a:t>
            </a:r>
            <a:r>
              <a:rPr lang="en-GB" sz="2400" dirty="0" err="1"/>
              <a:t>NetManService</a:t>
            </a:r>
            <a:r>
              <a:rPr lang="en-GB" sz="2400" dirty="0"/>
              <a:t> does this. </a:t>
            </a:r>
          </a:p>
          <a:p>
            <a:pPr lvl="1"/>
            <a:r>
              <a:rPr lang="en-GB" sz="2400" dirty="0"/>
              <a:t>It runs the same code as Free445</a:t>
            </a:r>
          </a:p>
          <a:p>
            <a:pPr lvl="1"/>
            <a:r>
              <a:rPr lang="en-GB" sz="2400" dirty="0" err="1"/>
              <a:t>KernelServer</a:t>
            </a:r>
            <a:r>
              <a:rPr lang="en-GB" sz="2400" dirty="0"/>
              <a:t> does not normally need elevated privileges to run.</a:t>
            </a:r>
          </a:p>
          <a:p>
            <a:pPr lvl="2"/>
            <a:r>
              <a:rPr lang="en-GB" sz="2000" dirty="0" err="1"/>
              <a:t>KernelServer</a:t>
            </a:r>
            <a:r>
              <a:rPr lang="en-GB" sz="2000" dirty="0"/>
              <a:t> only needs to be elevated when it installs the service - on first boot.</a:t>
            </a:r>
          </a:p>
        </p:txBody>
      </p:sp>
    </p:spTree>
    <p:extLst>
      <p:ext uri="{BB962C8B-B14F-4D97-AF65-F5344CB8AC3E}">
        <p14:creationId xmlns:p14="http://schemas.microsoft.com/office/powerpoint/2010/main" val="324035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4A6-830E-410B-9DA9-A9050ED9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D83F-71D6-4B47-92E0-DA0F65EF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2171700"/>
          </a:xfrm>
        </p:spPr>
        <p:txBody>
          <a:bodyPr/>
          <a:lstStyle/>
          <a:p>
            <a:r>
              <a:rPr lang="en-GB" dirty="0"/>
              <a:t>Now we can bind, so we can listen for TCP connections on port 445.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A2AA7-552F-4BBF-96DA-D652F859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19150"/>
            <a:ext cx="7772400" cy="8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5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B854-E4BB-4BF7-97F9-3406D771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857250"/>
          </a:xfrm>
        </p:spPr>
        <p:txBody>
          <a:bodyPr/>
          <a:lstStyle/>
          <a:p>
            <a:r>
              <a:rPr lang="en-GB" dirty="0"/>
              <a:t>Loopback connection to the SMB2/3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6ED3F-6E55-4455-A86B-BBC580B0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505075"/>
            <a:ext cx="68484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78573-8D14-44FD-AFEA-DA57BEBB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762000"/>
            <a:ext cx="7210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A485-4CC7-4704-8A27-D929F0AB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to Handle SMBs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B743-5195-4DB6-B076-8586E807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Project: </a:t>
            </a:r>
            <a:r>
              <a:rPr lang="en-GB" dirty="0" err="1"/>
              <a:t>QCIFSProcessor</a:t>
            </a:r>
            <a:endParaRPr lang="en-GB" dirty="0"/>
          </a:p>
          <a:p>
            <a:pPr lvl="1"/>
            <a:r>
              <a:rPr lang="en-GB" dirty="0"/>
              <a:t>(The name is a bit old now …)</a:t>
            </a:r>
          </a:p>
          <a:p>
            <a:r>
              <a:rPr lang="en-GB" dirty="0"/>
              <a:t>Requests: cSMB2Request.cpp</a:t>
            </a:r>
          </a:p>
          <a:p>
            <a:r>
              <a:rPr lang="en-GB" dirty="0"/>
              <a:t>Sessions: cSMB2Session.cpp</a:t>
            </a:r>
          </a:p>
          <a:p>
            <a:r>
              <a:rPr lang="en-GB" dirty="0"/>
              <a:t>Responses: cSMB2Response.cpp</a:t>
            </a:r>
          </a:p>
        </p:txBody>
      </p:sp>
    </p:spTree>
    <p:extLst>
      <p:ext uri="{BB962C8B-B14F-4D97-AF65-F5344CB8AC3E}">
        <p14:creationId xmlns:p14="http://schemas.microsoft.com/office/powerpoint/2010/main" val="131157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E130-8B4A-49E3-8019-C97650D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SMB Dispatch &amp; Efficient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76D7-31FE-411F-A66E-92AE1A8F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cQCIFSPacketProcessor</a:t>
            </a:r>
            <a:r>
              <a:rPr lang="en-GB" sz="2000" dirty="0"/>
              <a:t>::</a:t>
            </a:r>
            <a:r>
              <a:rPr lang="en-GB" sz="2000" dirty="0" err="1"/>
              <a:t>AddPacket</a:t>
            </a:r>
            <a:r>
              <a:rPr lang="en-GB" sz="2000" dirty="0"/>
              <a:t> receives complete SMB packets from the wire.</a:t>
            </a:r>
          </a:p>
          <a:p>
            <a:r>
              <a:rPr lang="en-GB" sz="2000" dirty="0"/>
              <a:t>Stack based cSMB2Request wrapped around wire payload.</a:t>
            </a:r>
          </a:p>
          <a:p>
            <a:r>
              <a:rPr lang="en-GB" sz="2000" dirty="0"/>
              <a:t>cSMB2Request::</a:t>
            </a:r>
            <a:r>
              <a:rPr lang="en-GB" sz="2000" dirty="0" err="1"/>
              <a:t>dispatchCommand</a:t>
            </a:r>
            <a:r>
              <a:rPr lang="en-GB" sz="2000" dirty="0"/>
              <a:t> routes to one of 19 SMB handlers</a:t>
            </a:r>
          </a:p>
          <a:p>
            <a:r>
              <a:rPr lang="en-GB" sz="2000" dirty="0"/>
              <a:t>cSMB2Request::</a:t>
            </a:r>
            <a:r>
              <a:rPr lang="en-GB" sz="2000" dirty="0" err="1"/>
              <a:t>getResponses</a:t>
            </a:r>
            <a:r>
              <a:rPr lang="en-GB" sz="2000" dirty="0"/>
              <a:t> uses pre-allocated buffers wrapped by cSMB2Response that formats bytes to go on the wire.</a:t>
            </a:r>
          </a:p>
          <a:p>
            <a:r>
              <a:rPr lang="en-GB" sz="2000" dirty="0"/>
              <a:t>There are no </a:t>
            </a:r>
            <a:r>
              <a:rPr lang="en-GB" sz="2000" dirty="0" err="1"/>
              <a:t>memcpy</a:t>
            </a:r>
            <a:r>
              <a:rPr lang="en-GB" sz="2000" dirty="0"/>
              <a:t> calls in the pipeline</a:t>
            </a:r>
          </a:p>
          <a:p>
            <a:r>
              <a:rPr lang="en-GB" sz="2000" dirty="0"/>
              <a:t>Use of Win32 </a:t>
            </a:r>
            <a:r>
              <a:rPr lang="en-GB" sz="2000" dirty="0" err="1"/>
              <a:t>IOCompletionPort</a:t>
            </a:r>
            <a:r>
              <a:rPr lang="en-GB" sz="2000" dirty="0"/>
              <a:t> and </a:t>
            </a:r>
            <a:r>
              <a:rPr lang="en-GB" sz="2000" dirty="0" err="1"/>
              <a:t>TransmitPackets</a:t>
            </a:r>
            <a:r>
              <a:rPr lang="en-GB" sz="2000" dirty="0"/>
              <a:t> API supports high speeds with low overhead. See </a:t>
            </a:r>
            <a:r>
              <a:rPr lang="en-GB" sz="2000" dirty="0" err="1"/>
              <a:t>SocketServer</a:t>
            </a:r>
            <a:r>
              <a:rPr lang="en-GB" sz="2000" dirty="0"/>
              <a:t> project.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93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7132-E412-4A12-BE7D-365DBC46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Version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5B1-2CD6-4ED6-B7ED-AFAEF6E7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200150"/>
            <a:ext cx="3429000" cy="2857500"/>
          </a:xfrm>
        </p:spPr>
        <p:txBody>
          <a:bodyPr/>
          <a:lstStyle/>
          <a:p>
            <a:r>
              <a:rPr lang="en-GB" dirty="0"/>
              <a:t>We need to negotiate a protocol version.</a:t>
            </a:r>
          </a:p>
          <a:p>
            <a:r>
              <a:rPr lang="en-GB" dirty="0"/>
              <a:t>We choose the simplest (for now)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1577C-29CD-482D-AD1E-5720BB03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" y="895350"/>
            <a:ext cx="505107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1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6B76-56FB-42D0-89DA-E3DB676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4EED-C446-46CE-9F6D-C66F5E37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200150"/>
            <a:ext cx="3581400" cy="2857500"/>
          </a:xfrm>
        </p:spPr>
        <p:txBody>
          <a:bodyPr/>
          <a:lstStyle/>
          <a:p>
            <a:r>
              <a:rPr lang="en-GB" dirty="0"/>
              <a:t>We then need to establish a secure session.</a:t>
            </a:r>
          </a:p>
          <a:p>
            <a:r>
              <a:rPr lang="en-GB" dirty="0"/>
              <a:t>This generates the </a:t>
            </a:r>
            <a:r>
              <a:rPr lang="en-GB" dirty="0" err="1"/>
              <a:t>sessionKey</a:t>
            </a:r>
            <a:r>
              <a:rPr lang="en-GB" dirty="0"/>
              <a:t> for signing the session payloads.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DA9D0-EE13-4A48-BF22-FF1EC968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" y="742950"/>
            <a:ext cx="5041053" cy="3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64AB-4A09-4554-B67F-DD04AA34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Key Generation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7CDC-FEB3-471D-90FB-7561ECE4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Windows Advantage: Use SSPI API!</a:t>
            </a:r>
          </a:p>
          <a:p>
            <a:r>
              <a:rPr lang="en-GB" sz="2400" dirty="0" err="1"/>
              <a:t>PackageName</a:t>
            </a:r>
            <a:r>
              <a:rPr lang="en-GB" sz="2400" dirty="0"/>
              <a:t> = "NTLM"</a:t>
            </a:r>
          </a:p>
          <a:p>
            <a:r>
              <a:rPr lang="en-GB" sz="2400" dirty="0" err="1"/>
              <a:t>QuerySecurityPackageInfo</a:t>
            </a:r>
            <a:r>
              <a:rPr lang="en-GB" sz="2400" dirty="0"/>
              <a:t>, </a:t>
            </a:r>
            <a:r>
              <a:rPr lang="en-GB" sz="2400" dirty="0" err="1"/>
              <a:t>AcquireCredentialsHandle</a:t>
            </a:r>
            <a:r>
              <a:rPr lang="en-GB" sz="2400" dirty="0"/>
              <a:t>, </a:t>
            </a:r>
            <a:r>
              <a:rPr lang="en-GB" sz="2400" dirty="0" err="1"/>
              <a:t>QueryContextAttributes</a:t>
            </a:r>
            <a:r>
              <a:rPr lang="en-GB" sz="2400" dirty="0"/>
              <a:t>, </a:t>
            </a:r>
            <a:r>
              <a:rPr lang="en-GB" sz="2400" dirty="0" err="1"/>
              <a:t>AcceptSecurityContext</a:t>
            </a:r>
            <a:r>
              <a:rPr lang="en-GB" sz="2400" dirty="0"/>
              <a:t>, </a:t>
            </a:r>
            <a:r>
              <a:rPr lang="en-GB" sz="2400" dirty="0" err="1"/>
              <a:t>CompleteAuthToken</a:t>
            </a:r>
            <a:r>
              <a:rPr lang="en-GB" sz="2400" dirty="0"/>
              <a:t>, </a:t>
            </a:r>
            <a:r>
              <a:rPr lang="en-GB" sz="2400" dirty="0" err="1"/>
              <a:t>DeleteSecurityContext</a:t>
            </a:r>
            <a:r>
              <a:rPr lang="en-GB" sz="2400" dirty="0"/>
              <a:t>, </a:t>
            </a:r>
            <a:r>
              <a:rPr lang="en-GB" sz="2400" dirty="0" err="1"/>
              <a:t>FreeContextBuffer</a:t>
            </a:r>
            <a:r>
              <a:rPr lang="en-GB" sz="2400" dirty="0"/>
              <a:t>, </a:t>
            </a:r>
            <a:r>
              <a:rPr lang="en-GB" sz="2400" dirty="0" err="1"/>
              <a:t>FreeCredentialsHandle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37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880-C176-4C9C-A35D-73768B5C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Key Generation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746F-06BB-48F7-B592-0331CE1F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Windows Advantage: Use </a:t>
            </a:r>
            <a:r>
              <a:rPr lang="en-GB" b="1" dirty="0" err="1"/>
              <a:t>Bcrypt</a:t>
            </a:r>
            <a:r>
              <a:rPr lang="en-GB" b="1" dirty="0"/>
              <a:t> API!</a:t>
            </a:r>
          </a:p>
          <a:p>
            <a:r>
              <a:rPr lang="en-GB" dirty="0"/>
              <a:t>BCRYPT_RC4_ALGORITHM, BCRYPT_MD5_ALGORITHM, BCRYPT_SHA256_ALGORITHM, BCRYPT_ALG_HANDLE_HMAC_FLAG,  BCRYPT_AES_CMAC_ALGORITHM.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4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0F80-6207-4E13-A983-09C009CA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NTLM v2 Authentication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671A-CA7B-41EB-AB11-1E4D850B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NTOWFv2(Passwd, User, </a:t>
            </a:r>
            <a:r>
              <a:rPr lang="en-GB" sz="2400" dirty="0" err="1"/>
              <a:t>UserDom</a:t>
            </a:r>
            <a:r>
              <a:rPr lang="en-GB" sz="2400" dirty="0"/>
              <a:t>) HMAC_MD5(MD4(UNICODE(Passwd)), UNICODE(</a:t>
            </a:r>
            <a:r>
              <a:rPr lang="en-GB" sz="2400" dirty="0" err="1"/>
              <a:t>ConcatenationOf</a:t>
            </a:r>
            <a:r>
              <a:rPr lang="en-GB" sz="2400" dirty="0"/>
              <a:t>( Uppercase(User), </a:t>
            </a:r>
            <a:r>
              <a:rPr lang="en-GB" sz="2400" dirty="0" err="1"/>
              <a:t>UserDom</a:t>
            </a:r>
            <a:r>
              <a:rPr lang="en-GB" sz="2400" dirty="0"/>
              <a:t> ) ) )</a:t>
            </a:r>
          </a:p>
          <a:p>
            <a:r>
              <a:rPr lang="en-GB" sz="2400" dirty="0"/>
              <a:t>"NTOWFv2("Password", "User", "Domain") is</a:t>
            </a:r>
          </a:p>
          <a:p>
            <a:pPr lvl="1"/>
            <a:r>
              <a:rPr lang="en-GB" sz="2400" dirty="0"/>
              <a:t>0c 86 8a 40 3b </a:t>
            </a:r>
            <a:r>
              <a:rPr lang="en-GB" sz="2400" dirty="0" err="1"/>
              <a:t>fd</a:t>
            </a:r>
            <a:r>
              <a:rPr lang="en-GB" sz="2400" dirty="0"/>
              <a:t> 7a 93 a3 00 1e f2 2e f0 2e 3f</a:t>
            </a:r>
          </a:p>
          <a:p>
            <a:r>
              <a:rPr lang="en-GB" sz="1800" dirty="0"/>
              <a:t>Taken from [MS-NLMP]: NT LAN Manager (NTLM) Authentication Protocol </a:t>
            </a:r>
          </a:p>
        </p:txBody>
      </p:sp>
    </p:spTree>
    <p:extLst>
      <p:ext uri="{BB962C8B-B14F-4D97-AF65-F5344CB8AC3E}">
        <p14:creationId xmlns:p14="http://schemas.microsoft.com/office/powerpoint/2010/main" val="36063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2155-D44F-48DD-9B55-565C59D3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Previous SDC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CDFD-100B-405E-A44B-848CD4E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2010: RESTful </a:t>
            </a:r>
            <a:r>
              <a:rPr lang="en-GB" sz="1400" dirty="0" err="1"/>
              <a:t>Filsystems</a:t>
            </a:r>
            <a:r>
              <a:rPr lang="en-GB" sz="1400" dirty="0"/>
              <a:t>: </a:t>
            </a:r>
            <a:r>
              <a:rPr lang="en-GB" sz="1400" dirty="0">
                <a:hlinkClick r:id="rId2"/>
              </a:rPr>
              <a:t>https://www.snia.org/sites/default/orig/sdc_archives/2010_presentations/thursday/JamesCain_RESTful_Filesystems.pdf</a:t>
            </a:r>
            <a:endParaRPr lang="en-GB" sz="1400" dirty="0"/>
          </a:p>
          <a:p>
            <a:r>
              <a:rPr lang="en-GB" sz="1400" dirty="0"/>
              <a:t>2011: Hidden Gems in the NAS Protocols: URL Missing</a:t>
            </a:r>
          </a:p>
          <a:p>
            <a:r>
              <a:rPr lang="en-GB" sz="1400" dirty="0"/>
              <a:t>2013: Exploiting the High Availability features in SMB 3.0 to support Speed and Scale</a:t>
            </a:r>
          </a:p>
          <a:p>
            <a:r>
              <a:rPr lang="en-GB" sz="1400" dirty="0">
                <a:hlinkClick r:id="rId3"/>
              </a:rPr>
              <a:t>https://www.snia.org/sites/default/files/files2/files2/SDC2013/SMB3/JamesCain_Exploiting_High_Availability_SMB30%20to%20support-v1.pdf</a:t>
            </a:r>
            <a:endParaRPr lang="en-GB" sz="1400" dirty="0"/>
          </a:p>
          <a:p>
            <a:r>
              <a:rPr lang="en-GB" sz="1400" dirty="0"/>
              <a:t>2015: A </a:t>
            </a:r>
            <a:r>
              <a:rPr lang="en-GB" sz="1400" dirty="0" err="1"/>
              <a:t>Pausable</a:t>
            </a:r>
            <a:r>
              <a:rPr lang="en-GB" sz="1400" dirty="0"/>
              <a:t> File System: </a:t>
            </a:r>
          </a:p>
          <a:p>
            <a:r>
              <a:rPr lang="en-GB" sz="1400" dirty="0">
                <a:hlinkClick r:id="rId4"/>
              </a:rPr>
              <a:t>http://www.snia.org/sites/default/files/SDC15_presentations/file_sys/JamesCain_A_Pausable_File_System.pdf</a:t>
            </a:r>
            <a:endParaRPr lang="en-GB" sz="1400" dirty="0"/>
          </a:p>
          <a:p>
            <a:r>
              <a:rPr lang="en-GB" sz="1400" dirty="0"/>
              <a:t>2017: Programming the Path:</a:t>
            </a:r>
          </a:p>
          <a:p>
            <a:r>
              <a:rPr lang="en-GB" sz="1400" dirty="0">
                <a:hlinkClick r:id="rId5"/>
              </a:rPr>
              <a:t>https://www.snia.org/sites/default/files/SDC/2017/presentations/File_Systems/Cain_James_Westland_Programming_the_Path.pdf</a:t>
            </a:r>
            <a:r>
              <a:rPr lang="en-GB" sz="1400" dirty="0"/>
              <a:t> (Video: </a:t>
            </a:r>
            <a:r>
              <a:rPr lang="en-GB" sz="1400" dirty="0">
                <a:hlinkClick r:id="rId6"/>
              </a:rPr>
              <a:t>https://www.youtube.com/watch?v=RNqYlQU_QX0</a:t>
            </a:r>
            <a:r>
              <a:rPr lang="en-GB" sz="1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790354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CC8D-CF0D-4D16-A922-69067B4C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NTLM v2 Authentication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6579-7F09-41A9-98C5-2F521AA5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Buffer NTOWFv2(Buffer&amp; password, Buffer&amp; user, Buffer&amp; domain)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Buffer md4Psswrd;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hashVal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(BCRYPT_MD4_ALGORITHM, password, md4Psswrd);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Buffer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NT_VERIFY(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userAndDom.Create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domain.GetData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domain.GetSize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HMAC_MD5(md4Psswrd,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userAndDom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8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81646-D264-4274-9A7E-BF4E047B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33425"/>
            <a:ext cx="4375195" cy="3790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E9241-D204-42E2-AFE9-5F04B20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Validate Negotiate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1DE1-610A-474D-B04F-7243FDD1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819150"/>
            <a:ext cx="4191000" cy="2857500"/>
          </a:xfrm>
        </p:spPr>
        <p:txBody>
          <a:bodyPr/>
          <a:lstStyle/>
          <a:p>
            <a:r>
              <a:rPr lang="en-GB" dirty="0"/>
              <a:t>A server must handle this FSCTL or the client will disconnect.</a:t>
            </a:r>
          </a:p>
          <a:p>
            <a:r>
              <a:rPr lang="en-GB" dirty="0"/>
              <a:t>The SMB is signed, so the reply must be signed too.</a:t>
            </a:r>
          </a:p>
          <a:p>
            <a:r>
              <a:rPr lang="en-GB" dirty="0"/>
              <a:t>Signing requires the session key.</a:t>
            </a:r>
          </a:p>
        </p:txBody>
      </p:sp>
    </p:spTree>
    <p:extLst>
      <p:ext uri="{BB962C8B-B14F-4D97-AF65-F5344CB8AC3E}">
        <p14:creationId xmlns:p14="http://schemas.microsoft.com/office/powerpoint/2010/main" val="2898113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9964-9DD2-4CE9-9BBE-898E544F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VFS - Adding Shares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6B7A-C26E-412D-B6E9-D7B8D20D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200150"/>
            <a:ext cx="4953000" cy="2857500"/>
          </a:xfrm>
        </p:spPr>
        <p:txBody>
          <a:bodyPr/>
          <a:lstStyle/>
          <a:p>
            <a:r>
              <a:rPr lang="en-GB" dirty="0"/>
              <a:t>Class </a:t>
            </a:r>
            <a:r>
              <a:rPr lang="en-GB" dirty="0" err="1"/>
              <a:t>iQCIFSProcessor</a:t>
            </a:r>
            <a:r>
              <a:rPr lang="en-GB" dirty="0"/>
              <a:t> is a singleton (it registers using some </a:t>
            </a:r>
            <a:r>
              <a:rPr lang="en-GB" dirty="0" err="1"/>
              <a:t>KernelExec</a:t>
            </a:r>
            <a:r>
              <a:rPr lang="en-GB" dirty="0"/>
              <a:t> macros).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7755F-DC9E-459C-A2B9-8CEE7C4A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3343275" cy="18383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62B089-CA6F-49E5-9A81-1785FC95460F}"/>
              </a:ext>
            </a:extLst>
          </p:cNvPr>
          <p:cNvSpPr txBox="1">
            <a:spLocks/>
          </p:cNvSpPr>
          <p:nvPr/>
        </p:nvSpPr>
        <p:spPr bwMode="auto">
          <a:xfrm>
            <a:off x="273352" y="2800350"/>
            <a:ext cx="841344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7E159"/>
              </a:buClr>
              <a:buSzPct val="75000"/>
              <a:buFont typeface="Wingdings" pitchFamily="2" charset="2"/>
              <a:buChar char="r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r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2BE52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err="1"/>
              <a:t>iQCIFSProcessor</a:t>
            </a:r>
            <a:r>
              <a:rPr lang="en-GB" kern="0" dirty="0"/>
              <a:t>::singleton().</a:t>
            </a:r>
            <a:r>
              <a:rPr lang="en-GB" kern="0" dirty="0" err="1"/>
              <a:t>attachResource</a:t>
            </a:r>
            <a:r>
              <a:rPr lang="en-GB" kern="0" dirty="0"/>
              <a:t>(..) is used to add new share names to the SMB server.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807352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E4CF-0DFA-4B0E-8928-4868E76F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VFS - Adding Shares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5F0-BFDF-434C-A162-30CE793F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QCIFSProcessor</a:t>
            </a:r>
            <a:r>
              <a:rPr lang="en-GB" sz="2400" dirty="0"/>
              <a:t> module receives and returns payload bytes to the </a:t>
            </a:r>
            <a:r>
              <a:rPr lang="en-GB" sz="2400" dirty="0" err="1"/>
              <a:t>SocketServer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iQCIFSFwk</a:t>
            </a:r>
            <a:r>
              <a:rPr lang="en-GB" sz="2400" dirty="0"/>
              <a:t>::singleton().</a:t>
            </a:r>
            <a:r>
              <a:rPr lang="en-GB" sz="2400" dirty="0" err="1"/>
              <a:t>createTreeResourceFactory</a:t>
            </a:r>
            <a:r>
              <a:rPr lang="en-GB" sz="2400" dirty="0"/>
              <a:t>() returns </a:t>
            </a:r>
            <a:r>
              <a:rPr lang="en-GB" sz="2400" dirty="0" err="1"/>
              <a:t>iTreeResourceFactory</a:t>
            </a:r>
            <a:r>
              <a:rPr lang="en-GB" sz="2400" dirty="0"/>
              <a:t> instances suitable to be passed to </a:t>
            </a:r>
            <a:r>
              <a:rPr lang="en-GB" sz="2400" dirty="0" err="1"/>
              <a:t>iQCIFSProcessor</a:t>
            </a:r>
            <a:r>
              <a:rPr lang="en-GB" sz="2400" dirty="0"/>
              <a:t>::</a:t>
            </a:r>
            <a:r>
              <a:rPr lang="en-GB" sz="2400" dirty="0" err="1"/>
              <a:t>attachResource</a:t>
            </a:r>
            <a:r>
              <a:rPr lang="en-GB" sz="2400" dirty="0"/>
              <a:t>().</a:t>
            </a:r>
          </a:p>
          <a:p>
            <a:r>
              <a:rPr lang="en-GB" sz="2400" dirty="0" err="1"/>
              <a:t>QCIFSFwk</a:t>
            </a:r>
            <a:r>
              <a:rPr lang="en-GB" sz="2400" dirty="0"/>
              <a:t> module offers lots of boiler plate code to support default implementations – enabling easy File System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7216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05AC-0CE7-42A4-A101-30C29F15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QCIFSTest</a:t>
            </a:r>
            <a:r>
              <a:rPr lang="en-GB" dirty="0"/>
              <a:t> – An Example File System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79C6-87BF-42E0-9FCE-D86CE49B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very simple basic file system driver.</a:t>
            </a:r>
          </a:p>
          <a:p>
            <a:r>
              <a:rPr lang="en-GB" dirty="0"/>
              <a:t>It can offer </a:t>
            </a:r>
            <a:r>
              <a:rPr lang="en-GB" dirty="0" err="1"/>
              <a:t>readonly</a:t>
            </a:r>
            <a:r>
              <a:rPr lang="en-GB" dirty="0"/>
              <a:t> files from local disk and RAM only mutable files and folders.</a:t>
            </a:r>
          </a:p>
          <a:p>
            <a:r>
              <a:rPr lang="en-GB" dirty="0"/>
              <a:t>Its small 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extension|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total comment|    total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blank|percent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421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169|            146|     47|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.h|       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161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171|             99|     18|</a:t>
            </a:r>
          </a:p>
        </p:txBody>
      </p:sp>
    </p:spTree>
    <p:extLst>
      <p:ext uri="{BB962C8B-B14F-4D97-AF65-F5344CB8AC3E}">
        <p14:creationId xmlns:p14="http://schemas.microsoft.com/office/powerpoint/2010/main" val="357018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1D45-F20F-46B1-A9D5-A8300F8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QCIFSTest</a:t>
            </a:r>
            <a:r>
              <a:rPr lang="en-GB" dirty="0"/>
              <a:t> – An Example File System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49CC-B18D-4C7B-8C7A-B37424DB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createTreeResourceFactory</a:t>
            </a:r>
            <a:r>
              <a:rPr lang="en-GB" sz="1600" dirty="0"/>
              <a:t> expects an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instance.</a:t>
            </a:r>
          </a:p>
          <a:p>
            <a:r>
              <a:rPr lang="en-GB" sz="1600" dirty="0" err="1"/>
              <a:t>QCIFSTest</a:t>
            </a:r>
            <a:r>
              <a:rPr lang="en-GB" sz="1600" dirty="0"/>
              <a:t> implements a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cChildLoader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iCreate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cRefCount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/>
              <a:t>Inherit from: </a:t>
            </a:r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cChildLoader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Base implementation that returns the children of this folder by implementing </a:t>
            </a:r>
            <a:b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registerListener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vfs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cPtr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iChildLoaderVisitor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pChildListener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endParaRPr lang="en-GB" sz="1600" dirty="0"/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iCreate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adds creation support for files and folders</a:t>
            </a:r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iRename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adds rename support</a:t>
            </a:r>
          </a:p>
          <a:p>
            <a:pPr lvl="1"/>
            <a:r>
              <a:rPr lang="en-GB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cRefCount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</a:t>
            </a:r>
            <a:r>
              <a:rPr lang="en-GB" sz="16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mixin</a:t>
            </a:r>
            <a:r>
              <a:rPr lang="en-GB" sz="1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reference count to enable our smart pointer</a:t>
            </a:r>
          </a:p>
        </p:txBody>
      </p:sp>
    </p:spTree>
    <p:extLst>
      <p:ext uri="{BB962C8B-B14F-4D97-AF65-F5344CB8AC3E}">
        <p14:creationId xmlns:p14="http://schemas.microsoft.com/office/powerpoint/2010/main" val="1605451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1F20-5967-4130-96FB-A3986422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QCIFSTest</a:t>
            </a:r>
            <a:r>
              <a:rPr lang="en-GB" dirty="0"/>
              <a:t> – An Example File System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81DD-F9B5-4257-9C73-B263A61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interface offers lots of ways to add files and folders to this folder, using various overloads 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updateFolder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and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000" dirty="0"/>
              <a:t>Variations on types of folder functionality can be built using interfaces previously mentioned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etc</a:t>
            </a:r>
            <a:r>
              <a:rPr lang="en-GB" sz="2000" dirty="0"/>
              <a:t>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GB" sz="2000" dirty="0"/>
              <a:t>Variations on types of files can be built by inheriting from interfaces such as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70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F106-F41A-465A-A466-7A237D59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Adding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C6D9-9970-4EF4-A859-9373D01B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updateFolder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pChildLoader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iCreate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pFolderCreate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cConstPtr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cMemoryView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pIconMem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bDeletable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bNotify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= 0;</a:t>
            </a:r>
          </a:p>
        </p:txBody>
      </p:sp>
    </p:spTree>
    <p:extLst>
      <p:ext uri="{BB962C8B-B14F-4D97-AF65-F5344CB8AC3E}">
        <p14:creationId xmlns:p14="http://schemas.microsoft.com/office/powerpoint/2010/main" val="329835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AE92-E370-4B8B-B53D-A2AADEDE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Adding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D473-2672-4CB2-BE95-6176F49B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readCallback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bDeletable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bNotify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= 0;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writeCallback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bDeletable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bNotify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= 0;</a:t>
            </a:r>
          </a:p>
        </p:txBody>
      </p:sp>
    </p:spTree>
    <p:extLst>
      <p:ext uri="{BB962C8B-B14F-4D97-AF65-F5344CB8AC3E}">
        <p14:creationId xmlns:p14="http://schemas.microsoft.com/office/powerpoint/2010/main" val="753254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0C0E-83F0-4A34-99DC-A1397EAE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</a:t>
            </a:r>
            <a:r>
              <a:rPr lang="en-GB" dirty="0" err="1"/>
              <a:t>Readonly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E6BC-833A-4272-8BBE-0842B8BC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unsigned __int64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(ULONGLONG fid)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readBytes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tTransmitList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krTPM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DWORD&amp;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LARGE_INTEGER &amp;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nOffset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ULONGLONG fid)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canExecute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false; 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//defaults to no execution rights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canCache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true; 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//defaults to SMB2 BATCH OPLOCK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registerChangeListener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iCallbackChangeListener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listener)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(ULONGLONG fid) {return 0;}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950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I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Introduction, Rationale &amp; Competition</a:t>
            </a:r>
          </a:p>
          <a:p>
            <a:r>
              <a:rPr lang="en-US" altLang="en-US" dirty="0"/>
              <a:t>Code tour</a:t>
            </a:r>
          </a:p>
          <a:p>
            <a:pPr lvl="1"/>
            <a:r>
              <a:rPr lang="en-US" altLang="en-US" dirty="0"/>
              <a:t>Architecture</a:t>
            </a:r>
          </a:p>
          <a:p>
            <a:pPr lvl="1"/>
            <a:r>
              <a:rPr lang="en-US" altLang="en-US" dirty="0"/>
              <a:t>Building</a:t>
            </a:r>
          </a:p>
          <a:p>
            <a:pPr lvl="1"/>
            <a:r>
              <a:rPr lang="en-US" altLang="en-US" dirty="0"/>
              <a:t>Running</a:t>
            </a:r>
          </a:p>
          <a:p>
            <a:pPr lvl="1"/>
            <a:r>
              <a:rPr lang="en-US" altLang="en-US" dirty="0"/>
              <a:t>Plugins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0638-2C76-44BF-9159-9BE26BF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System – Mutable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BFB8-BDCA-42C5-B300-34EB2008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__int64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writeBytes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cConstPtr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cMemoryView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buffer,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LARGE_INTEGER &amp;offset,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~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DWORD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notifyDelete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62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971-0FAE-49B3-BB98-8B8436C5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file implementation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E406-9A5F-44CF-A904-EE0DF27F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cBasicFile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iReadCallback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cRefCount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Takes a path to a local file and offers it to the VFS as a read only byte range.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cTestWriteCallback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iWriteCallback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iFileEvent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cRefCount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Created inside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::File</a:t>
            </a:r>
            <a:r>
              <a:rPr lang="en-GB" sz="2000" dirty="0"/>
              <a:t>, added to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iChildLoaderVisitor</a:t>
            </a:r>
            <a:r>
              <a:rPr lang="en-GB" sz="2000" dirty="0"/>
              <a:t> using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::Directory </a:t>
            </a:r>
            <a:r>
              <a:rPr lang="en-GB" sz="2000" dirty="0"/>
              <a:t>creates extra instances of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cTestLoader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to support sub directories.</a:t>
            </a:r>
          </a:p>
        </p:txBody>
      </p:sp>
    </p:spTree>
    <p:extLst>
      <p:ext uri="{BB962C8B-B14F-4D97-AF65-F5344CB8AC3E}">
        <p14:creationId xmlns:p14="http://schemas.microsoft.com/office/powerpoint/2010/main" val="2925293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1C41-05D5-4F6F-AA2B-97D3CBD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not just a DAS – it’s a NAS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47E9-82F6-4756-9A07-00670B89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competition listed in the front matter were all using </a:t>
            </a:r>
            <a:r>
              <a:rPr lang="en-GB" sz="2400" dirty="0" err="1"/>
              <a:t>IFSKit</a:t>
            </a:r>
            <a:r>
              <a:rPr lang="en-GB" sz="2400" dirty="0"/>
              <a:t> style Kernel mode drivers to build loopback filesystems.</a:t>
            </a:r>
          </a:p>
          <a:p>
            <a:r>
              <a:rPr lang="en-GB" sz="2400" dirty="0"/>
              <a:t>Our VFS is a NAS protocol server.</a:t>
            </a:r>
          </a:p>
          <a:p>
            <a:pPr lvl="1"/>
            <a:r>
              <a:rPr lang="en-GB" sz="2400" dirty="0"/>
              <a:t>Its so much more than just Loopback!</a:t>
            </a:r>
          </a:p>
          <a:p>
            <a:r>
              <a:rPr lang="en-GB" sz="2400" dirty="0"/>
              <a:t>Its has been tested against numerous clients, including OS-X, Linux, Solaris and Windows.</a:t>
            </a:r>
          </a:p>
          <a:p>
            <a:pPr lvl="1"/>
            <a:r>
              <a:rPr lang="en-GB" sz="2400" dirty="0"/>
              <a:t>No warranties though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961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2B2D-0A9F-4D18-941C-79557D98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not just a DAS – it’s a NAS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2A8D-FD5E-437B-8896-BCFC0B1E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real advantage of being a NAS server comes with more modern SMB3 features.</a:t>
            </a:r>
          </a:p>
          <a:p>
            <a:r>
              <a:rPr lang="en-GB" dirty="0"/>
              <a:t>SMB3 offers clustering for scale out and failover.</a:t>
            </a:r>
          </a:p>
          <a:p>
            <a:r>
              <a:rPr lang="en-GB" dirty="0"/>
              <a:t>The SMB3 protocol has been used in very interesting and demanding deployments, such as storage for booting Hyper-V images. </a:t>
            </a:r>
          </a:p>
        </p:txBody>
      </p:sp>
    </p:spTree>
    <p:extLst>
      <p:ext uri="{BB962C8B-B14F-4D97-AF65-F5344CB8AC3E}">
        <p14:creationId xmlns:p14="http://schemas.microsoft.com/office/powerpoint/2010/main" val="2134797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2A3-781F-445A-A6C0-1FD5280A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Research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4F6C-185C-4537-8695-0360059A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Credits – see </a:t>
            </a:r>
            <a:r>
              <a:rPr lang="en-GB" dirty="0" err="1"/>
              <a:t>QCIFSProcessor</a:t>
            </a:r>
            <a:r>
              <a:rPr lang="en-GB" dirty="0"/>
              <a:t> Main.cpp</a:t>
            </a:r>
          </a:p>
          <a:p>
            <a:pPr lvl="1"/>
            <a:r>
              <a:rPr lang="en-GB" dirty="0"/>
              <a:t>Defaults to 40 – plenty for loopback</a:t>
            </a:r>
          </a:p>
          <a:p>
            <a:pPr lvl="1"/>
            <a:r>
              <a:rPr lang="en-GB" dirty="0"/>
              <a:t>Can be overridden using registry</a:t>
            </a:r>
          </a:p>
          <a:p>
            <a:pPr lvl="2"/>
            <a:r>
              <a:rPr lang="en-GB" dirty="0"/>
              <a:t>See </a:t>
            </a:r>
            <a:r>
              <a:rPr lang="en-GB" dirty="0" err="1"/>
              <a:t>moduleInit</a:t>
            </a:r>
            <a:r>
              <a:rPr lang="en-GB" dirty="0"/>
              <a:t> in </a:t>
            </a:r>
            <a:r>
              <a:rPr lang="en-GB" dirty="0" err="1"/>
              <a:t>QCIFSProcessor</a:t>
            </a:r>
            <a:r>
              <a:rPr lang="en-GB" dirty="0"/>
              <a:t> project.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0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7FB-7A77-41C1-9483-5FCD78F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Research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2177-326B-47D4-85D5-CC200E85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Protocol Versions - #define kUSE_SMB3</a:t>
            </a:r>
          </a:p>
          <a:p>
            <a:pPr lvl="1"/>
            <a:r>
              <a:rPr lang="en-GB" sz="2400" dirty="0"/>
              <a:t>Enables v3 negotiation</a:t>
            </a:r>
          </a:p>
          <a:p>
            <a:pPr lvl="1"/>
            <a:r>
              <a:rPr lang="en-GB" sz="2400" dirty="0"/>
              <a:t>SMB3 uses different session key calculation.</a:t>
            </a:r>
          </a:p>
          <a:p>
            <a:r>
              <a:rPr lang="en-GB" sz="2400" b="1" dirty="0"/>
              <a:t>SMB3 supports: </a:t>
            </a:r>
            <a:r>
              <a:rPr lang="en-GB" sz="2400" dirty="0"/>
              <a:t>SMB2_SHARE_CAP_CONTINUOUS_AVAILABILITY, SMB2_SHARE_CAP_CLUSTER, SMB2_SHARE_CAP_SCALEOUT</a:t>
            </a:r>
          </a:p>
        </p:txBody>
      </p:sp>
    </p:spTree>
    <p:extLst>
      <p:ext uri="{BB962C8B-B14F-4D97-AF65-F5344CB8AC3E}">
        <p14:creationId xmlns:p14="http://schemas.microsoft.com/office/powerpoint/2010/main" val="3665342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EB3A-1F62-4259-B384-1FADFF4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Research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BC45-B1D0-4B80-AE99-3C2827B4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SMB3 experiments:</a:t>
            </a:r>
            <a:endParaRPr lang="en-GB" sz="2400" dirty="0"/>
          </a:p>
          <a:p>
            <a:r>
              <a:rPr lang="en-GB" sz="2400" dirty="0"/>
              <a:t>#define </a:t>
            </a:r>
            <a:r>
              <a:rPr lang="en-GB" sz="2400" dirty="0" err="1"/>
              <a:t>kUSE_SMB_NETWORK_INTERFACE_INFO</a:t>
            </a:r>
            <a:endParaRPr lang="en-GB" sz="2400" dirty="0"/>
          </a:p>
          <a:p>
            <a:pPr lvl="1"/>
            <a:r>
              <a:rPr lang="en-GB" sz="2400" dirty="0"/>
              <a:t>Supports experiments with FSCTL_QUERY_NETWORK_INTERFACE_INFO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38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709A-C63C-4C77-AAE8-E6FAD504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Debts </a:t>
            </a:r>
            <a:r>
              <a:rPr lang="en-GB" dirty="0"/>
              <a:t>– Signing &amp;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CFB0-F707-42FA-939C-4B6BD513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Debt: Sign All The Time</a:t>
            </a:r>
          </a:p>
          <a:p>
            <a:r>
              <a:rPr lang="en-GB" dirty="0"/>
              <a:t>Status: Single packets work. </a:t>
            </a:r>
          </a:p>
          <a:p>
            <a:r>
              <a:rPr lang="en-GB" dirty="0"/>
              <a:t>Multiple (compound) packets don’t.</a:t>
            </a:r>
          </a:p>
          <a:p>
            <a:pPr lvl="1"/>
            <a:r>
              <a:rPr lang="en-GB" dirty="0"/>
              <a:t>Need to configure OS-X to work around</a:t>
            </a:r>
          </a:p>
          <a:p>
            <a:r>
              <a:rPr lang="en-GB" b="1" dirty="0"/>
              <a:t>Debt: Encryption</a:t>
            </a:r>
          </a:p>
          <a:p>
            <a:r>
              <a:rPr lang="en-GB" dirty="0"/>
              <a:t>Not supported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066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C872-4677-4D1C-A2CA-DAF42F38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add – </a:t>
            </a:r>
            <a:r>
              <a:rPr lang="en-GB" dirty="0" err="1"/>
              <a:t>Enum</a:t>
            </a:r>
            <a:r>
              <a:rPr lang="en-GB" dirty="0"/>
              <a:t> Shares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9F23-9B2A-449C-B807-CF3A43FFA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net share enumerations via ‘</a:t>
            </a:r>
            <a:r>
              <a:rPr lang="en-GB" dirty="0" err="1"/>
              <a:t>srvsvc</a:t>
            </a:r>
            <a:r>
              <a:rPr lang="en-GB" dirty="0"/>
              <a:t>’.</a:t>
            </a:r>
          </a:p>
          <a:p>
            <a:pPr lvl="1"/>
            <a:r>
              <a:rPr lang="en-GB" dirty="0"/>
              <a:t>OS-X needs </a:t>
            </a:r>
            <a:r>
              <a:rPr lang="en-GB" dirty="0" err="1"/>
              <a:t>srvsvc</a:t>
            </a:r>
            <a:r>
              <a:rPr lang="en-GB" dirty="0"/>
              <a:t> to re-connect after an error / timeout etc &amp; Finder needs it anyway.</a:t>
            </a:r>
          </a:p>
          <a:p>
            <a:pPr lvl="1"/>
            <a:r>
              <a:rPr lang="en-GB" dirty="0"/>
              <a:t>On Windows loopback try command</a:t>
            </a:r>
          </a:p>
          <a:p>
            <a:pPr lvl="2"/>
            <a:r>
              <a:rPr lang="en-GB" b="1" dirty="0"/>
              <a:t>net view 127.0.0.1</a:t>
            </a:r>
          </a:p>
          <a:p>
            <a:pPr lvl="1"/>
            <a:r>
              <a:rPr lang="en-GB" dirty="0"/>
              <a:t>Use MIDL compiler to make C code for the </a:t>
            </a:r>
            <a:r>
              <a:rPr lang="en-GB" dirty="0" err="1"/>
              <a:t>srvsvc</a:t>
            </a:r>
            <a:r>
              <a:rPr lang="en-GB" dirty="0"/>
              <a:t> IDL and ms-dtyp.idl.</a:t>
            </a:r>
          </a:p>
        </p:txBody>
      </p:sp>
    </p:spTree>
    <p:extLst>
      <p:ext uri="{BB962C8B-B14F-4D97-AF65-F5344CB8AC3E}">
        <p14:creationId xmlns:p14="http://schemas.microsoft.com/office/powerpoint/2010/main" val="4242079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F7FA-4EF8-409F-B892-B07030B4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add – </a:t>
            </a:r>
            <a:r>
              <a:rPr lang="en-GB" dirty="0" err="1"/>
              <a:t>Enum</a:t>
            </a:r>
            <a:r>
              <a:rPr lang="en-GB" dirty="0"/>
              <a:t> Shares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EA83-65C3-425C-8C5C-A3466133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Approach: use local named pipe (so LPC) to our own </a:t>
            </a:r>
            <a:r>
              <a:rPr lang="en-GB" sz="2400" dirty="0" err="1"/>
              <a:t>srvsvc</a:t>
            </a:r>
            <a:r>
              <a:rPr lang="en-GB" sz="2400" dirty="0"/>
              <a:t>! </a:t>
            </a:r>
          </a:p>
          <a:p>
            <a:r>
              <a:rPr lang="en-GB" sz="2400" dirty="0"/>
              <a:t>Pump binary using read write IO.</a:t>
            </a:r>
          </a:p>
          <a:p>
            <a:pPr lvl="1"/>
            <a:r>
              <a:rPr lang="en-GB" sz="2400" dirty="0"/>
              <a:t>Semantics: Transact is blocking, read &amp; write is async.</a:t>
            </a:r>
          </a:p>
          <a:p>
            <a:pPr lvl="1"/>
            <a:r>
              <a:rPr lang="en-GB" sz="2400" dirty="0"/>
              <a:t>Test approach using: </a:t>
            </a:r>
            <a:r>
              <a:rPr lang="en-GB" sz="2400" dirty="0" err="1"/>
              <a:t>NetShareEnum</a:t>
            </a:r>
            <a:r>
              <a:rPr lang="en-GB" sz="2400" dirty="0"/>
              <a:t>(NULL, 0, &amp;</a:t>
            </a:r>
            <a:r>
              <a:rPr lang="en-GB" sz="2400" dirty="0" err="1"/>
              <a:t>buf</a:t>
            </a:r>
            <a:r>
              <a:rPr lang="en-GB" sz="2400" dirty="0"/>
              <a:t>, MAX_PREFERRED_LENGTH, &amp;entries, &amp;total, NULL);</a:t>
            </a:r>
          </a:p>
        </p:txBody>
      </p:sp>
    </p:spTree>
    <p:extLst>
      <p:ext uri="{BB962C8B-B14F-4D97-AF65-F5344CB8AC3E}">
        <p14:creationId xmlns:p14="http://schemas.microsoft.com/office/powerpoint/2010/main" val="280342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E9F1-2A37-49E4-8867-3BA0DDA5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FC2B-A475-40C5-A432-EF2CFECB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working</a:t>
            </a:r>
          </a:p>
          <a:p>
            <a:r>
              <a:rPr lang="en-GB" dirty="0"/>
              <a:t>Research Topics</a:t>
            </a:r>
          </a:p>
          <a:p>
            <a:r>
              <a:rPr lang="en-GB" dirty="0"/>
              <a:t>Debts &amp; To Dos</a:t>
            </a:r>
          </a:p>
          <a:p>
            <a:r>
              <a:rPr lang="en-GB" dirty="0"/>
              <a:t>Ideas for projects</a:t>
            </a:r>
          </a:p>
        </p:txBody>
      </p:sp>
    </p:spTree>
    <p:extLst>
      <p:ext uri="{BB962C8B-B14F-4D97-AF65-F5344CB8AC3E}">
        <p14:creationId xmlns:p14="http://schemas.microsoft.com/office/powerpoint/2010/main" val="3810018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9FFF-974C-4E20-9D16-0B157E3F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Service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EC3E-5263-4628-804C-F63589CA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OX-X calls SRVS: BIND &amp; </a:t>
            </a:r>
            <a:r>
              <a:rPr lang="en-GB" dirty="0" err="1"/>
              <a:t>NetShareEnum</a:t>
            </a:r>
            <a:r>
              <a:rPr lang="en-GB" dirty="0"/>
              <a:t>.</a:t>
            </a:r>
          </a:p>
          <a:p>
            <a:r>
              <a:rPr lang="en-GB" dirty="0"/>
              <a:t>Explorer calls SRVS: BIND &amp; </a:t>
            </a:r>
            <a:r>
              <a:rPr lang="en-GB" dirty="0" err="1"/>
              <a:t>NetrShareEnum</a:t>
            </a:r>
            <a:r>
              <a:rPr lang="en-GB" dirty="0"/>
              <a:t>, </a:t>
            </a:r>
            <a:r>
              <a:rPr lang="en-GB" dirty="0" err="1"/>
              <a:t>NetrServerGetInfo</a:t>
            </a:r>
            <a:r>
              <a:rPr lang="en-GB" dirty="0"/>
              <a:t>, </a:t>
            </a:r>
            <a:r>
              <a:rPr lang="en-GB" dirty="0" err="1"/>
              <a:t>NetrShareGetInfo</a:t>
            </a:r>
            <a:r>
              <a:rPr lang="en-GB" dirty="0"/>
              <a:t>.</a:t>
            </a:r>
          </a:p>
          <a:p>
            <a:r>
              <a:rPr lang="en-GB" dirty="0"/>
              <a:t>Explorer calls WKST: BIND &amp; </a:t>
            </a:r>
            <a:r>
              <a:rPr lang="en-GB" dirty="0" err="1"/>
              <a:t>NetrWkstaGetInfo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388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E2E0-A638-4C46-A489-6E631DE4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add – 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73CA-00C6-4C3A-AC95-F787986F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Complement </a:t>
            </a:r>
            <a:r>
              <a:rPr lang="en-GB" sz="2400" dirty="0" err="1"/>
              <a:t>IOCompletionPort</a:t>
            </a:r>
            <a:r>
              <a:rPr lang="en-GB" sz="2400" dirty="0"/>
              <a:t> with RIO</a:t>
            </a:r>
          </a:p>
          <a:p>
            <a:pPr lvl="1"/>
            <a:r>
              <a:rPr lang="en-GB" sz="2400" dirty="0"/>
              <a:t>Registered I/O - API to support high-speed networking for increased networking performance with lower latency and jitter.</a:t>
            </a:r>
          </a:p>
          <a:p>
            <a:pPr lvl="1"/>
            <a:r>
              <a:rPr lang="en-GB" sz="2400" dirty="0"/>
              <a:t>RIO relies on registering the memory that you will use as data buffers and knowing in advance how many pending operations a given socket will have at any time. </a:t>
            </a:r>
          </a:p>
        </p:txBody>
      </p:sp>
    </p:spTree>
    <p:extLst>
      <p:ext uri="{BB962C8B-B14F-4D97-AF65-F5344CB8AC3E}">
        <p14:creationId xmlns:p14="http://schemas.microsoft.com/office/powerpoint/2010/main" val="3936579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E6EF-DEC7-4189-998F-55C7955F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A757-FD91-4C2E-8CBE-D56ACA83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The VFS code base supports some of the SMB3 extensions for multi-channel, scale out and clustering.</a:t>
            </a:r>
          </a:p>
          <a:p>
            <a:r>
              <a:rPr lang="en-GB" sz="2400" dirty="0"/>
              <a:t>I gave a talk about the semantics of the implied model between a set of SMB3 cluster members here in 2013</a:t>
            </a:r>
          </a:p>
          <a:p>
            <a:r>
              <a:rPr lang="en-GB" sz="2400" dirty="0"/>
              <a:t>It would be interesting to build a clustered VFS using this code base, as we can again exploit some of the Windows ecosystem to support this.</a:t>
            </a:r>
          </a:p>
        </p:txBody>
      </p:sp>
    </p:spTree>
    <p:extLst>
      <p:ext uri="{BB962C8B-B14F-4D97-AF65-F5344CB8AC3E}">
        <p14:creationId xmlns:p14="http://schemas.microsoft.com/office/powerpoint/2010/main" val="3902595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595-66F8-4D3A-8ADC-B67CCCAC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SMB Direct – In User Mode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4322-04F6-47BC-8E3B-55B9C036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SMB3 multi-channel enables different transports, like SMB Direct.</a:t>
            </a:r>
          </a:p>
          <a:p>
            <a:r>
              <a:rPr lang="en-GB" sz="2000" dirty="0"/>
              <a:t>NDKPI is an MS Kernel Mode API for RDMA access.</a:t>
            </a:r>
          </a:p>
          <a:p>
            <a:r>
              <a:rPr lang="en-GB" sz="2000" dirty="0"/>
              <a:t>The MS HPC team use NDSPI – as user mode equivalent to the Kernel Mode API. </a:t>
            </a:r>
          </a:p>
          <a:p>
            <a:pPr lvl="1"/>
            <a:r>
              <a:rPr lang="en-GB" sz="2000" dirty="0"/>
              <a:t>NDSPI is very poorly documented, but its API is a mirror of NDKPI, which is well documented.</a:t>
            </a:r>
          </a:p>
          <a:p>
            <a:r>
              <a:rPr lang="en-GB" sz="2000" dirty="0"/>
              <a:t>Ports are either 445 for </a:t>
            </a:r>
            <a:r>
              <a:rPr lang="en-GB" sz="2000" dirty="0" err="1"/>
              <a:t>Infiniband</a:t>
            </a:r>
            <a:r>
              <a:rPr lang="en-GB" sz="2000" dirty="0"/>
              <a:t>, or 5445 if TCP ports are in use (this new number is registered with IANA).</a:t>
            </a:r>
          </a:p>
          <a:p>
            <a:r>
              <a:rPr lang="en-GB" sz="2000" dirty="0"/>
              <a:t>We can use the same </a:t>
            </a:r>
            <a:r>
              <a:rPr lang="en-GB" sz="2000" dirty="0" err="1"/>
              <a:t>NetServerTransportEnum</a:t>
            </a:r>
            <a:r>
              <a:rPr lang="en-GB" sz="2000" dirty="0"/>
              <a:t> techniques to free ports</a:t>
            </a:r>
          </a:p>
        </p:txBody>
      </p:sp>
    </p:spTree>
    <p:extLst>
      <p:ext uri="{BB962C8B-B14F-4D97-AF65-F5344CB8AC3E}">
        <p14:creationId xmlns:p14="http://schemas.microsoft.com/office/powerpoint/2010/main" val="3530702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5FC2-A0CF-4BDF-8148-B7883F4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2E0A-BC22-4133-92B9-F6302657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is open source. </a:t>
            </a:r>
          </a:p>
          <a:p>
            <a:r>
              <a:rPr lang="en-GB" dirty="0"/>
              <a:t>The code is Licensed under the Apache License, Version 2.0 …</a:t>
            </a:r>
          </a:p>
          <a:p>
            <a:r>
              <a:rPr lang="en-GB" dirty="0"/>
              <a:t>… so really … no WARRANTIES !</a:t>
            </a:r>
          </a:p>
          <a:p>
            <a:r>
              <a:rPr lang="en-GB" dirty="0"/>
              <a:t>See here for the full terms:</a:t>
            </a:r>
          </a:p>
          <a:p>
            <a:pPr lvl="1"/>
            <a:r>
              <a:rPr lang="en-GB" dirty="0"/>
              <a:t>http://www.apache.org/licenses/LICENSE-2.0</a:t>
            </a:r>
          </a:p>
        </p:txBody>
      </p:sp>
    </p:spTree>
    <p:extLst>
      <p:ext uri="{BB962C8B-B14F-4D97-AF65-F5344CB8AC3E}">
        <p14:creationId xmlns:p14="http://schemas.microsoft.com/office/powerpoint/2010/main" val="1022177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871E-0C43-4ACC-AB90-8BB09EF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6799-E1B6-4CEB-B4F1-8BDC76E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is hosted on Github.com</a:t>
            </a:r>
          </a:p>
          <a:p>
            <a:r>
              <a:rPr lang="en-GB" dirty="0"/>
              <a:t>The URL to clone from is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https://github.com/DrJWCain/VFS</a:t>
            </a:r>
            <a:endParaRPr lang="en-GB" dirty="0"/>
          </a:p>
          <a:p>
            <a:r>
              <a:rPr lang="en-GB" dirty="0"/>
              <a:t>Please fork freely, and send pull requests if you want to.</a:t>
            </a:r>
          </a:p>
          <a:p>
            <a:r>
              <a:rPr lang="en-GB" dirty="0"/>
              <a:t>I’m very excited to see what the community make of this!</a:t>
            </a:r>
          </a:p>
        </p:txBody>
      </p:sp>
    </p:spTree>
    <p:extLst>
      <p:ext uri="{BB962C8B-B14F-4D97-AF65-F5344CB8AC3E}">
        <p14:creationId xmlns:p14="http://schemas.microsoft.com/office/powerpoint/2010/main" val="1747180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21F8-F8F1-4A1B-8196-5B11B43F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0631-81BD-4A37-BFAD-2FB3773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Email: </a:t>
            </a:r>
            <a:r>
              <a:rPr lang="en-GB" dirty="0">
                <a:hlinkClick r:id="rId2"/>
              </a:rPr>
              <a:t>james.cain@grassvalley.com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Clone from: </a:t>
            </a:r>
            <a:r>
              <a:rPr lang="en-GB" dirty="0">
                <a:hlinkClick r:id="rId3"/>
              </a:rPr>
              <a:t>https://github.com/DrJWCain/VFS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0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how elegant and simple the SMB2/3 protocol really is</a:t>
            </a:r>
          </a:p>
          <a:p>
            <a:r>
              <a:rPr lang="en-GB" dirty="0"/>
              <a:t>Learn how hard it is to develop an SMB2/3 server. </a:t>
            </a:r>
          </a:p>
          <a:p>
            <a:pPr lvl="1"/>
            <a:r>
              <a:rPr lang="en-GB" dirty="0"/>
              <a:t>Hint: we provide solutions for (some of) the hard bits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E9C3-4A1A-4E19-8610-E0E956B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92C1-4778-48C6-9E8B-0E0E252E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how much of Windows can be re-used to develop an SMB2/3 server</a:t>
            </a:r>
          </a:p>
          <a:p>
            <a:r>
              <a:rPr lang="en-GB" dirty="0"/>
              <a:t>Get some ideas of what you can do with a user mode file system for your own projects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44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talk is about writing an SMB2/3 server.</a:t>
            </a:r>
          </a:p>
          <a:p>
            <a:r>
              <a:rPr lang="en-US" sz="2400" dirty="0"/>
              <a:t>The server runs on Windows.</a:t>
            </a:r>
          </a:p>
          <a:p>
            <a:pPr lvl="1"/>
            <a:r>
              <a:rPr lang="en-US" sz="2400" dirty="0"/>
              <a:t>This has some interesting benefits</a:t>
            </a:r>
          </a:p>
          <a:p>
            <a:r>
              <a:rPr lang="en-US" sz="2400" dirty="0"/>
              <a:t>The server runs in user mode.</a:t>
            </a:r>
          </a:p>
          <a:p>
            <a:pPr lvl="1"/>
            <a:r>
              <a:rPr lang="en-US" sz="2400" dirty="0"/>
              <a:t>This also has some interesting benefits</a:t>
            </a:r>
          </a:p>
          <a:p>
            <a:r>
              <a:rPr lang="en-US" sz="2400" dirty="0"/>
              <a:t>The server is now open source</a:t>
            </a:r>
          </a:p>
          <a:p>
            <a:pPr lvl="1"/>
            <a:r>
              <a:rPr lang="en-US" sz="2400" dirty="0"/>
              <a:t>You can play too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39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8896-3455-4290-AB12-DC72DCAB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DE09-BFB9-46DE-8372-5DBC9B6E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Why implement SMB2/3 on Windows?</a:t>
            </a:r>
          </a:p>
          <a:p>
            <a:pPr lvl="1"/>
            <a:r>
              <a:rPr lang="en-GB" sz="2400" dirty="0"/>
              <a:t>I have data I’d like to offer as files</a:t>
            </a:r>
          </a:p>
          <a:p>
            <a:pPr lvl="2"/>
            <a:r>
              <a:rPr lang="en-GB" sz="2000" dirty="0"/>
              <a:t>The data is within the Windows eco-system.</a:t>
            </a:r>
          </a:p>
          <a:p>
            <a:pPr lvl="1"/>
            <a:r>
              <a:rPr lang="en-GB" sz="2400" dirty="0"/>
              <a:t>Writing Kernel mode filesystems is notoriously hard</a:t>
            </a:r>
          </a:p>
          <a:p>
            <a:pPr lvl="2"/>
            <a:r>
              <a:rPr lang="en-GB" sz="2000" dirty="0"/>
              <a:t>This approach is easier – honestly!</a:t>
            </a:r>
          </a:p>
          <a:p>
            <a:pPr lvl="1"/>
            <a:r>
              <a:rPr lang="en-GB" sz="2400" dirty="0"/>
              <a:t>It’s a NAS not a DAS!</a:t>
            </a:r>
          </a:p>
          <a:p>
            <a:pPr lvl="2"/>
            <a:r>
              <a:rPr lang="en-GB" sz="2000" dirty="0"/>
              <a:t>Having direct access to the SMB server offers many interesting benefits for filesystems innovation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532954"/>
      </p:ext>
    </p:extLst>
  </p:cSld>
  <p:clrMapOvr>
    <a:masterClrMapping/>
  </p:clrMapOvr>
</p:sld>
</file>

<file path=ppt/theme/theme1.xml><?xml version="1.0" encoding="utf-8"?>
<a:theme xmlns:a="http://schemas.openxmlformats.org/drawingml/2006/main" name="SDC2015_ppt_template">
  <a:themeElements>
    <a:clrScheme name="SDC_Slides_08_Template_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DC_Slides_08_Template_4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DC_Slides_08_Template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SDC2015_ppt_template</Template>
  <TotalTime>4053</TotalTime>
  <Words>3309</Words>
  <Application>Microsoft Office PowerPoint</Application>
  <PresentationFormat>On-screen Show (16:9)</PresentationFormat>
  <Paragraphs>339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 New</vt:lpstr>
      <vt:lpstr>Gill Sans MT</vt:lpstr>
      <vt:lpstr>Wingdings</vt:lpstr>
      <vt:lpstr>SDC2015_ppt_template</vt:lpstr>
      <vt:lpstr>A New Open Source SMB2/3 Server Running on Windows in User Mode!</vt:lpstr>
      <vt:lpstr>Introduction – James Westland Cain</vt:lpstr>
      <vt:lpstr>My Previous SDC Presentations</vt:lpstr>
      <vt:lpstr>Agenda I</vt:lpstr>
      <vt:lpstr>Agenda II</vt:lpstr>
      <vt:lpstr>Learning Objectives I</vt:lpstr>
      <vt:lpstr>Learning Objectives II</vt:lpstr>
      <vt:lpstr>Introduction</vt:lpstr>
      <vt:lpstr>Rationale</vt:lpstr>
      <vt:lpstr>Fuse Example Uses (from Wikipedia)</vt:lpstr>
      <vt:lpstr>Competition (on Windows)</vt:lpstr>
      <vt:lpstr>The Code – Architecture I</vt:lpstr>
      <vt:lpstr>The Code – Architecture II</vt:lpstr>
      <vt:lpstr>The Code – Architecture III</vt:lpstr>
      <vt:lpstr>The Code – Architecture IV</vt:lpstr>
      <vt:lpstr>Building</vt:lpstr>
      <vt:lpstr>Running I</vt:lpstr>
      <vt:lpstr>Freeing port 445</vt:lpstr>
      <vt:lpstr>Free445</vt:lpstr>
      <vt:lpstr>NetManService</vt:lpstr>
      <vt:lpstr>Running II</vt:lpstr>
      <vt:lpstr>Loopback connection to the SMB2/3 server</vt:lpstr>
      <vt:lpstr>Code to Handle SMBs</vt:lpstr>
      <vt:lpstr>SMB Dispatch &amp; Efficient Routing</vt:lpstr>
      <vt:lpstr>Protocol Version Negotiation</vt:lpstr>
      <vt:lpstr>Session Setup</vt:lpstr>
      <vt:lpstr>Session Key Generation I</vt:lpstr>
      <vt:lpstr>Session Key Generation II</vt:lpstr>
      <vt:lpstr>NTLM v2 Authentication - Algorithm</vt:lpstr>
      <vt:lpstr>NTLM v2 Authentication - Code</vt:lpstr>
      <vt:lpstr>Validate Negotiate Info</vt:lpstr>
      <vt:lpstr>VFS - Adding Shares I</vt:lpstr>
      <vt:lpstr>VFS - Adding Shares II</vt:lpstr>
      <vt:lpstr>QCIFSTest – An Example File System I</vt:lpstr>
      <vt:lpstr>QCIFSTest – An Example File System II</vt:lpstr>
      <vt:lpstr>QCIFSTest – An Example File System III</vt:lpstr>
      <vt:lpstr>Example File System – Adding Folders</vt:lpstr>
      <vt:lpstr>Example File System – Adding Files</vt:lpstr>
      <vt:lpstr>Example File System – Readonly Files</vt:lpstr>
      <vt:lpstr>Example File System – Mutable Files</vt:lpstr>
      <vt:lpstr>Example file implementation classes</vt:lpstr>
      <vt:lpstr>It’s not just a DAS – it’s a NAS I</vt:lpstr>
      <vt:lpstr>It’s not just a DAS – it’s a NAS II</vt:lpstr>
      <vt:lpstr>Protocol Research I</vt:lpstr>
      <vt:lpstr>Protocol Research II</vt:lpstr>
      <vt:lpstr>Protocol Research III</vt:lpstr>
      <vt:lpstr>Debts – Signing &amp; Encryption</vt:lpstr>
      <vt:lpstr>Things to add – Enum Shares I</vt:lpstr>
      <vt:lpstr>Things to add – Enum Shares II</vt:lpstr>
      <vt:lpstr>Other Service Function Calls</vt:lpstr>
      <vt:lpstr>Things to add – RIO?</vt:lpstr>
      <vt:lpstr>Project: Clustering</vt:lpstr>
      <vt:lpstr>Project: SMB Direct – In User Mode ???</vt:lpstr>
      <vt:lpstr>Legal</vt:lpstr>
      <vt:lpstr>Git Clone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khauser</dc:creator>
  <cp:lastModifiedBy>James Cain</cp:lastModifiedBy>
  <cp:revision>273</cp:revision>
  <dcterms:created xsi:type="dcterms:W3CDTF">2016-06-02T15:35:50Z</dcterms:created>
  <dcterms:modified xsi:type="dcterms:W3CDTF">2018-09-21T10:10:25Z</dcterms:modified>
</cp:coreProperties>
</file>