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theme/theme4.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 id="2147483680" r:id="rId5"/>
    <p:sldMasterId id="2147483682" r:id="rId6"/>
    <p:sldMasterId id="2147483684" r:id="rId7"/>
    <p:sldMasterId id="2147483695" r:id="rId8"/>
  </p:sldMasterIdLst>
  <p:notesMasterIdLst>
    <p:notesMasterId r:id="rId48"/>
  </p:notesMasterIdLst>
  <p:sldIdLst>
    <p:sldId id="258" r:id="rId9"/>
    <p:sldId id="271" r:id="rId10"/>
    <p:sldId id="274" r:id="rId11"/>
    <p:sldId id="311" r:id="rId12"/>
    <p:sldId id="257" r:id="rId13"/>
    <p:sldId id="319" r:id="rId14"/>
    <p:sldId id="2147482362" r:id="rId15"/>
    <p:sldId id="335" r:id="rId16"/>
    <p:sldId id="316" r:id="rId17"/>
    <p:sldId id="334" r:id="rId18"/>
    <p:sldId id="332" r:id="rId19"/>
    <p:sldId id="331" r:id="rId20"/>
    <p:sldId id="333" r:id="rId21"/>
    <p:sldId id="323" r:id="rId22"/>
    <p:sldId id="326" r:id="rId23"/>
    <p:sldId id="329" r:id="rId24"/>
    <p:sldId id="340" r:id="rId25"/>
    <p:sldId id="341" r:id="rId26"/>
    <p:sldId id="342" r:id="rId27"/>
    <p:sldId id="343" r:id="rId28"/>
    <p:sldId id="344" r:id="rId29"/>
    <p:sldId id="345" r:id="rId30"/>
    <p:sldId id="321" r:id="rId31"/>
    <p:sldId id="337" r:id="rId32"/>
    <p:sldId id="338" r:id="rId33"/>
    <p:sldId id="339" r:id="rId34"/>
    <p:sldId id="336" r:id="rId35"/>
    <p:sldId id="2147482363" r:id="rId36"/>
    <p:sldId id="275" r:id="rId37"/>
    <p:sldId id="276" r:id="rId38"/>
    <p:sldId id="277" r:id="rId39"/>
    <p:sldId id="278" r:id="rId40"/>
    <p:sldId id="279" r:id="rId41"/>
    <p:sldId id="281" r:id="rId42"/>
    <p:sldId id="280" r:id="rId43"/>
    <p:sldId id="282" r:id="rId44"/>
    <p:sldId id="2147482361" r:id="rId45"/>
    <p:sldId id="2147482360" r:id="rId46"/>
    <p:sldId id="283"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y Glasheen" initials="RG" lastIdx="1" clrIdx="0">
    <p:extLst>
      <p:ext uri="{19B8F6BF-5375-455C-9EA6-DF929625EA0E}">
        <p15:presenceInfo xmlns:p15="http://schemas.microsoft.com/office/powerpoint/2012/main" userId="S::rglasheen@brightwork.com::785f7a1a-8d11-4bab-9525-84d3cd0677d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64"/>
    <a:srgbClr val="BCA045"/>
    <a:srgbClr val="F4F4F4"/>
    <a:srgbClr val="002C4C"/>
    <a:srgbClr val="FFC300"/>
    <a:srgbClr val="FF4713"/>
    <a:srgbClr val="D0DBFF"/>
    <a:srgbClr val="002B49"/>
    <a:srgbClr val="FF4D00"/>
    <a:srgbClr val="00E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50" autoAdjust="0"/>
    <p:restoredTop sz="78367" autoAdjust="0"/>
  </p:normalViewPr>
  <p:slideViewPr>
    <p:cSldViewPr snapToGrid="0">
      <p:cViewPr varScale="1">
        <p:scale>
          <a:sx n="86" d="100"/>
          <a:sy n="86" d="100"/>
        </p:scale>
        <p:origin x="1614"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howGuides="1">
      <p:cViewPr varScale="1">
        <p:scale>
          <a:sx n="94" d="100"/>
          <a:sy n="94" d="100"/>
        </p:scale>
        <p:origin x="3752"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presProps" Target="pres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tableStyles" Target="tableStyles.xml"/><Relationship Id="rId5" Type="http://schemas.openxmlformats.org/officeDocument/2006/relationships/slideMaster" Target="slideMasters/slideMaster2.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notesMaster" Target="notesMasters/notesMaster1.xml"/><Relationship Id="rId8" Type="http://schemas.openxmlformats.org/officeDocument/2006/relationships/slideMaster" Target="slideMasters/slideMaster5.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20" Type="http://schemas.openxmlformats.org/officeDocument/2006/relationships/slide" Target="slides/slide12.xml"/><Relationship Id="rId41" Type="http://schemas.openxmlformats.org/officeDocument/2006/relationships/slide" Target="slides/slide33.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B4B101-3225-4967-95B5-ED5755256DE0}" type="datetimeFigureOut">
              <a:rPr lang="en-GB" smtClean="0"/>
              <a:t>14/11/2024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B8C794-77EE-4724-B493-2E0907BFA558}" type="slidenum">
              <a:rPr lang="en-GB" smtClean="0"/>
              <a:t>‹#›</a:t>
            </a:fld>
            <a:endParaRPr lang="en-GB"/>
          </a:p>
        </p:txBody>
      </p:sp>
    </p:spTree>
    <p:extLst>
      <p:ext uri="{BB962C8B-B14F-4D97-AF65-F5344CB8AC3E}">
        <p14:creationId xmlns:p14="http://schemas.microsoft.com/office/powerpoint/2010/main" val="1702318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Presentation Title Slide</a:t>
            </a:r>
          </a:p>
          <a:p>
            <a:endParaRPr lang="en-US" dirty="0"/>
          </a:p>
          <a:p>
            <a:r>
              <a:rPr lang="en-US" dirty="0"/>
              <a:t>Please input your presentation title, your name, title, company name and country.</a:t>
            </a:r>
          </a:p>
        </p:txBody>
      </p:sp>
      <p:sp>
        <p:nvSpPr>
          <p:cNvPr id="4" name="Slide Number Placeholder 3"/>
          <p:cNvSpPr>
            <a:spLocks noGrp="1"/>
          </p:cNvSpPr>
          <p:nvPr>
            <p:ph type="sldNum" sz="quarter" idx="5"/>
          </p:nvPr>
        </p:nvSpPr>
        <p:spPr/>
        <p:txBody>
          <a:bodyPr/>
          <a:lstStyle/>
          <a:p>
            <a:fld id="{7EB8C794-77EE-4724-B493-2E0907BFA558}" type="slidenum">
              <a:rPr lang="en-GB" smtClean="0"/>
              <a:t>1</a:t>
            </a:fld>
            <a:endParaRPr lang="en-GB"/>
          </a:p>
        </p:txBody>
      </p:sp>
    </p:spTree>
    <p:extLst>
      <p:ext uri="{BB962C8B-B14F-4D97-AF65-F5344CB8AC3E}">
        <p14:creationId xmlns:p14="http://schemas.microsoft.com/office/powerpoint/2010/main" val="7930112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Dim_Term_InsertUpdate</a:t>
            </a:r>
            <a:endParaRPr lang="en-US" dirty="0"/>
          </a:p>
        </p:txBody>
      </p:sp>
      <p:sp>
        <p:nvSpPr>
          <p:cNvPr id="4" name="Slide Number Placeholder 3"/>
          <p:cNvSpPr>
            <a:spLocks noGrp="1"/>
          </p:cNvSpPr>
          <p:nvPr>
            <p:ph type="sldNum" sz="quarter" idx="5"/>
          </p:nvPr>
        </p:nvSpPr>
        <p:spPr/>
        <p:txBody>
          <a:bodyPr/>
          <a:lstStyle/>
          <a:p>
            <a:fld id="{7EB8C794-77EE-4724-B493-2E0907BFA558}" type="slidenum">
              <a:rPr lang="en-GB" smtClean="0"/>
              <a:t>24</a:t>
            </a:fld>
            <a:endParaRPr lang="en-GB"/>
          </a:p>
        </p:txBody>
      </p:sp>
    </p:spTree>
    <p:extLst>
      <p:ext uri="{BB962C8B-B14F-4D97-AF65-F5344CB8AC3E}">
        <p14:creationId xmlns:p14="http://schemas.microsoft.com/office/powerpoint/2010/main" val="19686130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EDW.etl.Lookup_Term_InsertUpdate</a:t>
            </a:r>
            <a:endParaRPr lang="en-US" dirty="0"/>
          </a:p>
          <a:p>
            <a:endParaRPr lang="en-US" dirty="0"/>
          </a:p>
        </p:txBody>
      </p:sp>
      <p:sp>
        <p:nvSpPr>
          <p:cNvPr id="4" name="Slide Number Placeholder 3"/>
          <p:cNvSpPr>
            <a:spLocks noGrp="1"/>
          </p:cNvSpPr>
          <p:nvPr>
            <p:ph type="sldNum" sz="quarter" idx="5"/>
          </p:nvPr>
        </p:nvSpPr>
        <p:spPr/>
        <p:txBody>
          <a:bodyPr/>
          <a:lstStyle/>
          <a:p>
            <a:fld id="{7EB8C794-77EE-4724-B493-2E0907BFA558}" type="slidenum">
              <a:rPr lang="en-GB" smtClean="0"/>
              <a:t>25</a:t>
            </a:fld>
            <a:endParaRPr lang="en-GB"/>
          </a:p>
        </p:txBody>
      </p:sp>
    </p:spTree>
    <p:extLst>
      <p:ext uri="{BB962C8B-B14F-4D97-AF65-F5344CB8AC3E}">
        <p14:creationId xmlns:p14="http://schemas.microsoft.com/office/powerpoint/2010/main" val="38997039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EDW.etl.Lookup_Term_InsertUpdate</a:t>
            </a:r>
            <a:endParaRPr lang="en-US" dirty="0"/>
          </a:p>
        </p:txBody>
      </p:sp>
      <p:sp>
        <p:nvSpPr>
          <p:cNvPr id="4" name="Slide Number Placeholder 3"/>
          <p:cNvSpPr>
            <a:spLocks noGrp="1"/>
          </p:cNvSpPr>
          <p:nvPr>
            <p:ph type="sldNum" sz="quarter" idx="5"/>
          </p:nvPr>
        </p:nvSpPr>
        <p:spPr/>
        <p:txBody>
          <a:bodyPr/>
          <a:lstStyle/>
          <a:p>
            <a:fld id="{7EB8C794-77EE-4724-B493-2E0907BFA558}" type="slidenum">
              <a:rPr lang="en-GB" smtClean="0"/>
              <a:t>26</a:t>
            </a:fld>
            <a:endParaRPr lang="en-GB"/>
          </a:p>
        </p:txBody>
      </p:sp>
    </p:spTree>
    <p:extLst>
      <p:ext uri="{BB962C8B-B14F-4D97-AF65-F5344CB8AC3E}">
        <p14:creationId xmlns:p14="http://schemas.microsoft.com/office/powerpoint/2010/main" val="10305838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1" kern="1200" dirty="0">
                <a:solidFill>
                  <a:schemeClr val="tx1"/>
                </a:solidFill>
                <a:effectLst/>
                <a:latin typeface="+mn-lt"/>
                <a:ea typeface="+mn-ea"/>
                <a:cs typeface="+mn-cs"/>
              </a:rPr>
              <a:t>Main Content Slide – Dark Background: </a:t>
            </a:r>
            <a:r>
              <a:rPr lang="en-IE" sz="1200" kern="1200" dirty="0">
                <a:solidFill>
                  <a:schemeClr val="tx1"/>
                </a:solidFill>
                <a:effectLst/>
                <a:latin typeface="+mn-lt"/>
                <a:ea typeface="+mn-ea"/>
                <a:cs typeface="+mn-cs"/>
              </a:rPr>
              <a:t>Title / Copy Text</a:t>
            </a:r>
          </a:p>
          <a:p>
            <a:br>
              <a:rPr lang="en-IE" sz="1200" kern="1200" dirty="0">
                <a:solidFill>
                  <a:schemeClr val="tx1"/>
                </a:solidFill>
                <a:effectLst/>
                <a:latin typeface="+mn-lt"/>
                <a:ea typeface="+mn-ea"/>
                <a:cs typeface="+mn-cs"/>
              </a:rPr>
            </a:br>
            <a:r>
              <a:rPr lang="en-IE" sz="1200" kern="1200" dirty="0">
                <a:solidFill>
                  <a:schemeClr val="tx1"/>
                </a:solidFill>
                <a:effectLst/>
                <a:latin typeface="+mn-lt"/>
                <a:ea typeface="+mn-ea"/>
                <a:cs typeface="+mn-cs"/>
              </a:rPr>
              <a:t>Use this slide for inserting </a:t>
            </a:r>
            <a:r>
              <a:rPr lang="en-IE" sz="1200" b="1" kern="1200" dirty="0">
                <a:solidFill>
                  <a:schemeClr val="tx1"/>
                </a:solidFill>
                <a:effectLst/>
                <a:latin typeface="+mn-lt"/>
                <a:ea typeface="+mn-ea"/>
                <a:cs typeface="+mn-cs"/>
              </a:rPr>
              <a:t>text-only information</a:t>
            </a:r>
            <a:r>
              <a:rPr lang="en-IE" sz="1200" kern="1200" dirty="0">
                <a:solidFill>
                  <a:schemeClr val="tx1"/>
                </a:solidFill>
                <a:effectLst/>
                <a:latin typeface="+mn-lt"/>
                <a:ea typeface="+mn-ea"/>
                <a:cs typeface="+mn-cs"/>
              </a:rPr>
              <a:t> into the Main Content of the presentation.</a:t>
            </a:r>
          </a:p>
          <a:p>
            <a:br>
              <a:rPr lang="en-IE" sz="1200" kern="1200" dirty="0">
                <a:solidFill>
                  <a:schemeClr val="tx1"/>
                </a:solidFill>
                <a:effectLst/>
                <a:latin typeface="+mn-lt"/>
                <a:ea typeface="+mn-ea"/>
                <a:cs typeface="+mn-cs"/>
              </a:rPr>
            </a:br>
            <a:r>
              <a:rPr lang="en-IE" sz="1200" kern="1200" dirty="0">
                <a:solidFill>
                  <a:schemeClr val="tx1"/>
                </a:solidFill>
                <a:effectLst/>
                <a:latin typeface="+mn-lt"/>
                <a:ea typeface="+mn-ea"/>
                <a:cs typeface="+mn-cs"/>
              </a:rPr>
              <a:t>The text is preformatted with font and colour styles. </a:t>
            </a:r>
          </a:p>
          <a:p>
            <a:endParaRPr lang="en-IE" sz="1200" kern="1200" dirty="0">
              <a:solidFill>
                <a:schemeClr val="tx1"/>
              </a:solidFill>
              <a:effectLst/>
              <a:latin typeface="+mn-lt"/>
              <a:ea typeface="+mn-ea"/>
              <a:cs typeface="+mn-cs"/>
            </a:endParaRPr>
          </a:p>
          <a:p>
            <a:r>
              <a:rPr lang="en-IE" sz="1200" kern="1200" dirty="0">
                <a:solidFill>
                  <a:schemeClr val="tx1"/>
                </a:solidFill>
                <a:effectLst/>
                <a:latin typeface="+mn-lt"/>
                <a:ea typeface="+mn-ea"/>
                <a:cs typeface="+mn-cs"/>
              </a:rPr>
              <a:t>Font-size can be altered to allow the content to fit the slide correctly. </a:t>
            </a:r>
          </a:p>
          <a:p>
            <a:endParaRPr lang="en-IE" sz="1200" kern="1200" dirty="0">
              <a:solidFill>
                <a:schemeClr val="tx1"/>
              </a:solidFill>
              <a:effectLst/>
              <a:latin typeface="+mn-lt"/>
              <a:ea typeface="+mn-ea"/>
              <a:cs typeface="+mn-cs"/>
            </a:endParaRPr>
          </a:p>
          <a:p>
            <a:r>
              <a:rPr lang="en-IE" sz="1200" kern="1200" dirty="0">
                <a:solidFill>
                  <a:schemeClr val="tx1"/>
                </a:solidFill>
                <a:effectLst/>
                <a:latin typeface="+mn-lt"/>
                <a:ea typeface="+mn-ea"/>
                <a:cs typeface="+mn-cs"/>
              </a:rPr>
              <a:t>The Title Text Box can be deleted if not required.</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7EB8C794-77EE-4724-B493-2E0907BFA558}" type="slidenum">
              <a:rPr lang="en-GB" smtClean="0"/>
              <a:t>29</a:t>
            </a:fld>
            <a:endParaRPr lang="en-GB"/>
          </a:p>
        </p:txBody>
      </p:sp>
    </p:spTree>
    <p:extLst>
      <p:ext uri="{BB962C8B-B14F-4D97-AF65-F5344CB8AC3E}">
        <p14:creationId xmlns:p14="http://schemas.microsoft.com/office/powerpoint/2010/main" val="3574180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1" kern="1200" dirty="0">
                <a:solidFill>
                  <a:schemeClr val="tx1"/>
                </a:solidFill>
                <a:effectLst/>
                <a:latin typeface="+mn-lt"/>
                <a:ea typeface="+mn-ea"/>
                <a:cs typeface="+mn-cs"/>
              </a:rPr>
              <a:t>Main Content Slide : </a:t>
            </a:r>
            <a:r>
              <a:rPr lang="en-IE" sz="1200" kern="1200" dirty="0">
                <a:solidFill>
                  <a:schemeClr val="tx1"/>
                </a:solidFill>
                <a:effectLst/>
                <a:latin typeface="+mn-lt"/>
                <a:ea typeface="+mn-ea"/>
                <a:cs typeface="+mn-cs"/>
              </a:rPr>
              <a:t>Title + Dual Copy Text</a:t>
            </a:r>
          </a:p>
          <a:p>
            <a:endParaRPr lang="en-IE" sz="1200" kern="1200" dirty="0">
              <a:solidFill>
                <a:schemeClr val="tx1"/>
              </a:solidFill>
              <a:effectLst/>
              <a:latin typeface="+mn-lt"/>
              <a:ea typeface="+mn-ea"/>
              <a:cs typeface="+mn-cs"/>
            </a:endParaRPr>
          </a:p>
          <a:p>
            <a:r>
              <a:rPr lang="en-IE" sz="1200" kern="1200" dirty="0">
                <a:solidFill>
                  <a:schemeClr val="tx1"/>
                </a:solidFill>
                <a:effectLst/>
                <a:latin typeface="+mn-lt"/>
                <a:ea typeface="+mn-ea"/>
                <a:cs typeface="+mn-cs"/>
              </a:rPr>
              <a:t>Use this slide for inserting </a:t>
            </a:r>
            <a:r>
              <a:rPr lang="en-IE" sz="1200" b="1" kern="1200" dirty="0">
                <a:solidFill>
                  <a:schemeClr val="tx1"/>
                </a:solidFill>
                <a:effectLst/>
                <a:latin typeface="+mn-lt"/>
                <a:ea typeface="+mn-ea"/>
                <a:cs typeface="+mn-cs"/>
              </a:rPr>
              <a:t>two columns of text-only information</a:t>
            </a:r>
            <a:r>
              <a:rPr lang="en-IE" sz="1200" kern="1200" dirty="0">
                <a:solidFill>
                  <a:schemeClr val="tx1"/>
                </a:solidFill>
                <a:effectLst/>
                <a:latin typeface="+mn-lt"/>
                <a:ea typeface="+mn-ea"/>
                <a:cs typeface="+mn-cs"/>
              </a:rPr>
              <a:t> into the Main Content of the presentation.</a:t>
            </a:r>
          </a:p>
          <a:p>
            <a:endParaRPr lang="en-IE" sz="1200" kern="1200" dirty="0">
              <a:solidFill>
                <a:schemeClr val="tx1"/>
              </a:solidFill>
              <a:effectLst/>
              <a:latin typeface="+mn-lt"/>
              <a:ea typeface="+mn-ea"/>
              <a:cs typeface="+mn-cs"/>
            </a:endParaRPr>
          </a:p>
          <a:p>
            <a:r>
              <a:rPr lang="en-IE" sz="1200" kern="1200" dirty="0">
                <a:solidFill>
                  <a:schemeClr val="tx1"/>
                </a:solidFill>
                <a:effectLst/>
                <a:latin typeface="+mn-lt"/>
                <a:ea typeface="+mn-ea"/>
                <a:cs typeface="+mn-cs"/>
              </a:rPr>
              <a:t>The text is preformatted with font and colour styles. </a:t>
            </a:r>
          </a:p>
          <a:p>
            <a:endParaRPr lang="en-IE" sz="1200" kern="1200" dirty="0">
              <a:solidFill>
                <a:schemeClr val="tx1"/>
              </a:solidFill>
              <a:effectLst/>
              <a:latin typeface="+mn-lt"/>
              <a:ea typeface="+mn-ea"/>
              <a:cs typeface="+mn-cs"/>
            </a:endParaRPr>
          </a:p>
          <a:p>
            <a:r>
              <a:rPr lang="en-IE" sz="1200" kern="1200" dirty="0">
                <a:solidFill>
                  <a:schemeClr val="tx1"/>
                </a:solidFill>
                <a:effectLst/>
                <a:latin typeface="+mn-lt"/>
                <a:ea typeface="+mn-ea"/>
                <a:cs typeface="+mn-cs"/>
              </a:rPr>
              <a:t>Font-size can be altered to allow the content to fit the slide correctly. </a:t>
            </a:r>
          </a:p>
          <a:p>
            <a:endParaRPr lang="en-IE" sz="1200" kern="1200" dirty="0">
              <a:solidFill>
                <a:schemeClr val="tx1"/>
              </a:solidFill>
              <a:effectLst/>
              <a:latin typeface="+mn-lt"/>
              <a:ea typeface="+mn-ea"/>
              <a:cs typeface="+mn-cs"/>
            </a:endParaRPr>
          </a:p>
          <a:p>
            <a:r>
              <a:rPr lang="en-IE" sz="1200" kern="1200" dirty="0">
                <a:solidFill>
                  <a:schemeClr val="tx1"/>
                </a:solidFill>
                <a:effectLst/>
                <a:latin typeface="+mn-lt"/>
                <a:ea typeface="+mn-ea"/>
                <a:cs typeface="+mn-cs"/>
              </a:rPr>
              <a:t>The Title Text Box can be deleted if not required.</a:t>
            </a:r>
          </a:p>
          <a:p>
            <a:endParaRPr lang="en-US" dirty="0"/>
          </a:p>
          <a:p>
            <a:endParaRPr lang="en-US" dirty="0"/>
          </a:p>
        </p:txBody>
      </p:sp>
      <p:sp>
        <p:nvSpPr>
          <p:cNvPr id="4" name="Slide Number Placeholder 3"/>
          <p:cNvSpPr>
            <a:spLocks noGrp="1"/>
          </p:cNvSpPr>
          <p:nvPr>
            <p:ph type="sldNum" sz="quarter" idx="5"/>
          </p:nvPr>
        </p:nvSpPr>
        <p:spPr/>
        <p:txBody>
          <a:bodyPr/>
          <a:lstStyle/>
          <a:p>
            <a:fld id="{7EB8C794-77EE-4724-B493-2E0907BFA558}" type="slidenum">
              <a:rPr lang="en-GB" smtClean="0"/>
              <a:t>30</a:t>
            </a:fld>
            <a:endParaRPr lang="en-GB"/>
          </a:p>
        </p:txBody>
      </p:sp>
    </p:spTree>
    <p:extLst>
      <p:ext uri="{BB962C8B-B14F-4D97-AF65-F5344CB8AC3E}">
        <p14:creationId xmlns:p14="http://schemas.microsoft.com/office/powerpoint/2010/main" val="37961848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1" kern="1200" dirty="0">
                <a:solidFill>
                  <a:schemeClr val="tx1"/>
                </a:solidFill>
                <a:effectLst/>
                <a:latin typeface="+mn-lt"/>
                <a:ea typeface="+mn-ea"/>
                <a:cs typeface="+mn-cs"/>
              </a:rPr>
              <a:t>Main Content Slide – Dark Background : </a:t>
            </a:r>
            <a:r>
              <a:rPr lang="en-IE" sz="1200" kern="1200" dirty="0">
                <a:solidFill>
                  <a:schemeClr val="tx1"/>
                </a:solidFill>
                <a:effectLst/>
                <a:latin typeface="+mn-lt"/>
                <a:ea typeface="+mn-ea"/>
                <a:cs typeface="+mn-cs"/>
              </a:rPr>
              <a:t>Title + Dual Copy Text</a:t>
            </a:r>
          </a:p>
          <a:p>
            <a:endParaRPr lang="en-IE" sz="1200" kern="1200" dirty="0">
              <a:solidFill>
                <a:schemeClr val="tx1"/>
              </a:solidFill>
              <a:effectLst/>
              <a:latin typeface="+mn-lt"/>
              <a:ea typeface="+mn-ea"/>
              <a:cs typeface="+mn-cs"/>
            </a:endParaRPr>
          </a:p>
          <a:p>
            <a:r>
              <a:rPr lang="en-IE" sz="1200" kern="1200" dirty="0">
                <a:solidFill>
                  <a:schemeClr val="tx1"/>
                </a:solidFill>
                <a:effectLst/>
                <a:latin typeface="+mn-lt"/>
                <a:ea typeface="+mn-ea"/>
                <a:cs typeface="+mn-cs"/>
              </a:rPr>
              <a:t>Use this slide for inserting </a:t>
            </a:r>
            <a:r>
              <a:rPr lang="en-IE" sz="1200" b="1" kern="1200" dirty="0">
                <a:solidFill>
                  <a:schemeClr val="tx1"/>
                </a:solidFill>
                <a:effectLst/>
                <a:latin typeface="+mn-lt"/>
                <a:ea typeface="+mn-ea"/>
                <a:cs typeface="+mn-cs"/>
              </a:rPr>
              <a:t>two columns of text-only information</a:t>
            </a:r>
            <a:r>
              <a:rPr lang="en-IE" sz="1200" kern="1200" dirty="0">
                <a:solidFill>
                  <a:schemeClr val="tx1"/>
                </a:solidFill>
                <a:effectLst/>
                <a:latin typeface="+mn-lt"/>
                <a:ea typeface="+mn-ea"/>
                <a:cs typeface="+mn-cs"/>
              </a:rPr>
              <a:t> into the Main Content of the presentation.</a:t>
            </a:r>
          </a:p>
          <a:p>
            <a:endParaRPr lang="en-IE" sz="1200" kern="1200" dirty="0">
              <a:solidFill>
                <a:schemeClr val="tx1"/>
              </a:solidFill>
              <a:effectLst/>
              <a:latin typeface="+mn-lt"/>
              <a:ea typeface="+mn-ea"/>
              <a:cs typeface="+mn-cs"/>
            </a:endParaRPr>
          </a:p>
          <a:p>
            <a:r>
              <a:rPr lang="en-IE" sz="1200" kern="1200" dirty="0">
                <a:solidFill>
                  <a:schemeClr val="tx1"/>
                </a:solidFill>
                <a:effectLst/>
                <a:latin typeface="+mn-lt"/>
                <a:ea typeface="+mn-ea"/>
                <a:cs typeface="+mn-cs"/>
              </a:rPr>
              <a:t>The text is preformatted with font and colour styles. </a:t>
            </a:r>
          </a:p>
          <a:p>
            <a:endParaRPr lang="en-IE" sz="1200" kern="1200" dirty="0">
              <a:solidFill>
                <a:schemeClr val="tx1"/>
              </a:solidFill>
              <a:effectLst/>
              <a:latin typeface="+mn-lt"/>
              <a:ea typeface="+mn-ea"/>
              <a:cs typeface="+mn-cs"/>
            </a:endParaRPr>
          </a:p>
          <a:p>
            <a:r>
              <a:rPr lang="en-IE" sz="1200" kern="1200" dirty="0">
                <a:solidFill>
                  <a:schemeClr val="tx1"/>
                </a:solidFill>
                <a:effectLst/>
                <a:latin typeface="+mn-lt"/>
                <a:ea typeface="+mn-ea"/>
                <a:cs typeface="+mn-cs"/>
              </a:rPr>
              <a:t>Font-size can be altered to allow the content to fit the slide correctly. </a:t>
            </a:r>
          </a:p>
          <a:p>
            <a:endParaRPr lang="en-IE" sz="1200" kern="1200" dirty="0">
              <a:solidFill>
                <a:schemeClr val="tx1"/>
              </a:solidFill>
              <a:effectLst/>
              <a:latin typeface="+mn-lt"/>
              <a:ea typeface="+mn-ea"/>
              <a:cs typeface="+mn-cs"/>
            </a:endParaRPr>
          </a:p>
          <a:p>
            <a:r>
              <a:rPr lang="en-IE" sz="1200" kern="1200" dirty="0">
                <a:solidFill>
                  <a:schemeClr val="tx1"/>
                </a:solidFill>
                <a:effectLst/>
                <a:latin typeface="+mn-lt"/>
                <a:ea typeface="+mn-ea"/>
                <a:cs typeface="+mn-cs"/>
              </a:rPr>
              <a:t>The Title Text Box can be deleted if not required.</a:t>
            </a:r>
          </a:p>
          <a:p>
            <a:endParaRPr lang="en-US" dirty="0"/>
          </a:p>
          <a:p>
            <a:endParaRPr lang="en-US" dirty="0"/>
          </a:p>
        </p:txBody>
      </p:sp>
      <p:sp>
        <p:nvSpPr>
          <p:cNvPr id="4" name="Slide Number Placeholder 3"/>
          <p:cNvSpPr>
            <a:spLocks noGrp="1"/>
          </p:cNvSpPr>
          <p:nvPr>
            <p:ph type="sldNum" sz="quarter" idx="5"/>
          </p:nvPr>
        </p:nvSpPr>
        <p:spPr/>
        <p:txBody>
          <a:bodyPr/>
          <a:lstStyle/>
          <a:p>
            <a:fld id="{7EB8C794-77EE-4724-B493-2E0907BFA558}" type="slidenum">
              <a:rPr lang="en-GB" smtClean="0"/>
              <a:t>31</a:t>
            </a:fld>
            <a:endParaRPr lang="en-GB"/>
          </a:p>
        </p:txBody>
      </p:sp>
    </p:spTree>
    <p:extLst>
      <p:ext uri="{BB962C8B-B14F-4D97-AF65-F5344CB8AC3E}">
        <p14:creationId xmlns:p14="http://schemas.microsoft.com/office/powerpoint/2010/main" val="11949815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1" kern="1200" dirty="0">
                <a:solidFill>
                  <a:schemeClr val="tx1"/>
                </a:solidFill>
                <a:effectLst/>
                <a:latin typeface="+mn-lt"/>
                <a:ea typeface="+mn-ea"/>
                <a:cs typeface="+mn-cs"/>
              </a:rPr>
              <a:t>Main Content Slide: </a:t>
            </a:r>
            <a:r>
              <a:rPr lang="en-IE" sz="1200" kern="1200" dirty="0">
                <a:solidFill>
                  <a:schemeClr val="tx1"/>
                </a:solidFill>
                <a:effectLst/>
                <a:latin typeface="+mn-lt"/>
                <a:ea typeface="+mn-ea"/>
                <a:cs typeface="+mn-cs"/>
              </a:rPr>
              <a:t>Visual-Data Only</a:t>
            </a:r>
            <a:br>
              <a:rPr lang="en-IE" sz="1200" kern="1200" dirty="0">
                <a:solidFill>
                  <a:schemeClr val="tx1"/>
                </a:solidFill>
                <a:effectLst/>
                <a:latin typeface="+mn-lt"/>
                <a:ea typeface="+mn-ea"/>
                <a:cs typeface="+mn-cs"/>
              </a:rPr>
            </a:br>
            <a:endParaRPr lang="en-IE" sz="1200" kern="1200" dirty="0">
              <a:solidFill>
                <a:schemeClr val="tx1"/>
              </a:solidFill>
              <a:effectLst/>
              <a:latin typeface="+mn-lt"/>
              <a:ea typeface="+mn-ea"/>
              <a:cs typeface="+mn-cs"/>
            </a:endParaRPr>
          </a:p>
          <a:p>
            <a:r>
              <a:rPr lang="en-IE" sz="1200" kern="1200" dirty="0">
                <a:solidFill>
                  <a:schemeClr val="tx1"/>
                </a:solidFill>
                <a:effectLst/>
                <a:latin typeface="+mn-lt"/>
                <a:ea typeface="+mn-ea"/>
                <a:cs typeface="+mn-cs"/>
              </a:rPr>
              <a:t>Use this slide for inserting </a:t>
            </a:r>
            <a:r>
              <a:rPr lang="en-IE" sz="1200" b="1" kern="1200" dirty="0">
                <a:solidFill>
                  <a:schemeClr val="tx1"/>
                </a:solidFill>
                <a:effectLst/>
                <a:latin typeface="+mn-lt"/>
                <a:ea typeface="+mn-ea"/>
                <a:cs typeface="+mn-cs"/>
              </a:rPr>
              <a:t>visual-data only </a:t>
            </a:r>
            <a:r>
              <a:rPr lang="en-IE" sz="1200" kern="1200" dirty="0">
                <a:solidFill>
                  <a:schemeClr val="tx1"/>
                </a:solidFill>
                <a:effectLst/>
                <a:latin typeface="+mn-lt"/>
                <a:ea typeface="+mn-ea"/>
                <a:cs typeface="+mn-cs"/>
              </a:rPr>
              <a:t>(table, graph, image, video etc.)</a:t>
            </a:r>
            <a:r>
              <a:rPr lang="en-IE" sz="1200" b="1" kern="1200" dirty="0">
                <a:solidFill>
                  <a:schemeClr val="tx1"/>
                </a:solidFill>
                <a:effectLst/>
                <a:latin typeface="+mn-lt"/>
                <a:ea typeface="+mn-ea"/>
                <a:cs typeface="+mn-cs"/>
              </a:rPr>
              <a:t> </a:t>
            </a:r>
            <a:r>
              <a:rPr lang="en-IE" sz="1200" kern="1200" dirty="0">
                <a:solidFill>
                  <a:schemeClr val="tx1"/>
                </a:solidFill>
                <a:effectLst/>
                <a:latin typeface="+mn-lt"/>
                <a:ea typeface="+mn-ea"/>
                <a:cs typeface="+mn-cs"/>
              </a:rPr>
              <a:t>into the Main Content of the presentation.</a:t>
            </a:r>
          </a:p>
          <a:p>
            <a:endParaRPr lang="en-US" dirty="0"/>
          </a:p>
        </p:txBody>
      </p:sp>
      <p:sp>
        <p:nvSpPr>
          <p:cNvPr id="4" name="Slide Number Placeholder 3"/>
          <p:cNvSpPr>
            <a:spLocks noGrp="1"/>
          </p:cNvSpPr>
          <p:nvPr>
            <p:ph type="sldNum" sz="quarter" idx="5"/>
          </p:nvPr>
        </p:nvSpPr>
        <p:spPr/>
        <p:txBody>
          <a:bodyPr/>
          <a:lstStyle/>
          <a:p>
            <a:fld id="{7EB8C794-77EE-4724-B493-2E0907BFA558}" type="slidenum">
              <a:rPr lang="en-GB" smtClean="0"/>
              <a:t>32</a:t>
            </a:fld>
            <a:endParaRPr lang="en-GB"/>
          </a:p>
        </p:txBody>
      </p:sp>
    </p:spTree>
    <p:extLst>
      <p:ext uri="{BB962C8B-B14F-4D97-AF65-F5344CB8AC3E}">
        <p14:creationId xmlns:p14="http://schemas.microsoft.com/office/powerpoint/2010/main" val="20147504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1" kern="1200" dirty="0">
                <a:solidFill>
                  <a:schemeClr val="tx1"/>
                </a:solidFill>
                <a:effectLst/>
                <a:latin typeface="+mn-lt"/>
                <a:ea typeface="+mn-ea"/>
                <a:cs typeface="+mn-cs"/>
              </a:rPr>
              <a:t>Main Content Slide : </a:t>
            </a:r>
            <a:r>
              <a:rPr lang="en-IE" sz="1200" kern="1200" dirty="0">
                <a:solidFill>
                  <a:schemeClr val="tx1"/>
                </a:solidFill>
                <a:effectLst/>
                <a:latin typeface="+mn-lt"/>
                <a:ea typeface="+mn-ea"/>
                <a:cs typeface="+mn-cs"/>
              </a:rPr>
              <a:t>Title / Copy Text + Visual-Data</a:t>
            </a:r>
          </a:p>
          <a:p>
            <a:endParaRPr lang="en-IE" sz="1200" kern="1200" dirty="0">
              <a:solidFill>
                <a:schemeClr val="tx1"/>
              </a:solidFill>
              <a:effectLst/>
              <a:latin typeface="+mn-lt"/>
              <a:ea typeface="+mn-ea"/>
              <a:cs typeface="+mn-cs"/>
            </a:endParaRPr>
          </a:p>
          <a:p>
            <a:r>
              <a:rPr lang="en-IE" sz="1200" kern="1200" dirty="0">
                <a:solidFill>
                  <a:schemeClr val="tx1"/>
                </a:solidFill>
                <a:effectLst/>
                <a:latin typeface="+mn-lt"/>
                <a:ea typeface="+mn-ea"/>
                <a:cs typeface="+mn-cs"/>
              </a:rPr>
              <a:t>Use this slide for inserting </a:t>
            </a:r>
            <a:r>
              <a:rPr lang="en-IE" sz="1200" b="1" kern="1200" dirty="0">
                <a:solidFill>
                  <a:schemeClr val="tx1"/>
                </a:solidFill>
                <a:effectLst/>
                <a:latin typeface="+mn-lt"/>
                <a:ea typeface="+mn-ea"/>
                <a:cs typeface="+mn-cs"/>
              </a:rPr>
              <a:t>text and visual-data</a:t>
            </a:r>
            <a:r>
              <a:rPr lang="en-IE" sz="1200" kern="1200" dirty="0">
                <a:solidFill>
                  <a:schemeClr val="tx1"/>
                </a:solidFill>
                <a:effectLst/>
                <a:latin typeface="+mn-lt"/>
                <a:ea typeface="+mn-ea"/>
                <a:cs typeface="+mn-cs"/>
              </a:rPr>
              <a:t> into the Main Content of the presentation.</a:t>
            </a:r>
            <a:br>
              <a:rPr lang="en-IE" sz="1200" kern="1200" dirty="0">
                <a:solidFill>
                  <a:schemeClr val="tx1"/>
                </a:solidFill>
                <a:effectLst/>
                <a:latin typeface="+mn-lt"/>
                <a:ea typeface="+mn-ea"/>
                <a:cs typeface="+mn-cs"/>
              </a:rPr>
            </a:br>
            <a:endParaRPr lang="en-IE" sz="1200" kern="1200" dirty="0">
              <a:solidFill>
                <a:schemeClr val="tx1"/>
              </a:solidFill>
              <a:effectLst/>
              <a:latin typeface="+mn-lt"/>
              <a:ea typeface="+mn-ea"/>
              <a:cs typeface="+mn-cs"/>
            </a:endParaRPr>
          </a:p>
          <a:p>
            <a:r>
              <a:rPr lang="en-IE" sz="1200" kern="1200" dirty="0">
                <a:solidFill>
                  <a:schemeClr val="tx1"/>
                </a:solidFill>
                <a:effectLst/>
                <a:latin typeface="+mn-lt"/>
                <a:ea typeface="+mn-ea"/>
                <a:cs typeface="+mn-cs"/>
              </a:rPr>
              <a:t>Font-size can be altered to allow the content to fit the slide correctly. </a:t>
            </a:r>
          </a:p>
          <a:p>
            <a:endParaRPr lang="en-IE" sz="1200" kern="1200" dirty="0">
              <a:solidFill>
                <a:schemeClr val="tx1"/>
              </a:solidFill>
              <a:effectLst/>
              <a:latin typeface="+mn-lt"/>
              <a:ea typeface="+mn-ea"/>
              <a:cs typeface="+mn-cs"/>
            </a:endParaRPr>
          </a:p>
          <a:p>
            <a:r>
              <a:rPr lang="en-IE" sz="1200" kern="1200" dirty="0">
                <a:solidFill>
                  <a:schemeClr val="tx1"/>
                </a:solidFill>
                <a:effectLst/>
                <a:latin typeface="+mn-lt"/>
                <a:ea typeface="+mn-ea"/>
                <a:cs typeface="+mn-cs"/>
              </a:rPr>
              <a:t>The Title Text Box can be deleted if not required.</a:t>
            </a:r>
          </a:p>
          <a:p>
            <a:endParaRPr lang="en-US" dirty="0"/>
          </a:p>
          <a:p>
            <a:endParaRPr lang="en-US" dirty="0"/>
          </a:p>
        </p:txBody>
      </p:sp>
      <p:sp>
        <p:nvSpPr>
          <p:cNvPr id="4" name="Slide Number Placeholder 3"/>
          <p:cNvSpPr>
            <a:spLocks noGrp="1"/>
          </p:cNvSpPr>
          <p:nvPr>
            <p:ph type="sldNum" sz="quarter" idx="5"/>
          </p:nvPr>
        </p:nvSpPr>
        <p:spPr/>
        <p:txBody>
          <a:bodyPr/>
          <a:lstStyle/>
          <a:p>
            <a:fld id="{7EB8C794-77EE-4724-B493-2E0907BFA558}" type="slidenum">
              <a:rPr lang="en-GB" smtClean="0"/>
              <a:t>33</a:t>
            </a:fld>
            <a:endParaRPr lang="en-GB"/>
          </a:p>
        </p:txBody>
      </p:sp>
    </p:spTree>
    <p:extLst>
      <p:ext uri="{BB962C8B-B14F-4D97-AF65-F5344CB8AC3E}">
        <p14:creationId xmlns:p14="http://schemas.microsoft.com/office/powerpoint/2010/main" val="15696726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1" kern="1200" dirty="0">
                <a:solidFill>
                  <a:schemeClr val="tx1"/>
                </a:solidFill>
                <a:effectLst/>
                <a:latin typeface="+mn-lt"/>
                <a:ea typeface="+mn-ea"/>
                <a:cs typeface="+mn-cs"/>
              </a:rPr>
              <a:t>Main Content Slide – Dark Background : </a:t>
            </a:r>
            <a:r>
              <a:rPr lang="en-IE" sz="1200" kern="1200" dirty="0">
                <a:solidFill>
                  <a:schemeClr val="tx1"/>
                </a:solidFill>
                <a:effectLst/>
                <a:latin typeface="+mn-lt"/>
                <a:ea typeface="+mn-ea"/>
                <a:cs typeface="+mn-cs"/>
              </a:rPr>
              <a:t>Title / Copy Text + Visual-Data</a:t>
            </a:r>
          </a:p>
          <a:p>
            <a:endParaRPr lang="en-IE" sz="1200" kern="1200" dirty="0">
              <a:solidFill>
                <a:schemeClr val="tx1"/>
              </a:solidFill>
              <a:effectLst/>
              <a:latin typeface="+mn-lt"/>
              <a:ea typeface="+mn-ea"/>
              <a:cs typeface="+mn-cs"/>
            </a:endParaRPr>
          </a:p>
          <a:p>
            <a:r>
              <a:rPr lang="en-IE" sz="1200" kern="1200" dirty="0">
                <a:solidFill>
                  <a:schemeClr val="tx1"/>
                </a:solidFill>
                <a:effectLst/>
                <a:latin typeface="+mn-lt"/>
                <a:ea typeface="+mn-ea"/>
                <a:cs typeface="+mn-cs"/>
              </a:rPr>
              <a:t>Use this slide for inserting </a:t>
            </a:r>
            <a:r>
              <a:rPr lang="en-IE" sz="1200" b="1" kern="1200" dirty="0">
                <a:solidFill>
                  <a:schemeClr val="tx1"/>
                </a:solidFill>
                <a:effectLst/>
                <a:latin typeface="+mn-lt"/>
                <a:ea typeface="+mn-ea"/>
                <a:cs typeface="+mn-cs"/>
              </a:rPr>
              <a:t>text and visual-data</a:t>
            </a:r>
            <a:r>
              <a:rPr lang="en-IE" sz="1200" kern="1200" dirty="0">
                <a:solidFill>
                  <a:schemeClr val="tx1"/>
                </a:solidFill>
                <a:effectLst/>
                <a:latin typeface="+mn-lt"/>
                <a:ea typeface="+mn-ea"/>
                <a:cs typeface="+mn-cs"/>
              </a:rPr>
              <a:t> into the Main Content of the presentation.</a:t>
            </a:r>
            <a:br>
              <a:rPr lang="en-IE" sz="1200" kern="1200" dirty="0">
                <a:solidFill>
                  <a:schemeClr val="tx1"/>
                </a:solidFill>
                <a:effectLst/>
                <a:latin typeface="+mn-lt"/>
                <a:ea typeface="+mn-ea"/>
                <a:cs typeface="+mn-cs"/>
              </a:rPr>
            </a:br>
            <a:endParaRPr lang="en-IE" sz="1200" kern="1200" dirty="0">
              <a:solidFill>
                <a:schemeClr val="tx1"/>
              </a:solidFill>
              <a:effectLst/>
              <a:latin typeface="+mn-lt"/>
              <a:ea typeface="+mn-ea"/>
              <a:cs typeface="+mn-cs"/>
            </a:endParaRPr>
          </a:p>
          <a:p>
            <a:r>
              <a:rPr lang="en-IE" sz="1200" kern="1200" dirty="0">
                <a:solidFill>
                  <a:schemeClr val="tx1"/>
                </a:solidFill>
                <a:effectLst/>
                <a:latin typeface="+mn-lt"/>
                <a:ea typeface="+mn-ea"/>
                <a:cs typeface="+mn-cs"/>
              </a:rPr>
              <a:t>Font-size can be altered to allow the content to fit the slide correctly. </a:t>
            </a:r>
          </a:p>
          <a:p>
            <a:endParaRPr lang="en-IE" sz="1200" kern="1200" dirty="0">
              <a:solidFill>
                <a:schemeClr val="tx1"/>
              </a:solidFill>
              <a:effectLst/>
              <a:latin typeface="+mn-lt"/>
              <a:ea typeface="+mn-ea"/>
              <a:cs typeface="+mn-cs"/>
            </a:endParaRPr>
          </a:p>
          <a:p>
            <a:r>
              <a:rPr lang="en-IE" sz="1200" kern="1200" dirty="0">
                <a:solidFill>
                  <a:schemeClr val="tx1"/>
                </a:solidFill>
                <a:effectLst/>
                <a:latin typeface="+mn-lt"/>
                <a:ea typeface="+mn-ea"/>
                <a:cs typeface="+mn-cs"/>
              </a:rPr>
              <a:t>The Title Text Box can be deleted if not required.</a:t>
            </a:r>
          </a:p>
          <a:p>
            <a:endParaRPr lang="en-US" dirty="0"/>
          </a:p>
          <a:p>
            <a:endParaRPr lang="en-US" dirty="0"/>
          </a:p>
        </p:txBody>
      </p:sp>
      <p:sp>
        <p:nvSpPr>
          <p:cNvPr id="4" name="Slide Number Placeholder 3"/>
          <p:cNvSpPr>
            <a:spLocks noGrp="1"/>
          </p:cNvSpPr>
          <p:nvPr>
            <p:ph type="sldNum" sz="quarter" idx="5"/>
          </p:nvPr>
        </p:nvSpPr>
        <p:spPr/>
        <p:txBody>
          <a:bodyPr/>
          <a:lstStyle/>
          <a:p>
            <a:fld id="{7EB8C794-77EE-4724-B493-2E0907BFA558}" type="slidenum">
              <a:rPr lang="en-GB" smtClean="0"/>
              <a:t>34</a:t>
            </a:fld>
            <a:endParaRPr lang="en-GB"/>
          </a:p>
        </p:txBody>
      </p:sp>
    </p:spTree>
    <p:extLst>
      <p:ext uri="{BB962C8B-B14F-4D97-AF65-F5344CB8AC3E}">
        <p14:creationId xmlns:p14="http://schemas.microsoft.com/office/powerpoint/2010/main" val="29292468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1" kern="1200" dirty="0">
                <a:solidFill>
                  <a:schemeClr val="tx1"/>
                </a:solidFill>
                <a:effectLst/>
                <a:latin typeface="+mn-lt"/>
                <a:ea typeface="+mn-ea"/>
                <a:cs typeface="+mn-cs"/>
              </a:rPr>
              <a:t>Main Content Slide: </a:t>
            </a:r>
            <a:r>
              <a:rPr lang="en-IE" sz="1200" kern="1200" dirty="0">
                <a:solidFill>
                  <a:schemeClr val="tx1"/>
                </a:solidFill>
                <a:effectLst/>
                <a:latin typeface="+mn-lt"/>
                <a:ea typeface="+mn-ea"/>
                <a:cs typeface="+mn-cs"/>
              </a:rPr>
              <a:t>Visual-Data + Title / Copy Text</a:t>
            </a:r>
          </a:p>
          <a:p>
            <a:endParaRPr lang="en-IE" sz="1200" kern="1200" dirty="0">
              <a:solidFill>
                <a:schemeClr val="tx1"/>
              </a:solidFill>
              <a:effectLst/>
              <a:latin typeface="+mn-lt"/>
              <a:ea typeface="+mn-ea"/>
              <a:cs typeface="+mn-cs"/>
            </a:endParaRPr>
          </a:p>
          <a:p>
            <a:r>
              <a:rPr lang="en-IE" sz="1200" kern="1200" dirty="0">
                <a:solidFill>
                  <a:schemeClr val="tx1"/>
                </a:solidFill>
                <a:effectLst/>
                <a:latin typeface="+mn-lt"/>
                <a:ea typeface="+mn-ea"/>
                <a:cs typeface="+mn-cs"/>
              </a:rPr>
              <a:t>Use this slide for inserting </a:t>
            </a:r>
            <a:r>
              <a:rPr lang="en-IE" sz="1200" b="1" kern="1200" dirty="0">
                <a:solidFill>
                  <a:schemeClr val="tx1"/>
                </a:solidFill>
                <a:effectLst/>
                <a:latin typeface="+mn-lt"/>
                <a:ea typeface="+mn-ea"/>
                <a:cs typeface="+mn-cs"/>
              </a:rPr>
              <a:t>visual-data and text information</a:t>
            </a:r>
            <a:r>
              <a:rPr lang="en-IE" sz="1200" kern="1200" dirty="0">
                <a:solidFill>
                  <a:schemeClr val="tx1"/>
                </a:solidFill>
                <a:effectLst/>
                <a:latin typeface="+mn-lt"/>
                <a:ea typeface="+mn-ea"/>
                <a:cs typeface="+mn-cs"/>
              </a:rPr>
              <a:t> into the Main Content of the presentation.</a:t>
            </a:r>
          </a:p>
          <a:p>
            <a:endParaRPr lang="en-IE" sz="1200" kern="1200" dirty="0">
              <a:solidFill>
                <a:schemeClr val="tx1"/>
              </a:solidFill>
              <a:effectLst/>
              <a:latin typeface="+mn-lt"/>
              <a:ea typeface="+mn-ea"/>
              <a:cs typeface="+mn-cs"/>
            </a:endParaRPr>
          </a:p>
          <a:p>
            <a:r>
              <a:rPr lang="en-IE" sz="1200" kern="1200" dirty="0">
                <a:solidFill>
                  <a:schemeClr val="tx1"/>
                </a:solidFill>
                <a:effectLst/>
                <a:latin typeface="+mn-lt"/>
                <a:ea typeface="+mn-ea"/>
                <a:cs typeface="+mn-cs"/>
              </a:rPr>
              <a:t>Font-size can be altered to allow the content to fit the slide correctly. </a:t>
            </a:r>
          </a:p>
          <a:p>
            <a:endParaRPr lang="en-IE" sz="1200" kern="1200" dirty="0">
              <a:solidFill>
                <a:schemeClr val="tx1"/>
              </a:solidFill>
              <a:effectLst/>
              <a:latin typeface="+mn-lt"/>
              <a:ea typeface="+mn-ea"/>
              <a:cs typeface="+mn-cs"/>
            </a:endParaRPr>
          </a:p>
          <a:p>
            <a:r>
              <a:rPr lang="en-IE" sz="1200" kern="1200" dirty="0">
                <a:solidFill>
                  <a:schemeClr val="tx1"/>
                </a:solidFill>
                <a:effectLst/>
                <a:latin typeface="+mn-lt"/>
                <a:ea typeface="+mn-ea"/>
                <a:cs typeface="+mn-cs"/>
              </a:rPr>
              <a:t>The Title Text Box can be deleted if not required.</a:t>
            </a:r>
          </a:p>
          <a:p>
            <a:endParaRPr lang="en-US" dirty="0"/>
          </a:p>
          <a:p>
            <a:endParaRPr lang="en-US" dirty="0"/>
          </a:p>
        </p:txBody>
      </p:sp>
      <p:sp>
        <p:nvSpPr>
          <p:cNvPr id="4" name="Slide Number Placeholder 3"/>
          <p:cNvSpPr>
            <a:spLocks noGrp="1"/>
          </p:cNvSpPr>
          <p:nvPr>
            <p:ph type="sldNum" sz="quarter" idx="5"/>
          </p:nvPr>
        </p:nvSpPr>
        <p:spPr/>
        <p:txBody>
          <a:bodyPr/>
          <a:lstStyle/>
          <a:p>
            <a:fld id="{7EB8C794-77EE-4724-B493-2E0907BFA558}" type="slidenum">
              <a:rPr lang="en-GB" smtClean="0"/>
              <a:t>35</a:t>
            </a:fld>
            <a:endParaRPr lang="en-GB"/>
          </a:p>
        </p:txBody>
      </p:sp>
    </p:spTree>
    <p:extLst>
      <p:ext uri="{BB962C8B-B14F-4D97-AF65-F5344CB8AC3E}">
        <p14:creationId xmlns:p14="http://schemas.microsoft.com/office/powerpoint/2010/main" val="2378276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1" kern="1200" dirty="0">
                <a:solidFill>
                  <a:schemeClr val="tx1"/>
                </a:solidFill>
                <a:effectLst/>
                <a:latin typeface="+mn-lt"/>
                <a:ea typeface="+mn-ea"/>
                <a:cs typeface="+mn-cs"/>
              </a:rPr>
              <a:t>Section Break Slide</a:t>
            </a:r>
            <a:endParaRPr lang="en-IE" sz="1200" kern="1200" dirty="0">
              <a:solidFill>
                <a:schemeClr val="tx1"/>
              </a:solidFill>
              <a:effectLst/>
              <a:latin typeface="+mn-lt"/>
              <a:ea typeface="+mn-ea"/>
              <a:cs typeface="+mn-cs"/>
            </a:endParaRPr>
          </a:p>
          <a:p>
            <a:endParaRPr lang="en-IE" sz="1200" kern="1200" dirty="0">
              <a:solidFill>
                <a:schemeClr val="tx1"/>
              </a:solidFill>
              <a:effectLst/>
              <a:latin typeface="+mn-lt"/>
              <a:ea typeface="+mn-ea"/>
              <a:cs typeface="+mn-cs"/>
            </a:endParaRPr>
          </a:p>
          <a:p>
            <a:r>
              <a:rPr lang="en-IE" sz="1200" kern="1200" dirty="0">
                <a:solidFill>
                  <a:schemeClr val="tx1"/>
                </a:solidFill>
                <a:effectLst/>
                <a:latin typeface="+mn-lt"/>
                <a:ea typeface="+mn-ea"/>
                <a:cs typeface="+mn-cs"/>
              </a:rPr>
              <a:t>Use this slide for starting a new section of the presentation.</a:t>
            </a:r>
          </a:p>
          <a:p>
            <a:endParaRPr lang="en-IE" sz="1200" kern="1200" dirty="0">
              <a:solidFill>
                <a:schemeClr val="tx1"/>
              </a:solidFill>
              <a:effectLst/>
              <a:latin typeface="+mn-lt"/>
              <a:ea typeface="+mn-ea"/>
              <a:cs typeface="+mn-cs"/>
            </a:endParaRPr>
          </a:p>
          <a:p>
            <a:r>
              <a:rPr lang="en-IE" sz="1200" kern="1200" dirty="0">
                <a:solidFill>
                  <a:schemeClr val="tx1"/>
                </a:solidFill>
                <a:effectLst/>
                <a:latin typeface="+mn-lt"/>
                <a:ea typeface="+mn-ea"/>
                <a:cs typeface="+mn-cs"/>
              </a:rPr>
              <a:t>Input the name of the section in the text field.</a:t>
            </a:r>
          </a:p>
          <a:p>
            <a:endParaRPr lang="en-US" dirty="0"/>
          </a:p>
        </p:txBody>
      </p:sp>
      <p:sp>
        <p:nvSpPr>
          <p:cNvPr id="4" name="Slide Number Placeholder 3"/>
          <p:cNvSpPr>
            <a:spLocks noGrp="1"/>
          </p:cNvSpPr>
          <p:nvPr>
            <p:ph type="sldNum" sz="quarter" idx="5"/>
          </p:nvPr>
        </p:nvSpPr>
        <p:spPr/>
        <p:txBody>
          <a:bodyPr/>
          <a:lstStyle/>
          <a:p>
            <a:fld id="{7EB8C794-77EE-4724-B493-2E0907BFA558}" type="slidenum">
              <a:rPr lang="en-GB" smtClean="0"/>
              <a:t>2</a:t>
            </a:fld>
            <a:endParaRPr lang="en-GB"/>
          </a:p>
        </p:txBody>
      </p:sp>
    </p:spTree>
    <p:extLst>
      <p:ext uri="{BB962C8B-B14F-4D97-AF65-F5344CB8AC3E}">
        <p14:creationId xmlns:p14="http://schemas.microsoft.com/office/powerpoint/2010/main" val="27659712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1" kern="1200" dirty="0">
                <a:solidFill>
                  <a:schemeClr val="tx1"/>
                </a:solidFill>
                <a:effectLst/>
                <a:latin typeface="+mn-lt"/>
                <a:ea typeface="+mn-ea"/>
                <a:cs typeface="+mn-cs"/>
              </a:rPr>
              <a:t>Main Content Slide: </a:t>
            </a:r>
            <a:r>
              <a:rPr lang="en-IE" sz="1200" kern="1200" dirty="0">
                <a:solidFill>
                  <a:schemeClr val="tx1"/>
                </a:solidFill>
                <a:effectLst/>
                <a:latin typeface="+mn-lt"/>
                <a:ea typeface="+mn-ea"/>
                <a:cs typeface="+mn-cs"/>
              </a:rPr>
              <a:t>Title + Dual Visual-Data</a:t>
            </a:r>
          </a:p>
          <a:p>
            <a:endParaRPr lang="en-IE" sz="1200" kern="1200" dirty="0">
              <a:solidFill>
                <a:schemeClr val="tx1"/>
              </a:solidFill>
              <a:effectLst/>
              <a:latin typeface="+mn-lt"/>
              <a:ea typeface="+mn-ea"/>
              <a:cs typeface="+mn-cs"/>
            </a:endParaRPr>
          </a:p>
          <a:p>
            <a:r>
              <a:rPr lang="en-IE" sz="1200" kern="1200" dirty="0">
                <a:solidFill>
                  <a:schemeClr val="tx1"/>
                </a:solidFill>
                <a:effectLst/>
                <a:latin typeface="+mn-lt"/>
                <a:ea typeface="+mn-ea"/>
                <a:cs typeface="+mn-cs"/>
              </a:rPr>
              <a:t>Use this slide for inserting </a:t>
            </a:r>
            <a:r>
              <a:rPr lang="en-IE" sz="1200" b="1" kern="1200" dirty="0">
                <a:solidFill>
                  <a:schemeClr val="tx1"/>
                </a:solidFill>
                <a:effectLst/>
                <a:latin typeface="+mn-lt"/>
                <a:ea typeface="+mn-ea"/>
                <a:cs typeface="+mn-cs"/>
              </a:rPr>
              <a:t>two types of</a:t>
            </a:r>
            <a:r>
              <a:rPr lang="en-IE" sz="1200" kern="1200" dirty="0">
                <a:solidFill>
                  <a:schemeClr val="tx1"/>
                </a:solidFill>
                <a:effectLst/>
                <a:latin typeface="+mn-lt"/>
                <a:ea typeface="+mn-ea"/>
                <a:cs typeface="+mn-cs"/>
              </a:rPr>
              <a:t> </a:t>
            </a:r>
            <a:r>
              <a:rPr lang="en-IE" sz="1200" b="1" kern="1200" dirty="0">
                <a:solidFill>
                  <a:schemeClr val="tx1"/>
                </a:solidFill>
                <a:effectLst/>
                <a:latin typeface="+mn-lt"/>
                <a:ea typeface="+mn-ea"/>
                <a:cs typeface="+mn-cs"/>
              </a:rPr>
              <a:t>visual-data </a:t>
            </a:r>
            <a:r>
              <a:rPr lang="en-IE" sz="1200" kern="1200" dirty="0">
                <a:solidFill>
                  <a:schemeClr val="tx1"/>
                </a:solidFill>
                <a:effectLst/>
                <a:latin typeface="+mn-lt"/>
                <a:ea typeface="+mn-ea"/>
                <a:cs typeface="+mn-cs"/>
              </a:rPr>
              <a:t>into the Main Content of the presentation.</a:t>
            </a:r>
          </a:p>
          <a:p>
            <a:br>
              <a:rPr lang="en-IE" sz="1200" kern="1200" dirty="0">
                <a:solidFill>
                  <a:schemeClr val="tx1"/>
                </a:solidFill>
                <a:effectLst/>
                <a:latin typeface="+mn-lt"/>
                <a:ea typeface="+mn-ea"/>
                <a:cs typeface="+mn-cs"/>
              </a:rPr>
            </a:br>
            <a:r>
              <a:rPr lang="en-IE" sz="1200" kern="1200" dirty="0">
                <a:solidFill>
                  <a:schemeClr val="tx1"/>
                </a:solidFill>
                <a:effectLst/>
                <a:latin typeface="+mn-lt"/>
                <a:ea typeface="+mn-ea"/>
                <a:cs typeface="+mn-cs"/>
              </a:rPr>
              <a:t>Font-size can be altered to allow the content to fit the slide correctly. </a:t>
            </a:r>
          </a:p>
          <a:p>
            <a:endParaRPr lang="en-IE" sz="1200" kern="1200" dirty="0">
              <a:solidFill>
                <a:schemeClr val="tx1"/>
              </a:solidFill>
              <a:effectLst/>
              <a:latin typeface="+mn-lt"/>
              <a:ea typeface="+mn-ea"/>
              <a:cs typeface="+mn-cs"/>
            </a:endParaRPr>
          </a:p>
          <a:p>
            <a:r>
              <a:rPr lang="en-IE" sz="1200" kern="1200" dirty="0">
                <a:solidFill>
                  <a:schemeClr val="tx1"/>
                </a:solidFill>
                <a:effectLst/>
                <a:latin typeface="+mn-lt"/>
                <a:ea typeface="+mn-ea"/>
                <a:cs typeface="+mn-cs"/>
              </a:rPr>
              <a:t>The Title Text Box can be deleted if not required.</a:t>
            </a:r>
          </a:p>
          <a:p>
            <a:endParaRPr lang="en-US" dirty="0"/>
          </a:p>
          <a:p>
            <a:endParaRPr lang="en-US" dirty="0"/>
          </a:p>
        </p:txBody>
      </p:sp>
      <p:sp>
        <p:nvSpPr>
          <p:cNvPr id="4" name="Slide Number Placeholder 3"/>
          <p:cNvSpPr>
            <a:spLocks noGrp="1"/>
          </p:cNvSpPr>
          <p:nvPr>
            <p:ph type="sldNum" sz="quarter" idx="5"/>
          </p:nvPr>
        </p:nvSpPr>
        <p:spPr/>
        <p:txBody>
          <a:bodyPr/>
          <a:lstStyle/>
          <a:p>
            <a:fld id="{7EB8C794-77EE-4724-B493-2E0907BFA558}" type="slidenum">
              <a:rPr lang="en-GB" smtClean="0"/>
              <a:t>36</a:t>
            </a:fld>
            <a:endParaRPr lang="en-GB"/>
          </a:p>
        </p:txBody>
      </p:sp>
    </p:spTree>
    <p:extLst>
      <p:ext uri="{BB962C8B-B14F-4D97-AF65-F5344CB8AC3E}">
        <p14:creationId xmlns:p14="http://schemas.microsoft.com/office/powerpoint/2010/main" val="36481055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1" kern="1200" dirty="0">
                <a:solidFill>
                  <a:schemeClr val="tx1"/>
                </a:solidFill>
                <a:effectLst/>
                <a:latin typeface="+mn-lt"/>
                <a:ea typeface="+mn-ea"/>
                <a:cs typeface="+mn-cs"/>
              </a:rPr>
              <a:t>Main Content Slide: </a:t>
            </a:r>
            <a:r>
              <a:rPr lang="en-IE" sz="1200" kern="1200" dirty="0">
                <a:solidFill>
                  <a:schemeClr val="tx1"/>
                </a:solidFill>
                <a:effectLst/>
                <a:latin typeface="+mn-lt"/>
                <a:ea typeface="+mn-ea"/>
                <a:cs typeface="+mn-cs"/>
              </a:rPr>
              <a:t>Title + Dual Visual-Data</a:t>
            </a:r>
          </a:p>
          <a:p>
            <a:endParaRPr lang="en-IE" sz="1200" kern="1200" dirty="0">
              <a:solidFill>
                <a:schemeClr val="tx1"/>
              </a:solidFill>
              <a:effectLst/>
              <a:latin typeface="+mn-lt"/>
              <a:ea typeface="+mn-ea"/>
              <a:cs typeface="+mn-cs"/>
            </a:endParaRPr>
          </a:p>
          <a:p>
            <a:r>
              <a:rPr lang="en-IE" sz="1200" kern="1200" dirty="0">
                <a:solidFill>
                  <a:schemeClr val="tx1"/>
                </a:solidFill>
                <a:effectLst/>
                <a:latin typeface="+mn-lt"/>
                <a:ea typeface="+mn-ea"/>
                <a:cs typeface="+mn-cs"/>
              </a:rPr>
              <a:t>Use this slide for inserting </a:t>
            </a:r>
            <a:r>
              <a:rPr lang="en-IE" sz="1200" b="1" kern="1200" dirty="0">
                <a:solidFill>
                  <a:schemeClr val="tx1"/>
                </a:solidFill>
                <a:effectLst/>
                <a:latin typeface="+mn-lt"/>
                <a:ea typeface="+mn-ea"/>
                <a:cs typeface="+mn-cs"/>
              </a:rPr>
              <a:t>two types of</a:t>
            </a:r>
            <a:r>
              <a:rPr lang="en-IE" sz="1200" kern="1200" dirty="0">
                <a:solidFill>
                  <a:schemeClr val="tx1"/>
                </a:solidFill>
                <a:effectLst/>
                <a:latin typeface="+mn-lt"/>
                <a:ea typeface="+mn-ea"/>
                <a:cs typeface="+mn-cs"/>
              </a:rPr>
              <a:t> </a:t>
            </a:r>
            <a:r>
              <a:rPr lang="en-IE" sz="1200" b="1" kern="1200" dirty="0">
                <a:solidFill>
                  <a:schemeClr val="tx1"/>
                </a:solidFill>
                <a:effectLst/>
                <a:latin typeface="+mn-lt"/>
                <a:ea typeface="+mn-ea"/>
                <a:cs typeface="+mn-cs"/>
              </a:rPr>
              <a:t>visual-data </a:t>
            </a:r>
            <a:r>
              <a:rPr lang="en-IE" sz="1200" kern="1200" dirty="0">
                <a:solidFill>
                  <a:schemeClr val="tx1"/>
                </a:solidFill>
                <a:effectLst/>
                <a:latin typeface="+mn-lt"/>
                <a:ea typeface="+mn-ea"/>
                <a:cs typeface="+mn-cs"/>
              </a:rPr>
              <a:t>into the Main Content of the presentation.</a:t>
            </a:r>
          </a:p>
          <a:p>
            <a:br>
              <a:rPr lang="en-IE" sz="1200" kern="1200" dirty="0">
                <a:solidFill>
                  <a:schemeClr val="tx1"/>
                </a:solidFill>
                <a:effectLst/>
                <a:latin typeface="+mn-lt"/>
                <a:ea typeface="+mn-ea"/>
                <a:cs typeface="+mn-cs"/>
              </a:rPr>
            </a:br>
            <a:r>
              <a:rPr lang="en-IE" sz="1200" kern="1200" dirty="0">
                <a:solidFill>
                  <a:schemeClr val="tx1"/>
                </a:solidFill>
                <a:effectLst/>
                <a:latin typeface="+mn-lt"/>
                <a:ea typeface="+mn-ea"/>
                <a:cs typeface="+mn-cs"/>
              </a:rPr>
              <a:t>Font-size can be altered to allow the content to fit the slide correctly. </a:t>
            </a:r>
          </a:p>
          <a:p>
            <a:endParaRPr lang="en-IE" sz="1200" kern="1200" dirty="0">
              <a:solidFill>
                <a:schemeClr val="tx1"/>
              </a:solidFill>
              <a:effectLst/>
              <a:latin typeface="+mn-lt"/>
              <a:ea typeface="+mn-ea"/>
              <a:cs typeface="+mn-cs"/>
            </a:endParaRPr>
          </a:p>
          <a:p>
            <a:r>
              <a:rPr lang="en-IE" sz="1200" kern="1200" dirty="0">
                <a:solidFill>
                  <a:schemeClr val="tx1"/>
                </a:solidFill>
                <a:effectLst/>
                <a:latin typeface="+mn-lt"/>
                <a:ea typeface="+mn-ea"/>
                <a:cs typeface="+mn-cs"/>
              </a:rPr>
              <a:t>The Title Text Box can be deleted if not required.</a:t>
            </a:r>
          </a:p>
          <a:p>
            <a:endParaRPr lang="en-US" dirty="0"/>
          </a:p>
          <a:p>
            <a:endParaRPr lang="en-US" dirty="0"/>
          </a:p>
        </p:txBody>
      </p:sp>
      <p:sp>
        <p:nvSpPr>
          <p:cNvPr id="4" name="Slide Number Placeholder 3"/>
          <p:cNvSpPr>
            <a:spLocks noGrp="1"/>
          </p:cNvSpPr>
          <p:nvPr>
            <p:ph type="sldNum" sz="quarter" idx="5"/>
          </p:nvPr>
        </p:nvSpPr>
        <p:spPr/>
        <p:txBody>
          <a:bodyPr/>
          <a:lstStyle/>
          <a:p>
            <a:fld id="{7EB8C794-77EE-4724-B493-2E0907BFA558}" type="slidenum">
              <a:rPr lang="en-GB" smtClean="0"/>
              <a:t>37</a:t>
            </a:fld>
            <a:endParaRPr lang="en-GB"/>
          </a:p>
        </p:txBody>
      </p:sp>
    </p:spTree>
    <p:extLst>
      <p:ext uri="{BB962C8B-B14F-4D97-AF65-F5344CB8AC3E}">
        <p14:creationId xmlns:p14="http://schemas.microsoft.com/office/powerpoint/2010/main" val="24437094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1" kern="1200" dirty="0">
                <a:solidFill>
                  <a:schemeClr val="tx1"/>
                </a:solidFill>
                <a:effectLst/>
                <a:latin typeface="+mn-lt"/>
                <a:ea typeface="+mn-ea"/>
                <a:cs typeface="+mn-cs"/>
              </a:rPr>
              <a:t>Main Content Slide: </a:t>
            </a:r>
            <a:r>
              <a:rPr lang="en-IE" sz="1200" kern="1200" dirty="0">
                <a:solidFill>
                  <a:schemeClr val="tx1"/>
                </a:solidFill>
                <a:effectLst/>
                <a:latin typeface="+mn-lt"/>
                <a:ea typeface="+mn-ea"/>
                <a:cs typeface="+mn-cs"/>
              </a:rPr>
              <a:t>Title + Dual Visual-Data</a:t>
            </a:r>
          </a:p>
          <a:p>
            <a:endParaRPr lang="en-IE" sz="1200" kern="1200" dirty="0">
              <a:solidFill>
                <a:schemeClr val="tx1"/>
              </a:solidFill>
              <a:effectLst/>
              <a:latin typeface="+mn-lt"/>
              <a:ea typeface="+mn-ea"/>
              <a:cs typeface="+mn-cs"/>
            </a:endParaRPr>
          </a:p>
          <a:p>
            <a:r>
              <a:rPr lang="en-IE" sz="1200" kern="1200" dirty="0">
                <a:solidFill>
                  <a:schemeClr val="tx1"/>
                </a:solidFill>
                <a:effectLst/>
                <a:latin typeface="+mn-lt"/>
                <a:ea typeface="+mn-ea"/>
                <a:cs typeface="+mn-cs"/>
              </a:rPr>
              <a:t>Use this slide for inserting </a:t>
            </a:r>
            <a:r>
              <a:rPr lang="en-IE" sz="1200" b="1" kern="1200" dirty="0">
                <a:solidFill>
                  <a:schemeClr val="tx1"/>
                </a:solidFill>
                <a:effectLst/>
                <a:latin typeface="+mn-lt"/>
                <a:ea typeface="+mn-ea"/>
                <a:cs typeface="+mn-cs"/>
              </a:rPr>
              <a:t>two types of</a:t>
            </a:r>
            <a:r>
              <a:rPr lang="en-IE" sz="1200" kern="1200" dirty="0">
                <a:solidFill>
                  <a:schemeClr val="tx1"/>
                </a:solidFill>
                <a:effectLst/>
                <a:latin typeface="+mn-lt"/>
                <a:ea typeface="+mn-ea"/>
                <a:cs typeface="+mn-cs"/>
              </a:rPr>
              <a:t> </a:t>
            </a:r>
            <a:r>
              <a:rPr lang="en-IE" sz="1200" b="1" kern="1200" dirty="0">
                <a:solidFill>
                  <a:schemeClr val="tx1"/>
                </a:solidFill>
                <a:effectLst/>
                <a:latin typeface="+mn-lt"/>
                <a:ea typeface="+mn-ea"/>
                <a:cs typeface="+mn-cs"/>
              </a:rPr>
              <a:t>visual-data </a:t>
            </a:r>
            <a:r>
              <a:rPr lang="en-IE" sz="1200" kern="1200" dirty="0">
                <a:solidFill>
                  <a:schemeClr val="tx1"/>
                </a:solidFill>
                <a:effectLst/>
                <a:latin typeface="+mn-lt"/>
                <a:ea typeface="+mn-ea"/>
                <a:cs typeface="+mn-cs"/>
              </a:rPr>
              <a:t>into the Main Content of the presentation.</a:t>
            </a:r>
          </a:p>
          <a:p>
            <a:br>
              <a:rPr lang="en-IE" sz="1200" kern="1200" dirty="0">
                <a:solidFill>
                  <a:schemeClr val="tx1"/>
                </a:solidFill>
                <a:effectLst/>
                <a:latin typeface="+mn-lt"/>
                <a:ea typeface="+mn-ea"/>
                <a:cs typeface="+mn-cs"/>
              </a:rPr>
            </a:br>
            <a:r>
              <a:rPr lang="en-IE" sz="1200" kern="1200" dirty="0">
                <a:solidFill>
                  <a:schemeClr val="tx1"/>
                </a:solidFill>
                <a:effectLst/>
                <a:latin typeface="+mn-lt"/>
                <a:ea typeface="+mn-ea"/>
                <a:cs typeface="+mn-cs"/>
              </a:rPr>
              <a:t>Font-size can be altered to allow the content to fit the slide correctly. </a:t>
            </a:r>
          </a:p>
          <a:p>
            <a:endParaRPr lang="en-IE" sz="1200" kern="1200" dirty="0">
              <a:solidFill>
                <a:schemeClr val="tx1"/>
              </a:solidFill>
              <a:effectLst/>
              <a:latin typeface="+mn-lt"/>
              <a:ea typeface="+mn-ea"/>
              <a:cs typeface="+mn-cs"/>
            </a:endParaRPr>
          </a:p>
          <a:p>
            <a:r>
              <a:rPr lang="en-IE" sz="1200" kern="1200" dirty="0">
                <a:solidFill>
                  <a:schemeClr val="tx1"/>
                </a:solidFill>
                <a:effectLst/>
                <a:latin typeface="+mn-lt"/>
                <a:ea typeface="+mn-ea"/>
                <a:cs typeface="+mn-cs"/>
              </a:rPr>
              <a:t>The Title Text Box can be deleted if not required.</a:t>
            </a:r>
          </a:p>
          <a:p>
            <a:endParaRPr lang="en-US" dirty="0"/>
          </a:p>
          <a:p>
            <a:endParaRPr lang="en-US" dirty="0"/>
          </a:p>
        </p:txBody>
      </p:sp>
      <p:sp>
        <p:nvSpPr>
          <p:cNvPr id="4" name="Slide Number Placeholder 3"/>
          <p:cNvSpPr>
            <a:spLocks noGrp="1"/>
          </p:cNvSpPr>
          <p:nvPr>
            <p:ph type="sldNum" sz="quarter" idx="5"/>
          </p:nvPr>
        </p:nvSpPr>
        <p:spPr/>
        <p:txBody>
          <a:bodyPr/>
          <a:lstStyle/>
          <a:p>
            <a:fld id="{7EB8C794-77EE-4724-B493-2E0907BFA558}" type="slidenum">
              <a:rPr lang="en-GB" smtClean="0"/>
              <a:t>38</a:t>
            </a:fld>
            <a:endParaRPr lang="en-GB"/>
          </a:p>
        </p:txBody>
      </p:sp>
    </p:spTree>
    <p:extLst>
      <p:ext uri="{BB962C8B-B14F-4D97-AF65-F5344CB8AC3E}">
        <p14:creationId xmlns:p14="http://schemas.microsoft.com/office/powerpoint/2010/main" val="36477100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1" kern="1200" dirty="0">
                <a:solidFill>
                  <a:schemeClr val="tx1"/>
                </a:solidFill>
                <a:effectLst/>
                <a:latin typeface="+mn-lt"/>
                <a:ea typeface="+mn-ea"/>
                <a:cs typeface="+mn-cs"/>
              </a:rPr>
              <a:t>End Slide: </a:t>
            </a:r>
            <a:r>
              <a:rPr lang="en-IE" sz="1200" kern="1200" dirty="0">
                <a:solidFill>
                  <a:schemeClr val="tx1"/>
                </a:solidFill>
                <a:effectLst/>
                <a:latin typeface="+mn-lt"/>
                <a:ea typeface="+mn-ea"/>
                <a:cs typeface="+mn-cs"/>
              </a:rPr>
              <a:t>Rate This Session</a:t>
            </a:r>
          </a:p>
          <a:p>
            <a:br>
              <a:rPr lang="en-IE" sz="1200" kern="1200" dirty="0">
                <a:solidFill>
                  <a:schemeClr val="tx1"/>
                </a:solidFill>
                <a:effectLst/>
                <a:latin typeface="+mn-lt"/>
                <a:ea typeface="+mn-ea"/>
                <a:cs typeface="+mn-cs"/>
              </a:rPr>
            </a:br>
            <a:r>
              <a:rPr lang="en-IE" sz="1200" kern="1200" dirty="0">
                <a:solidFill>
                  <a:schemeClr val="tx1"/>
                </a:solidFill>
                <a:effectLst/>
                <a:latin typeface="+mn-lt"/>
                <a:ea typeface="+mn-ea"/>
                <a:cs typeface="+mn-cs"/>
              </a:rPr>
              <a:t>Final Slide on all presentations. </a:t>
            </a:r>
            <a:br>
              <a:rPr lang="en-IE" sz="1200" kern="1200" dirty="0">
                <a:solidFill>
                  <a:schemeClr val="tx1"/>
                </a:solidFill>
                <a:effectLst/>
                <a:latin typeface="+mn-lt"/>
                <a:ea typeface="+mn-ea"/>
                <a:cs typeface="+mn-cs"/>
              </a:rPr>
            </a:br>
            <a:endParaRPr lang="en-IE" sz="1200" kern="1200" dirty="0">
              <a:solidFill>
                <a:schemeClr val="tx1"/>
              </a:solidFill>
              <a:effectLst/>
              <a:latin typeface="+mn-lt"/>
              <a:ea typeface="+mn-ea"/>
              <a:cs typeface="+mn-cs"/>
            </a:endParaRPr>
          </a:p>
          <a:p>
            <a:r>
              <a:rPr lang="en-IE" sz="1200" b="1" kern="1200">
                <a:solidFill>
                  <a:srgbClr val="FF0000"/>
                </a:solidFill>
                <a:effectLst/>
                <a:latin typeface="+mn-lt"/>
                <a:ea typeface="+mn-ea"/>
                <a:cs typeface="+mn-cs"/>
              </a:rPr>
              <a:t>The speaker should not edit, move or delete this slide.</a:t>
            </a:r>
            <a:endParaRPr lang="en-IE" sz="1200" kern="1200">
              <a:solidFill>
                <a:srgbClr val="FF0000"/>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7EB8C794-77EE-4724-B493-2E0907BFA558}" type="slidenum">
              <a:rPr lang="en-GB" smtClean="0"/>
              <a:t>39</a:t>
            </a:fld>
            <a:endParaRPr lang="en-GB"/>
          </a:p>
        </p:txBody>
      </p:sp>
    </p:spTree>
    <p:extLst>
      <p:ext uri="{BB962C8B-B14F-4D97-AF65-F5344CB8AC3E}">
        <p14:creationId xmlns:p14="http://schemas.microsoft.com/office/powerpoint/2010/main" val="1491128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1" kern="1200" dirty="0">
                <a:solidFill>
                  <a:schemeClr val="tx1"/>
                </a:solidFill>
                <a:effectLst/>
                <a:latin typeface="+mn-lt"/>
                <a:ea typeface="+mn-ea"/>
                <a:cs typeface="+mn-cs"/>
              </a:rPr>
              <a:t>Main Content Slide: </a:t>
            </a:r>
            <a:r>
              <a:rPr lang="en-IE" sz="1200" kern="1200" dirty="0">
                <a:solidFill>
                  <a:schemeClr val="tx1"/>
                </a:solidFill>
                <a:effectLst/>
                <a:latin typeface="+mn-lt"/>
                <a:ea typeface="+mn-ea"/>
                <a:cs typeface="+mn-cs"/>
              </a:rPr>
              <a:t>Title / Copy Text</a:t>
            </a:r>
          </a:p>
          <a:p>
            <a:br>
              <a:rPr lang="en-IE" sz="1200" kern="1200" dirty="0">
                <a:solidFill>
                  <a:schemeClr val="tx1"/>
                </a:solidFill>
                <a:effectLst/>
                <a:latin typeface="+mn-lt"/>
                <a:ea typeface="+mn-ea"/>
                <a:cs typeface="+mn-cs"/>
              </a:rPr>
            </a:br>
            <a:r>
              <a:rPr lang="en-IE" sz="1200" kern="1200" dirty="0">
                <a:solidFill>
                  <a:schemeClr val="tx1"/>
                </a:solidFill>
                <a:effectLst/>
                <a:latin typeface="+mn-lt"/>
                <a:ea typeface="+mn-ea"/>
                <a:cs typeface="+mn-cs"/>
              </a:rPr>
              <a:t>Use this slide for inserting </a:t>
            </a:r>
            <a:r>
              <a:rPr lang="en-IE" sz="1200" b="1" kern="1200" dirty="0">
                <a:solidFill>
                  <a:schemeClr val="tx1"/>
                </a:solidFill>
                <a:effectLst/>
                <a:latin typeface="+mn-lt"/>
                <a:ea typeface="+mn-ea"/>
                <a:cs typeface="+mn-cs"/>
              </a:rPr>
              <a:t>text-only information</a:t>
            </a:r>
            <a:r>
              <a:rPr lang="en-IE" sz="1200" kern="1200" dirty="0">
                <a:solidFill>
                  <a:schemeClr val="tx1"/>
                </a:solidFill>
                <a:effectLst/>
                <a:latin typeface="+mn-lt"/>
                <a:ea typeface="+mn-ea"/>
                <a:cs typeface="+mn-cs"/>
              </a:rPr>
              <a:t> into the Main Content of the presentation.</a:t>
            </a:r>
          </a:p>
          <a:p>
            <a:br>
              <a:rPr lang="en-IE" sz="1200" kern="1200" dirty="0">
                <a:solidFill>
                  <a:schemeClr val="tx1"/>
                </a:solidFill>
                <a:effectLst/>
                <a:latin typeface="+mn-lt"/>
                <a:ea typeface="+mn-ea"/>
                <a:cs typeface="+mn-cs"/>
              </a:rPr>
            </a:br>
            <a:r>
              <a:rPr lang="en-IE" sz="1200" kern="1200" dirty="0">
                <a:solidFill>
                  <a:schemeClr val="tx1"/>
                </a:solidFill>
                <a:effectLst/>
                <a:latin typeface="+mn-lt"/>
                <a:ea typeface="+mn-ea"/>
                <a:cs typeface="+mn-cs"/>
              </a:rPr>
              <a:t>The text is preformatted with font and colour styles. </a:t>
            </a:r>
          </a:p>
          <a:p>
            <a:endParaRPr lang="en-IE" sz="1200" kern="1200" dirty="0">
              <a:solidFill>
                <a:schemeClr val="tx1"/>
              </a:solidFill>
              <a:effectLst/>
              <a:latin typeface="+mn-lt"/>
              <a:ea typeface="+mn-ea"/>
              <a:cs typeface="+mn-cs"/>
            </a:endParaRPr>
          </a:p>
          <a:p>
            <a:r>
              <a:rPr lang="en-IE" sz="1200" kern="1200" dirty="0">
                <a:solidFill>
                  <a:schemeClr val="tx1"/>
                </a:solidFill>
                <a:effectLst/>
                <a:latin typeface="+mn-lt"/>
                <a:ea typeface="+mn-ea"/>
                <a:cs typeface="+mn-cs"/>
              </a:rPr>
              <a:t>Font-size can be altered to allow the content to fit the slide correctly. </a:t>
            </a:r>
          </a:p>
          <a:p>
            <a:endParaRPr lang="en-IE" sz="1200" kern="1200" dirty="0">
              <a:solidFill>
                <a:schemeClr val="tx1"/>
              </a:solidFill>
              <a:effectLst/>
              <a:latin typeface="+mn-lt"/>
              <a:ea typeface="+mn-ea"/>
              <a:cs typeface="+mn-cs"/>
            </a:endParaRPr>
          </a:p>
          <a:p>
            <a:r>
              <a:rPr lang="en-IE" sz="1200" kern="1200" dirty="0">
                <a:solidFill>
                  <a:schemeClr val="tx1"/>
                </a:solidFill>
                <a:effectLst/>
                <a:latin typeface="+mn-lt"/>
                <a:ea typeface="+mn-ea"/>
                <a:cs typeface="+mn-cs"/>
              </a:rPr>
              <a:t>The Title Text Box can be deleted if not required.</a:t>
            </a:r>
          </a:p>
          <a:p>
            <a:endParaRPr lang="en-US" dirty="0"/>
          </a:p>
        </p:txBody>
      </p:sp>
      <p:sp>
        <p:nvSpPr>
          <p:cNvPr id="4" name="Slide Number Placeholder 3"/>
          <p:cNvSpPr>
            <a:spLocks noGrp="1"/>
          </p:cNvSpPr>
          <p:nvPr>
            <p:ph type="sldNum" sz="quarter" idx="5"/>
          </p:nvPr>
        </p:nvSpPr>
        <p:spPr/>
        <p:txBody>
          <a:bodyPr/>
          <a:lstStyle/>
          <a:p>
            <a:fld id="{7EB8C794-77EE-4724-B493-2E0907BFA558}" type="slidenum">
              <a:rPr lang="en-GB" smtClean="0"/>
              <a:t>3</a:t>
            </a:fld>
            <a:endParaRPr lang="en-GB"/>
          </a:p>
        </p:txBody>
      </p:sp>
    </p:spTree>
    <p:extLst>
      <p:ext uri="{BB962C8B-B14F-4D97-AF65-F5344CB8AC3E}">
        <p14:creationId xmlns:p14="http://schemas.microsoft.com/office/powerpoint/2010/main" val="2813171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2C3E07-2B55-45EA-8078-3BD97FA50993}" type="slidenum">
              <a:rPr lang="en-US" smtClean="0"/>
              <a:t>5</a:t>
            </a:fld>
            <a:endParaRPr lang="en-US"/>
          </a:p>
        </p:txBody>
      </p:sp>
    </p:spTree>
    <p:extLst>
      <p:ext uri="{BB962C8B-B14F-4D97-AF65-F5344CB8AC3E}">
        <p14:creationId xmlns:p14="http://schemas.microsoft.com/office/powerpoint/2010/main" val="26269659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CECEC"/>
                </a:solidFill>
                <a:effectLst/>
                <a:highlight>
                  <a:srgbClr val="212121"/>
                </a:highlight>
                <a:latin typeface="Söhne"/>
              </a:rPr>
              <a:t>It's easy to forget about the effect of data latency on our Fabric warehouses.  After all storage and compute have usually been tightly coupled, as in an on-premises SQL Server data warehouse.  However, because Microsoft Fabric is a Software-as-a-Service solution where storage and compute are decoupled, we should stress the co-location, where possible, of both client-to-engine and engine-to-data connections.</a:t>
            </a:r>
          </a:p>
          <a:p>
            <a:pPr algn="l"/>
            <a:endParaRPr lang="en-US" b="0" i="0" dirty="0">
              <a:solidFill>
                <a:srgbClr val="ECECEC"/>
              </a:solidFill>
              <a:effectLst/>
              <a:highlight>
                <a:srgbClr val="212121"/>
              </a:highlight>
              <a:latin typeface="Söhne"/>
            </a:endParaRPr>
          </a:p>
          <a:p>
            <a:pPr algn="l"/>
            <a:r>
              <a:rPr lang="en-US" b="0" i="0" dirty="0">
                <a:solidFill>
                  <a:srgbClr val="ECECEC"/>
                </a:solidFill>
                <a:effectLst/>
                <a:highlight>
                  <a:srgbClr val="212121"/>
                </a:highlight>
                <a:latin typeface="Söhne"/>
              </a:rPr>
              <a:t>When we execute queries, the transfer of the query result sets to the client computer can significantly impact performance, especially with large result sets.  If possible, we should ensure that the client computer is in the same region as the Fabric capacity to minimize network latency.  If that's not possible, be aware that the number of rows in the result set will impact the query duration.  Speaking of the number of rows, we should also keep in mind the that query editor in the Fabric UI returns only the first 10,000 rows of the data set.  If we need more, we should connect to the warehouse using SSMS, aka SQL Server Management Studio, or Azure Data Studio.  Also, SSMS and Azure Data Studio will give us somewhat better performance anyway compared to the Fabric UI due to their TDS binary format communication with the engine.</a:t>
            </a:r>
          </a:p>
          <a:p>
            <a:endParaRPr lang="en-US" dirty="0"/>
          </a:p>
        </p:txBody>
      </p:sp>
      <p:sp>
        <p:nvSpPr>
          <p:cNvPr id="4" name="Slide Number Placeholder 3"/>
          <p:cNvSpPr>
            <a:spLocks noGrp="1"/>
          </p:cNvSpPr>
          <p:nvPr>
            <p:ph type="sldNum" sz="quarter" idx="5"/>
          </p:nvPr>
        </p:nvSpPr>
        <p:spPr/>
        <p:txBody>
          <a:bodyPr/>
          <a:lstStyle/>
          <a:p>
            <a:fld id="{A02C3E07-2B55-45EA-8078-3BD97FA50993}" type="slidenum">
              <a:rPr lang="en-US" smtClean="0"/>
              <a:t>9</a:t>
            </a:fld>
            <a:endParaRPr lang="en-US"/>
          </a:p>
        </p:txBody>
      </p:sp>
    </p:spTree>
    <p:extLst>
      <p:ext uri="{BB962C8B-B14F-4D97-AF65-F5344CB8AC3E}">
        <p14:creationId xmlns:p14="http://schemas.microsoft.com/office/powerpoint/2010/main" val="1769099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You'll want to organize the tables in your data warehouse into what is known as a star-schema design.  This organizes data into primarily two types of tables, fact and dimension tables.  Fact tables contain quantitative, or countable, data that are commonly generated in your transactional systems.  For example, sales transaction details, or patient appointments, or as in the image shown on the next slide, NY taxi cab trips.</a:t>
            </a:r>
          </a:p>
          <a:p>
            <a:endParaRPr lang="en-US" dirty="0"/>
          </a:p>
          <a:p>
            <a:r>
              <a:rPr lang="en-US" dirty="0"/>
              <a:t>Dimension tables contain descriptive data about different attributes of your data.  For example, the name and address of the customer placing a sales order, the demographics of a particular patient, or dates and location of taxi trips.  These are the attributes that are commonly used to "slice-and-dice" or group your data on.</a:t>
            </a:r>
          </a:p>
          <a:p>
            <a:endParaRPr lang="en-US" dirty="0"/>
          </a:p>
          <a:p>
            <a:r>
              <a:rPr lang="en-US" dirty="0"/>
              <a:t>This design facilitates analytical processing by de-normalizing the data from your highly normalized OLTP systems, ingesting transactional data and enterprise master data into a common, cleansed, and verified data structure that minimizes JOINS at query time, reduces the number of rows read and facilitates aggregations and grouping processing.</a:t>
            </a:r>
          </a:p>
          <a:p>
            <a:endParaRPr lang="en-US" dirty="0"/>
          </a:p>
          <a:p>
            <a:r>
              <a:rPr lang="en-US" dirty="0"/>
              <a:t>You will also find that you have a third category of table called an integration table.  These might be staging tables used to store the raw data that has been ingested via a pipeline from your OLTP systems, or perhaps temporary integration tables used to store the results of intermediate steps and calculations as you are transforming your data.</a:t>
            </a:r>
          </a:p>
          <a:p>
            <a:endParaRPr lang="en-US" dirty="0"/>
          </a:p>
          <a:p>
            <a:r>
              <a:rPr lang="en-US" dirty="0"/>
              <a:t>You have a number of different ways to organize your data using different schema names, table prefixes, and multiple warehouses.  I prefer to avoid table prefixes and instead use different schemas to separate my fact and dimension tables, although I will often call these schemas data and lookup rather than fact and dim to be more easily understood by my analysts.  And because Fabric fully supports cross-warehouse querying using a three-part naming convention, I will usually separate out my integration tables into different staging warehouses to keep them separate from the conformed and verified data.</a:t>
            </a:r>
          </a:p>
          <a:p>
            <a:endParaRPr lang="en-US" dirty="0"/>
          </a:p>
        </p:txBody>
      </p:sp>
      <p:sp>
        <p:nvSpPr>
          <p:cNvPr id="4" name="Slide Number Placeholder 3"/>
          <p:cNvSpPr>
            <a:spLocks noGrp="1"/>
          </p:cNvSpPr>
          <p:nvPr>
            <p:ph type="sldNum" sz="quarter" idx="5"/>
          </p:nvPr>
        </p:nvSpPr>
        <p:spPr/>
        <p:txBody>
          <a:bodyPr/>
          <a:lstStyle/>
          <a:p>
            <a:fld id="{A02C3E07-2B55-45EA-8078-3BD97FA50993}" type="slidenum">
              <a:rPr lang="en-US" smtClean="0"/>
              <a:t>10</a:t>
            </a:fld>
            <a:endParaRPr lang="en-US"/>
          </a:p>
        </p:txBody>
      </p:sp>
    </p:spTree>
    <p:extLst>
      <p:ext uri="{BB962C8B-B14F-4D97-AF65-F5344CB8AC3E}">
        <p14:creationId xmlns:p14="http://schemas.microsoft.com/office/powerpoint/2010/main" val="1749705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Dimension tables contain descriptive data about different attributes of your data.  For example, the name and address of the customer placing a sales order, the demographics of a particular patient, or dates and location of taxi trips.  These are the attributes that are commonly used to "slice-and-dice" or group your data on.</a:t>
            </a:r>
          </a:p>
          <a:p>
            <a:endParaRPr lang="en-US" dirty="0"/>
          </a:p>
          <a:p>
            <a:r>
              <a:rPr lang="en-US" dirty="0"/>
              <a:t>This design facilitates analytical processing by de-normalizing the data from your highly normalized OLTP systems, ingesting transactional data and enterprise master data into a common, cleansed, and verified data structure that minimizes JOINS at query time, reduces the number of rows read and facilitates aggregations and grouping processing.</a:t>
            </a:r>
          </a:p>
          <a:p>
            <a:endParaRPr lang="en-US" dirty="0"/>
          </a:p>
          <a:p>
            <a:r>
              <a:rPr lang="en-US" dirty="0"/>
              <a:t>You will also find that you have a third category of table called an integration table.  These might be staging tables used to store the raw data that has been ingested via a pipeline from your OLTP systems, or perhaps temporary integration tables used to store the results of intermediate steps and calculations as you are transforming your data.</a:t>
            </a:r>
          </a:p>
          <a:p>
            <a:endParaRPr lang="en-US" dirty="0"/>
          </a:p>
          <a:p>
            <a:r>
              <a:rPr lang="en-US" dirty="0"/>
              <a:t>You have a number of different ways to organize your data using different schema names, table prefixes, and multiple warehouses.  I prefer to avoid table prefixes and instead use different schemas to separate my fact and dimension tables, although I will often call these schemas data and lookup rather than fact and dim to be more easily understood by my analysts.  And because Fabric fully supports cross-warehouse querying using a three-part naming convention, I will usually separate out my integration tables into different staging warehouses to keep them separate from the conformed and verified data.</a:t>
            </a:r>
          </a:p>
          <a:p>
            <a:endParaRPr lang="en-US" dirty="0"/>
          </a:p>
        </p:txBody>
      </p:sp>
      <p:sp>
        <p:nvSpPr>
          <p:cNvPr id="4" name="Slide Number Placeholder 3"/>
          <p:cNvSpPr>
            <a:spLocks noGrp="1"/>
          </p:cNvSpPr>
          <p:nvPr>
            <p:ph type="sldNum" sz="quarter" idx="5"/>
          </p:nvPr>
        </p:nvSpPr>
        <p:spPr/>
        <p:txBody>
          <a:bodyPr/>
          <a:lstStyle/>
          <a:p>
            <a:fld id="{A02C3E07-2B55-45EA-8078-3BD97FA50993}" type="slidenum">
              <a:rPr lang="en-US" smtClean="0"/>
              <a:t>11</a:t>
            </a:fld>
            <a:endParaRPr lang="en-US"/>
          </a:p>
        </p:txBody>
      </p:sp>
    </p:spTree>
    <p:extLst>
      <p:ext uri="{BB962C8B-B14F-4D97-AF65-F5344CB8AC3E}">
        <p14:creationId xmlns:p14="http://schemas.microsoft.com/office/powerpoint/2010/main" val="300792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Analyzing your data to find what data types and ranges can be expected will pay off with performance benefits as well.  Try to use the smallest data type that accommodates your values, such as a SMALLINT instead of a BIGINT for a year number column.  But keep in mind that not all data types you may be used to from SQL Server are available in Fabric, as they do not have matching data types in Delta Parquet.</a:t>
            </a:r>
          </a:p>
          <a:p>
            <a:endParaRPr lang="en-US" dirty="0"/>
          </a:p>
          <a:p>
            <a:r>
              <a:rPr lang="en-US" dirty="0"/>
              <a:t>You should specify the precision and scale of all decimals, use varchar instead of char for strings, and declare columns as NOT NULL wherever possible, especially in key fields.  Also, if your table has been created by a tool rather than a CREATE TABLE script, for example using Pipelines, you'll want to double-check that appropriate data types were created.  Let’s see some examples of these guidelines on the next slide, and then we’ll see a quick demo of the potential problems created by pipelines.</a:t>
            </a:r>
          </a:p>
          <a:p>
            <a:endParaRPr lang="en-US" dirty="0"/>
          </a:p>
        </p:txBody>
      </p:sp>
      <p:sp>
        <p:nvSpPr>
          <p:cNvPr id="4" name="Slide Number Placeholder 3"/>
          <p:cNvSpPr>
            <a:spLocks noGrp="1"/>
          </p:cNvSpPr>
          <p:nvPr>
            <p:ph type="sldNum" sz="quarter" idx="5"/>
          </p:nvPr>
        </p:nvSpPr>
        <p:spPr/>
        <p:txBody>
          <a:bodyPr/>
          <a:lstStyle/>
          <a:p>
            <a:fld id="{A02C3E07-2B55-45EA-8078-3BD97FA50993}" type="slidenum">
              <a:rPr lang="en-US" smtClean="0"/>
              <a:t>12</a:t>
            </a:fld>
            <a:endParaRPr lang="en-US"/>
          </a:p>
        </p:txBody>
      </p:sp>
    </p:spTree>
    <p:extLst>
      <p:ext uri="{BB962C8B-B14F-4D97-AF65-F5344CB8AC3E}">
        <p14:creationId xmlns:p14="http://schemas.microsoft.com/office/powerpoint/2010/main" val="11663620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Dim_Term_GetData</a:t>
            </a:r>
            <a:endParaRPr lang="en-US" dirty="0"/>
          </a:p>
        </p:txBody>
      </p:sp>
      <p:sp>
        <p:nvSpPr>
          <p:cNvPr id="4" name="Slide Number Placeholder 3"/>
          <p:cNvSpPr>
            <a:spLocks noGrp="1"/>
          </p:cNvSpPr>
          <p:nvPr>
            <p:ph type="sldNum" sz="quarter" idx="5"/>
          </p:nvPr>
        </p:nvSpPr>
        <p:spPr/>
        <p:txBody>
          <a:bodyPr/>
          <a:lstStyle/>
          <a:p>
            <a:fld id="{7EB8C794-77EE-4724-B493-2E0907BFA558}" type="slidenum">
              <a:rPr lang="en-GB" smtClean="0"/>
              <a:t>23</a:t>
            </a:fld>
            <a:endParaRPr lang="en-GB"/>
          </a:p>
        </p:txBody>
      </p:sp>
    </p:spTree>
    <p:extLst>
      <p:ext uri="{BB962C8B-B14F-4D97-AF65-F5344CB8AC3E}">
        <p14:creationId xmlns:p14="http://schemas.microsoft.com/office/powerpoint/2010/main" val="12191789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plash Screen">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8312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in Content : Visual Data + Text">
    <p:spTree>
      <p:nvGrpSpPr>
        <p:cNvPr id="1" name=""/>
        <p:cNvGrpSpPr/>
        <p:nvPr/>
      </p:nvGrpSpPr>
      <p:grpSpPr>
        <a:xfrm>
          <a:off x="0" y="0"/>
          <a:ext cx="0" cy="0"/>
          <a:chOff x="0" y="0"/>
          <a:chExt cx="0" cy="0"/>
        </a:xfrm>
      </p:grpSpPr>
      <p:sp>
        <p:nvSpPr>
          <p:cNvPr id="6" name="Title 10">
            <a:extLst>
              <a:ext uri="{FF2B5EF4-FFF2-40B4-BE49-F238E27FC236}">
                <a16:creationId xmlns:a16="http://schemas.microsoft.com/office/drawing/2014/main" id="{1C79D75D-1604-BB44-B1C9-298036D703C2}"/>
              </a:ext>
            </a:extLst>
          </p:cNvPr>
          <p:cNvSpPr>
            <a:spLocks noGrp="1"/>
          </p:cNvSpPr>
          <p:nvPr>
            <p:ph type="title" hasCustomPrompt="1"/>
          </p:nvPr>
        </p:nvSpPr>
        <p:spPr>
          <a:xfrm>
            <a:off x="6196264" y="798262"/>
            <a:ext cx="5204111" cy="1046579"/>
          </a:xfrm>
          <a:prstGeom prst="rect">
            <a:avLst/>
          </a:prstGeom>
        </p:spPr>
        <p:txBody>
          <a:bodyPr/>
          <a:lstStyle>
            <a:lvl1pPr>
              <a:defRPr sz="3200" b="1">
                <a:solidFill>
                  <a:srgbClr val="BCA045"/>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7" name="Text Placeholder 12">
            <a:extLst>
              <a:ext uri="{FF2B5EF4-FFF2-40B4-BE49-F238E27FC236}">
                <a16:creationId xmlns:a16="http://schemas.microsoft.com/office/drawing/2014/main" id="{005221B5-9309-224F-87A9-A3D8D9938437}"/>
              </a:ext>
            </a:extLst>
          </p:cNvPr>
          <p:cNvSpPr>
            <a:spLocks noGrp="1"/>
          </p:cNvSpPr>
          <p:nvPr>
            <p:ph type="body" sz="quarter" idx="12"/>
          </p:nvPr>
        </p:nvSpPr>
        <p:spPr>
          <a:xfrm>
            <a:off x="6176462" y="2005263"/>
            <a:ext cx="5213433" cy="3930399"/>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7">
            <a:extLst>
              <a:ext uri="{FF2B5EF4-FFF2-40B4-BE49-F238E27FC236}">
                <a16:creationId xmlns:a16="http://schemas.microsoft.com/office/drawing/2014/main" id="{FDD66AF7-F6A9-AC40-9D50-9BAAC73B385D}"/>
              </a:ext>
            </a:extLst>
          </p:cNvPr>
          <p:cNvSpPr>
            <a:spLocks noGrp="1"/>
          </p:cNvSpPr>
          <p:nvPr>
            <p:ph sz="quarter" idx="13"/>
          </p:nvPr>
        </p:nvSpPr>
        <p:spPr>
          <a:xfrm>
            <a:off x="742951" y="757238"/>
            <a:ext cx="5243512" cy="5200650"/>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4504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ain Content : Title + Dual Visual Data">
    <p:spTree>
      <p:nvGrpSpPr>
        <p:cNvPr id="1" name=""/>
        <p:cNvGrpSpPr/>
        <p:nvPr/>
      </p:nvGrpSpPr>
      <p:grpSpPr>
        <a:xfrm>
          <a:off x="0" y="0"/>
          <a:ext cx="0" cy="0"/>
          <a:chOff x="0" y="0"/>
          <a:chExt cx="0" cy="0"/>
        </a:xfrm>
      </p:grpSpPr>
      <p:sp>
        <p:nvSpPr>
          <p:cNvPr id="9" name="Content Placeholder 7">
            <a:extLst>
              <a:ext uri="{FF2B5EF4-FFF2-40B4-BE49-F238E27FC236}">
                <a16:creationId xmlns:a16="http://schemas.microsoft.com/office/drawing/2014/main" id="{FDD66AF7-F6A9-AC40-9D50-9BAAC73B385D}"/>
              </a:ext>
            </a:extLst>
          </p:cNvPr>
          <p:cNvSpPr>
            <a:spLocks noGrp="1"/>
          </p:cNvSpPr>
          <p:nvPr>
            <p:ph sz="quarter" idx="13"/>
          </p:nvPr>
        </p:nvSpPr>
        <p:spPr>
          <a:xfrm>
            <a:off x="742951" y="1885950"/>
            <a:ext cx="5100637" cy="4071938"/>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7">
            <a:extLst>
              <a:ext uri="{FF2B5EF4-FFF2-40B4-BE49-F238E27FC236}">
                <a16:creationId xmlns:a16="http://schemas.microsoft.com/office/drawing/2014/main" id="{AD4D50A4-B734-AD41-8654-79DC681E4E1B}"/>
              </a:ext>
            </a:extLst>
          </p:cNvPr>
          <p:cNvSpPr>
            <a:spLocks noGrp="1"/>
          </p:cNvSpPr>
          <p:nvPr>
            <p:ph sz="quarter" idx="14"/>
          </p:nvPr>
        </p:nvSpPr>
        <p:spPr>
          <a:xfrm>
            <a:off x="6157913" y="1885950"/>
            <a:ext cx="5372100" cy="4071938"/>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0">
            <a:extLst>
              <a:ext uri="{FF2B5EF4-FFF2-40B4-BE49-F238E27FC236}">
                <a16:creationId xmlns:a16="http://schemas.microsoft.com/office/drawing/2014/main" id="{9ECF72A8-B638-3842-8B60-7DFC3C6C0C79}"/>
              </a:ext>
            </a:extLst>
          </p:cNvPr>
          <p:cNvSpPr>
            <a:spLocks noGrp="1"/>
          </p:cNvSpPr>
          <p:nvPr>
            <p:ph type="title" hasCustomPrompt="1"/>
          </p:nvPr>
        </p:nvSpPr>
        <p:spPr>
          <a:xfrm>
            <a:off x="757990" y="798263"/>
            <a:ext cx="10728157" cy="725738"/>
          </a:xfrm>
          <a:prstGeom prst="rect">
            <a:avLst/>
          </a:prstGeom>
        </p:spPr>
        <p:txBody>
          <a:bodyPr/>
          <a:lstStyle>
            <a:lvl1pPr>
              <a:defRPr sz="3200" b="1">
                <a:solidFill>
                  <a:srgbClr val="BCA045"/>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26027321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12940263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016052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ark Content (White Background)">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59064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CCA7F-E1DD-4AB9-F23A-8F249FA00B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089F07C-A694-D295-9D40-2C11618B71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17BF2D-BBB4-07BC-571F-440AE5FC6B10}"/>
              </a:ext>
            </a:extLst>
          </p:cNvPr>
          <p:cNvSpPr>
            <a:spLocks noGrp="1"/>
          </p:cNvSpPr>
          <p:nvPr>
            <p:ph type="dt" sz="half" idx="10"/>
          </p:nvPr>
        </p:nvSpPr>
        <p:spPr/>
        <p:txBody>
          <a:bodyPr/>
          <a:lstStyle/>
          <a:p>
            <a:fld id="{D329D791-F291-4BA1-AFA4-21415D837E1F}" type="datetimeFigureOut">
              <a:rPr lang="en-US" smtClean="0"/>
              <a:t>11/14/2024</a:t>
            </a:fld>
            <a:endParaRPr lang="en-US"/>
          </a:p>
        </p:txBody>
      </p:sp>
      <p:sp>
        <p:nvSpPr>
          <p:cNvPr id="5" name="Footer Placeholder 4">
            <a:extLst>
              <a:ext uri="{FF2B5EF4-FFF2-40B4-BE49-F238E27FC236}">
                <a16:creationId xmlns:a16="http://schemas.microsoft.com/office/drawing/2014/main" id="{584CC0CD-5F52-CF63-F922-45481B96FC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25B9F6-E003-9BF6-90EF-A1441898B79A}"/>
              </a:ext>
            </a:extLst>
          </p:cNvPr>
          <p:cNvSpPr>
            <a:spLocks noGrp="1"/>
          </p:cNvSpPr>
          <p:nvPr>
            <p:ph type="sldNum" sz="quarter" idx="12"/>
          </p:nvPr>
        </p:nvSpPr>
        <p:spPr/>
        <p:txBody>
          <a:bodyPr/>
          <a:lstStyle/>
          <a:p>
            <a:fld id="{69936213-F2AB-4E91-9149-FA09EDACD580}" type="slidenum">
              <a:rPr lang="en-US" smtClean="0"/>
              <a:t>‹#›</a:t>
            </a:fld>
            <a:endParaRPr lang="en-US"/>
          </a:p>
        </p:txBody>
      </p:sp>
    </p:spTree>
    <p:extLst>
      <p:ext uri="{BB962C8B-B14F-4D97-AF65-F5344CB8AC3E}">
        <p14:creationId xmlns:p14="http://schemas.microsoft.com/office/powerpoint/2010/main" val="3925931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C052A-61F0-81B3-D3D7-9215A3FF1E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3F218F-F311-EC9B-B625-6C6A31AB99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105A70-9444-972E-B3A7-0545077C579E}"/>
              </a:ext>
            </a:extLst>
          </p:cNvPr>
          <p:cNvSpPr>
            <a:spLocks noGrp="1"/>
          </p:cNvSpPr>
          <p:nvPr>
            <p:ph type="dt" sz="half" idx="10"/>
          </p:nvPr>
        </p:nvSpPr>
        <p:spPr/>
        <p:txBody>
          <a:bodyPr/>
          <a:lstStyle/>
          <a:p>
            <a:fld id="{D329D791-F291-4BA1-AFA4-21415D837E1F}" type="datetimeFigureOut">
              <a:rPr lang="en-US" smtClean="0"/>
              <a:t>11/14/2024</a:t>
            </a:fld>
            <a:endParaRPr lang="en-US"/>
          </a:p>
        </p:txBody>
      </p:sp>
      <p:sp>
        <p:nvSpPr>
          <p:cNvPr id="5" name="Footer Placeholder 4">
            <a:extLst>
              <a:ext uri="{FF2B5EF4-FFF2-40B4-BE49-F238E27FC236}">
                <a16:creationId xmlns:a16="http://schemas.microsoft.com/office/drawing/2014/main" id="{692D1063-2876-1E62-DE18-E183A0AC2E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37FEED-7BB5-CAF7-6030-03BC9D63FC7F}"/>
              </a:ext>
            </a:extLst>
          </p:cNvPr>
          <p:cNvSpPr>
            <a:spLocks noGrp="1"/>
          </p:cNvSpPr>
          <p:nvPr>
            <p:ph type="sldNum" sz="quarter" idx="12"/>
          </p:nvPr>
        </p:nvSpPr>
        <p:spPr/>
        <p:txBody>
          <a:bodyPr/>
          <a:lstStyle/>
          <a:p>
            <a:fld id="{69936213-F2AB-4E91-9149-FA09EDACD580}" type="slidenum">
              <a:rPr lang="en-US" smtClean="0"/>
              <a:t>‹#›</a:t>
            </a:fld>
            <a:endParaRPr lang="en-US"/>
          </a:p>
        </p:txBody>
      </p:sp>
    </p:spTree>
    <p:extLst>
      <p:ext uri="{BB962C8B-B14F-4D97-AF65-F5344CB8AC3E}">
        <p14:creationId xmlns:p14="http://schemas.microsoft.com/office/powerpoint/2010/main" val="32907179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EB635-A90C-95FD-FC8E-CCF17C24FE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C50969F-A2B0-B5F7-1FB7-276A2A2C2AE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FE28AE-514C-69DB-1807-772B86574CC5}"/>
              </a:ext>
            </a:extLst>
          </p:cNvPr>
          <p:cNvSpPr>
            <a:spLocks noGrp="1"/>
          </p:cNvSpPr>
          <p:nvPr>
            <p:ph type="dt" sz="half" idx="10"/>
          </p:nvPr>
        </p:nvSpPr>
        <p:spPr/>
        <p:txBody>
          <a:bodyPr/>
          <a:lstStyle/>
          <a:p>
            <a:fld id="{D329D791-F291-4BA1-AFA4-21415D837E1F}" type="datetimeFigureOut">
              <a:rPr lang="en-US" smtClean="0"/>
              <a:t>11/14/2024</a:t>
            </a:fld>
            <a:endParaRPr lang="en-US"/>
          </a:p>
        </p:txBody>
      </p:sp>
      <p:sp>
        <p:nvSpPr>
          <p:cNvPr id="5" name="Footer Placeholder 4">
            <a:extLst>
              <a:ext uri="{FF2B5EF4-FFF2-40B4-BE49-F238E27FC236}">
                <a16:creationId xmlns:a16="http://schemas.microsoft.com/office/drawing/2014/main" id="{9A490A7B-1C1E-2F36-366A-35F80946CC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D7643-BC35-5EA6-5170-B019C9165217}"/>
              </a:ext>
            </a:extLst>
          </p:cNvPr>
          <p:cNvSpPr>
            <a:spLocks noGrp="1"/>
          </p:cNvSpPr>
          <p:nvPr>
            <p:ph type="sldNum" sz="quarter" idx="12"/>
          </p:nvPr>
        </p:nvSpPr>
        <p:spPr/>
        <p:txBody>
          <a:bodyPr/>
          <a:lstStyle/>
          <a:p>
            <a:fld id="{69936213-F2AB-4E91-9149-FA09EDACD580}" type="slidenum">
              <a:rPr lang="en-US" smtClean="0"/>
              <a:t>‹#›</a:t>
            </a:fld>
            <a:endParaRPr lang="en-US"/>
          </a:p>
        </p:txBody>
      </p:sp>
    </p:spTree>
    <p:extLst>
      <p:ext uri="{BB962C8B-B14F-4D97-AF65-F5344CB8AC3E}">
        <p14:creationId xmlns:p14="http://schemas.microsoft.com/office/powerpoint/2010/main" val="28668185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90F4C-A27E-5EEB-B4D4-6FAE38D8DD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5B6A19-EA60-CD2D-F755-A7F26AC76B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0E252C-774E-D290-B68A-670A4A1C7F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FF5040-083A-2D82-3EE3-BABB8E199B64}"/>
              </a:ext>
            </a:extLst>
          </p:cNvPr>
          <p:cNvSpPr>
            <a:spLocks noGrp="1"/>
          </p:cNvSpPr>
          <p:nvPr>
            <p:ph type="dt" sz="half" idx="10"/>
          </p:nvPr>
        </p:nvSpPr>
        <p:spPr/>
        <p:txBody>
          <a:bodyPr/>
          <a:lstStyle/>
          <a:p>
            <a:fld id="{D329D791-F291-4BA1-AFA4-21415D837E1F}" type="datetimeFigureOut">
              <a:rPr lang="en-US" smtClean="0"/>
              <a:t>11/14/2024</a:t>
            </a:fld>
            <a:endParaRPr lang="en-US"/>
          </a:p>
        </p:txBody>
      </p:sp>
      <p:sp>
        <p:nvSpPr>
          <p:cNvPr id="6" name="Footer Placeholder 5">
            <a:extLst>
              <a:ext uri="{FF2B5EF4-FFF2-40B4-BE49-F238E27FC236}">
                <a16:creationId xmlns:a16="http://schemas.microsoft.com/office/drawing/2014/main" id="{983AF68D-3C42-E261-0A8A-D861271494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DCD22D-BDC7-1838-FB4C-AF244544B6BB}"/>
              </a:ext>
            </a:extLst>
          </p:cNvPr>
          <p:cNvSpPr>
            <a:spLocks noGrp="1"/>
          </p:cNvSpPr>
          <p:nvPr>
            <p:ph type="sldNum" sz="quarter" idx="12"/>
          </p:nvPr>
        </p:nvSpPr>
        <p:spPr/>
        <p:txBody>
          <a:bodyPr/>
          <a:lstStyle/>
          <a:p>
            <a:fld id="{69936213-F2AB-4E91-9149-FA09EDACD580}" type="slidenum">
              <a:rPr lang="en-US" smtClean="0"/>
              <a:t>‹#›</a:t>
            </a:fld>
            <a:endParaRPr lang="en-US"/>
          </a:p>
        </p:txBody>
      </p:sp>
    </p:spTree>
    <p:extLst>
      <p:ext uri="{BB962C8B-B14F-4D97-AF65-F5344CB8AC3E}">
        <p14:creationId xmlns:p14="http://schemas.microsoft.com/office/powerpoint/2010/main" val="5475096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0FD0-6596-0CC5-348C-4E8758731F1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65BE344-E337-6CC5-CF18-423CBAFFB5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5E7E4A-259D-5318-B620-43010EB87A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7FF9581-5A92-529D-7237-3F713C038A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BA80C0-66FE-4BAD-6D30-E8E3FA169E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5DBD76B-3EAB-249E-F4B0-9498529D2DC4}"/>
              </a:ext>
            </a:extLst>
          </p:cNvPr>
          <p:cNvSpPr>
            <a:spLocks noGrp="1"/>
          </p:cNvSpPr>
          <p:nvPr>
            <p:ph type="dt" sz="half" idx="10"/>
          </p:nvPr>
        </p:nvSpPr>
        <p:spPr/>
        <p:txBody>
          <a:bodyPr/>
          <a:lstStyle/>
          <a:p>
            <a:fld id="{D329D791-F291-4BA1-AFA4-21415D837E1F}" type="datetimeFigureOut">
              <a:rPr lang="en-US" smtClean="0"/>
              <a:t>11/14/2024</a:t>
            </a:fld>
            <a:endParaRPr lang="en-US"/>
          </a:p>
        </p:txBody>
      </p:sp>
      <p:sp>
        <p:nvSpPr>
          <p:cNvPr id="8" name="Footer Placeholder 7">
            <a:extLst>
              <a:ext uri="{FF2B5EF4-FFF2-40B4-BE49-F238E27FC236}">
                <a16:creationId xmlns:a16="http://schemas.microsoft.com/office/drawing/2014/main" id="{F126921F-3DCF-7C5B-FC84-E5B0DDED639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D9F556D-23ED-BA34-B8D6-5A958AAE5E1D}"/>
              </a:ext>
            </a:extLst>
          </p:cNvPr>
          <p:cNvSpPr>
            <a:spLocks noGrp="1"/>
          </p:cNvSpPr>
          <p:nvPr>
            <p:ph type="sldNum" sz="quarter" idx="12"/>
          </p:nvPr>
        </p:nvSpPr>
        <p:spPr/>
        <p:txBody>
          <a:bodyPr/>
          <a:lstStyle/>
          <a:p>
            <a:fld id="{69936213-F2AB-4E91-9149-FA09EDACD580}" type="slidenum">
              <a:rPr lang="en-US" smtClean="0"/>
              <a:t>‹#›</a:t>
            </a:fld>
            <a:endParaRPr lang="en-US"/>
          </a:p>
        </p:txBody>
      </p:sp>
    </p:spTree>
    <p:extLst>
      <p:ext uri="{BB962C8B-B14F-4D97-AF65-F5344CB8AC3E}">
        <p14:creationId xmlns:p14="http://schemas.microsoft.com/office/powerpoint/2010/main" val="3628316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Break Slide">
    <p:spTree>
      <p:nvGrpSpPr>
        <p:cNvPr id="1" name=""/>
        <p:cNvGrpSpPr/>
        <p:nvPr/>
      </p:nvGrpSpPr>
      <p:grpSpPr>
        <a:xfrm>
          <a:off x="0" y="0"/>
          <a:ext cx="0" cy="0"/>
          <a:chOff x="0" y="0"/>
          <a:chExt cx="0" cy="0"/>
        </a:xfrm>
      </p:grpSpPr>
      <p:sp>
        <p:nvSpPr>
          <p:cNvPr id="15" name="Text Placeholder 2">
            <a:extLst>
              <a:ext uri="{FF2B5EF4-FFF2-40B4-BE49-F238E27FC236}">
                <a16:creationId xmlns:a16="http://schemas.microsoft.com/office/drawing/2014/main" id="{091E24DE-EFB1-0B46-A1A5-D4A0F86E2C80}"/>
              </a:ext>
            </a:extLst>
          </p:cNvPr>
          <p:cNvSpPr>
            <a:spLocks noGrp="1"/>
          </p:cNvSpPr>
          <p:nvPr>
            <p:ph type="body" sz="quarter" idx="10" hasCustomPrompt="1"/>
          </p:nvPr>
        </p:nvSpPr>
        <p:spPr>
          <a:xfrm>
            <a:off x="737938" y="1628799"/>
            <a:ext cx="10764252" cy="3857601"/>
          </a:xfrm>
          <a:prstGeom prst="rect">
            <a:avLst/>
          </a:prstGeom>
        </p:spPr>
        <p:txBody>
          <a:bodyPr/>
          <a:lstStyle>
            <a:lvl1pPr marL="0" indent="0">
              <a:buNone/>
              <a:defRPr sz="4800" b="1">
                <a:solidFill>
                  <a:srgbClr val="BCA045"/>
                </a:solidFill>
                <a:latin typeface="Arial" panose="020B0604020202020204" pitchFamily="34" charset="0"/>
                <a:cs typeface="Arial" panose="020B0604020202020204" pitchFamily="34" charset="0"/>
              </a:defRPr>
            </a:lvl1pPr>
            <a:lvl2pPr>
              <a:defRPr>
                <a:solidFill>
                  <a:srgbClr val="00E2FF"/>
                </a:solidFill>
              </a:defRPr>
            </a:lvl2pPr>
            <a:lvl3pPr>
              <a:defRPr>
                <a:solidFill>
                  <a:srgbClr val="00E2FF"/>
                </a:solidFill>
              </a:defRPr>
            </a:lvl3pPr>
            <a:lvl4pPr>
              <a:defRPr>
                <a:solidFill>
                  <a:srgbClr val="00E2FF"/>
                </a:solidFill>
              </a:defRPr>
            </a:lvl4pPr>
            <a:lvl5pPr>
              <a:defRPr>
                <a:solidFill>
                  <a:srgbClr val="00E2FF"/>
                </a:solidFill>
              </a:defRPr>
            </a:lvl5pPr>
          </a:lstStyle>
          <a:p>
            <a:pPr lvl="0"/>
            <a:r>
              <a:rPr lang="en-US" dirty="0"/>
              <a:t>Section title</a:t>
            </a:r>
          </a:p>
        </p:txBody>
      </p:sp>
    </p:spTree>
    <p:extLst>
      <p:ext uri="{BB962C8B-B14F-4D97-AF65-F5344CB8AC3E}">
        <p14:creationId xmlns:p14="http://schemas.microsoft.com/office/powerpoint/2010/main" val="11315392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4EF62-B701-7F60-4E0A-038F3BE481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0D543C-06D7-54D8-73B9-91079D342E23}"/>
              </a:ext>
            </a:extLst>
          </p:cNvPr>
          <p:cNvSpPr>
            <a:spLocks noGrp="1"/>
          </p:cNvSpPr>
          <p:nvPr>
            <p:ph type="dt" sz="half" idx="10"/>
          </p:nvPr>
        </p:nvSpPr>
        <p:spPr/>
        <p:txBody>
          <a:bodyPr/>
          <a:lstStyle/>
          <a:p>
            <a:fld id="{D329D791-F291-4BA1-AFA4-21415D837E1F}" type="datetimeFigureOut">
              <a:rPr lang="en-US" smtClean="0"/>
              <a:t>11/14/2024</a:t>
            </a:fld>
            <a:endParaRPr lang="en-US"/>
          </a:p>
        </p:txBody>
      </p:sp>
      <p:sp>
        <p:nvSpPr>
          <p:cNvPr id="4" name="Footer Placeholder 3">
            <a:extLst>
              <a:ext uri="{FF2B5EF4-FFF2-40B4-BE49-F238E27FC236}">
                <a16:creationId xmlns:a16="http://schemas.microsoft.com/office/drawing/2014/main" id="{769A2B64-8A69-E5B3-06C4-0771C7140F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147E94-1EEE-664D-F5C9-417589D2E1F5}"/>
              </a:ext>
            </a:extLst>
          </p:cNvPr>
          <p:cNvSpPr>
            <a:spLocks noGrp="1"/>
          </p:cNvSpPr>
          <p:nvPr>
            <p:ph type="sldNum" sz="quarter" idx="12"/>
          </p:nvPr>
        </p:nvSpPr>
        <p:spPr/>
        <p:txBody>
          <a:bodyPr/>
          <a:lstStyle/>
          <a:p>
            <a:fld id="{69936213-F2AB-4E91-9149-FA09EDACD580}" type="slidenum">
              <a:rPr lang="en-US" smtClean="0"/>
              <a:t>‹#›</a:t>
            </a:fld>
            <a:endParaRPr lang="en-US"/>
          </a:p>
        </p:txBody>
      </p:sp>
    </p:spTree>
    <p:extLst>
      <p:ext uri="{BB962C8B-B14F-4D97-AF65-F5344CB8AC3E}">
        <p14:creationId xmlns:p14="http://schemas.microsoft.com/office/powerpoint/2010/main" val="20357556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F21D66-F60A-3E67-C09E-D9F06C7D6229}"/>
              </a:ext>
            </a:extLst>
          </p:cNvPr>
          <p:cNvSpPr>
            <a:spLocks noGrp="1"/>
          </p:cNvSpPr>
          <p:nvPr>
            <p:ph type="dt" sz="half" idx="10"/>
          </p:nvPr>
        </p:nvSpPr>
        <p:spPr/>
        <p:txBody>
          <a:bodyPr/>
          <a:lstStyle/>
          <a:p>
            <a:fld id="{D329D791-F291-4BA1-AFA4-21415D837E1F}" type="datetimeFigureOut">
              <a:rPr lang="en-US" smtClean="0"/>
              <a:t>11/14/2024</a:t>
            </a:fld>
            <a:endParaRPr lang="en-US"/>
          </a:p>
        </p:txBody>
      </p:sp>
      <p:sp>
        <p:nvSpPr>
          <p:cNvPr id="3" name="Footer Placeholder 2">
            <a:extLst>
              <a:ext uri="{FF2B5EF4-FFF2-40B4-BE49-F238E27FC236}">
                <a16:creationId xmlns:a16="http://schemas.microsoft.com/office/drawing/2014/main" id="{D637515E-E22A-489D-5ECB-93D7AB69651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D33CE33-ED3A-0C3C-659D-B9FE1673959E}"/>
              </a:ext>
            </a:extLst>
          </p:cNvPr>
          <p:cNvSpPr>
            <a:spLocks noGrp="1"/>
          </p:cNvSpPr>
          <p:nvPr>
            <p:ph type="sldNum" sz="quarter" idx="12"/>
          </p:nvPr>
        </p:nvSpPr>
        <p:spPr/>
        <p:txBody>
          <a:bodyPr/>
          <a:lstStyle/>
          <a:p>
            <a:fld id="{69936213-F2AB-4E91-9149-FA09EDACD580}" type="slidenum">
              <a:rPr lang="en-US" smtClean="0"/>
              <a:t>‹#›</a:t>
            </a:fld>
            <a:endParaRPr lang="en-US"/>
          </a:p>
        </p:txBody>
      </p:sp>
    </p:spTree>
    <p:extLst>
      <p:ext uri="{BB962C8B-B14F-4D97-AF65-F5344CB8AC3E}">
        <p14:creationId xmlns:p14="http://schemas.microsoft.com/office/powerpoint/2010/main" val="35612706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E3D35-FEB3-0BCF-FDBD-CBB6FA6C45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455788-3890-EFE6-766D-29F2032C3B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AD5C9B-51D2-99AF-5B91-A4F86AD911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286F3A-359A-E957-692F-D62E2CA062F1}"/>
              </a:ext>
            </a:extLst>
          </p:cNvPr>
          <p:cNvSpPr>
            <a:spLocks noGrp="1"/>
          </p:cNvSpPr>
          <p:nvPr>
            <p:ph type="dt" sz="half" idx="10"/>
          </p:nvPr>
        </p:nvSpPr>
        <p:spPr/>
        <p:txBody>
          <a:bodyPr/>
          <a:lstStyle/>
          <a:p>
            <a:fld id="{D329D791-F291-4BA1-AFA4-21415D837E1F}" type="datetimeFigureOut">
              <a:rPr lang="en-US" smtClean="0"/>
              <a:t>11/14/2024</a:t>
            </a:fld>
            <a:endParaRPr lang="en-US"/>
          </a:p>
        </p:txBody>
      </p:sp>
      <p:sp>
        <p:nvSpPr>
          <p:cNvPr id="6" name="Footer Placeholder 5">
            <a:extLst>
              <a:ext uri="{FF2B5EF4-FFF2-40B4-BE49-F238E27FC236}">
                <a16:creationId xmlns:a16="http://schemas.microsoft.com/office/drawing/2014/main" id="{7EA43A8F-22C2-A99B-46BD-8288A29867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ADD6E9-59A5-8193-D605-4916B79104B6}"/>
              </a:ext>
            </a:extLst>
          </p:cNvPr>
          <p:cNvSpPr>
            <a:spLocks noGrp="1"/>
          </p:cNvSpPr>
          <p:nvPr>
            <p:ph type="sldNum" sz="quarter" idx="12"/>
          </p:nvPr>
        </p:nvSpPr>
        <p:spPr/>
        <p:txBody>
          <a:bodyPr/>
          <a:lstStyle/>
          <a:p>
            <a:fld id="{69936213-F2AB-4E91-9149-FA09EDACD580}" type="slidenum">
              <a:rPr lang="en-US" smtClean="0"/>
              <a:t>‹#›</a:t>
            </a:fld>
            <a:endParaRPr lang="en-US"/>
          </a:p>
        </p:txBody>
      </p:sp>
    </p:spTree>
    <p:extLst>
      <p:ext uri="{BB962C8B-B14F-4D97-AF65-F5344CB8AC3E}">
        <p14:creationId xmlns:p14="http://schemas.microsoft.com/office/powerpoint/2010/main" val="20108283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72FB1-74E9-5A78-52F3-AFB66C52C0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22D5532-5C7D-50A5-C18F-89A77E0A36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1B9AC5-A017-CD1C-CA1C-E93F473AF9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56C866-6570-A6E4-9F52-E95AAA25AA85}"/>
              </a:ext>
            </a:extLst>
          </p:cNvPr>
          <p:cNvSpPr>
            <a:spLocks noGrp="1"/>
          </p:cNvSpPr>
          <p:nvPr>
            <p:ph type="dt" sz="half" idx="10"/>
          </p:nvPr>
        </p:nvSpPr>
        <p:spPr/>
        <p:txBody>
          <a:bodyPr/>
          <a:lstStyle/>
          <a:p>
            <a:fld id="{D329D791-F291-4BA1-AFA4-21415D837E1F}" type="datetimeFigureOut">
              <a:rPr lang="en-US" smtClean="0"/>
              <a:t>11/14/2024</a:t>
            </a:fld>
            <a:endParaRPr lang="en-US"/>
          </a:p>
        </p:txBody>
      </p:sp>
      <p:sp>
        <p:nvSpPr>
          <p:cNvPr id="6" name="Footer Placeholder 5">
            <a:extLst>
              <a:ext uri="{FF2B5EF4-FFF2-40B4-BE49-F238E27FC236}">
                <a16:creationId xmlns:a16="http://schemas.microsoft.com/office/drawing/2014/main" id="{0AFFC9B9-2D37-595A-060C-571045353C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87C601-76A4-6CEF-1847-07FEB8307995}"/>
              </a:ext>
            </a:extLst>
          </p:cNvPr>
          <p:cNvSpPr>
            <a:spLocks noGrp="1"/>
          </p:cNvSpPr>
          <p:nvPr>
            <p:ph type="sldNum" sz="quarter" idx="12"/>
          </p:nvPr>
        </p:nvSpPr>
        <p:spPr/>
        <p:txBody>
          <a:bodyPr/>
          <a:lstStyle/>
          <a:p>
            <a:fld id="{69936213-F2AB-4E91-9149-FA09EDACD580}" type="slidenum">
              <a:rPr lang="en-US" smtClean="0"/>
              <a:t>‹#›</a:t>
            </a:fld>
            <a:endParaRPr lang="en-US"/>
          </a:p>
        </p:txBody>
      </p:sp>
    </p:spTree>
    <p:extLst>
      <p:ext uri="{BB962C8B-B14F-4D97-AF65-F5344CB8AC3E}">
        <p14:creationId xmlns:p14="http://schemas.microsoft.com/office/powerpoint/2010/main" val="42163268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C28C2-7201-CCDE-C5A1-75C94DC04C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F941D77-B252-55CC-369C-54C82F92B7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8646A8-1693-ED75-3C73-A8330826C152}"/>
              </a:ext>
            </a:extLst>
          </p:cNvPr>
          <p:cNvSpPr>
            <a:spLocks noGrp="1"/>
          </p:cNvSpPr>
          <p:nvPr>
            <p:ph type="dt" sz="half" idx="10"/>
          </p:nvPr>
        </p:nvSpPr>
        <p:spPr/>
        <p:txBody>
          <a:bodyPr/>
          <a:lstStyle/>
          <a:p>
            <a:fld id="{D329D791-F291-4BA1-AFA4-21415D837E1F}" type="datetimeFigureOut">
              <a:rPr lang="en-US" smtClean="0"/>
              <a:t>11/14/2024</a:t>
            </a:fld>
            <a:endParaRPr lang="en-US"/>
          </a:p>
        </p:txBody>
      </p:sp>
      <p:sp>
        <p:nvSpPr>
          <p:cNvPr id="5" name="Footer Placeholder 4">
            <a:extLst>
              <a:ext uri="{FF2B5EF4-FFF2-40B4-BE49-F238E27FC236}">
                <a16:creationId xmlns:a16="http://schemas.microsoft.com/office/drawing/2014/main" id="{1D91D661-BA37-0A0E-D468-83D676A57C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FEC721-0A94-9B79-ACD2-68D8A859357B}"/>
              </a:ext>
            </a:extLst>
          </p:cNvPr>
          <p:cNvSpPr>
            <a:spLocks noGrp="1"/>
          </p:cNvSpPr>
          <p:nvPr>
            <p:ph type="sldNum" sz="quarter" idx="12"/>
          </p:nvPr>
        </p:nvSpPr>
        <p:spPr/>
        <p:txBody>
          <a:bodyPr/>
          <a:lstStyle/>
          <a:p>
            <a:fld id="{69936213-F2AB-4E91-9149-FA09EDACD580}" type="slidenum">
              <a:rPr lang="en-US" smtClean="0"/>
              <a:t>‹#›</a:t>
            </a:fld>
            <a:endParaRPr lang="en-US"/>
          </a:p>
        </p:txBody>
      </p:sp>
    </p:spTree>
    <p:extLst>
      <p:ext uri="{BB962C8B-B14F-4D97-AF65-F5344CB8AC3E}">
        <p14:creationId xmlns:p14="http://schemas.microsoft.com/office/powerpoint/2010/main" val="3126182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C544C2-C432-106E-D8E4-B5792425D6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83DA53-203E-E95C-9EC0-CF96656BA2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3689FF-2192-A9B9-F2EF-3A994248AA59}"/>
              </a:ext>
            </a:extLst>
          </p:cNvPr>
          <p:cNvSpPr>
            <a:spLocks noGrp="1"/>
          </p:cNvSpPr>
          <p:nvPr>
            <p:ph type="dt" sz="half" idx="10"/>
          </p:nvPr>
        </p:nvSpPr>
        <p:spPr/>
        <p:txBody>
          <a:bodyPr/>
          <a:lstStyle/>
          <a:p>
            <a:fld id="{D329D791-F291-4BA1-AFA4-21415D837E1F}" type="datetimeFigureOut">
              <a:rPr lang="en-US" smtClean="0"/>
              <a:t>11/14/2024</a:t>
            </a:fld>
            <a:endParaRPr lang="en-US"/>
          </a:p>
        </p:txBody>
      </p:sp>
      <p:sp>
        <p:nvSpPr>
          <p:cNvPr id="5" name="Footer Placeholder 4">
            <a:extLst>
              <a:ext uri="{FF2B5EF4-FFF2-40B4-BE49-F238E27FC236}">
                <a16:creationId xmlns:a16="http://schemas.microsoft.com/office/drawing/2014/main" id="{8F99557C-E1D1-D508-5D27-350B9D3C9B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FE6B3F-A2DC-5C17-A579-C3D1E5C45E4C}"/>
              </a:ext>
            </a:extLst>
          </p:cNvPr>
          <p:cNvSpPr>
            <a:spLocks noGrp="1"/>
          </p:cNvSpPr>
          <p:nvPr>
            <p:ph type="sldNum" sz="quarter" idx="12"/>
          </p:nvPr>
        </p:nvSpPr>
        <p:spPr/>
        <p:txBody>
          <a:bodyPr/>
          <a:lstStyle/>
          <a:p>
            <a:fld id="{69936213-F2AB-4E91-9149-FA09EDACD580}" type="slidenum">
              <a:rPr lang="en-US" smtClean="0"/>
              <a:t>‹#›</a:t>
            </a:fld>
            <a:endParaRPr lang="en-US"/>
          </a:p>
        </p:txBody>
      </p:sp>
    </p:spTree>
    <p:extLst>
      <p:ext uri="{BB962C8B-B14F-4D97-AF65-F5344CB8AC3E}">
        <p14:creationId xmlns:p14="http://schemas.microsoft.com/office/powerpoint/2010/main" val="3623399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ain Content : Title + Text Box">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87A50152-6AF0-CB4C-8223-B92B04D86F3A}"/>
              </a:ext>
            </a:extLst>
          </p:cNvPr>
          <p:cNvSpPr>
            <a:spLocks noGrp="1"/>
          </p:cNvSpPr>
          <p:nvPr>
            <p:ph type="title" hasCustomPrompt="1"/>
          </p:nvPr>
        </p:nvSpPr>
        <p:spPr>
          <a:xfrm>
            <a:off x="757990" y="798263"/>
            <a:ext cx="10728157" cy="725738"/>
          </a:xfrm>
          <a:prstGeom prst="rect">
            <a:avLst/>
          </a:prstGeom>
        </p:spPr>
        <p:txBody>
          <a:bodyPr/>
          <a:lstStyle>
            <a:lvl1pPr>
              <a:defRPr sz="3200" b="1">
                <a:solidFill>
                  <a:srgbClr val="BCA045"/>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13" name="Text Placeholder 12">
            <a:extLst>
              <a:ext uri="{FF2B5EF4-FFF2-40B4-BE49-F238E27FC236}">
                <a16:creationId xmlns:a16="http://schemas.microsoft.com/office/drawing/2014/main" id="{C1E510EF-336A-D249-A32C-A6F043A3B560}"/>
              </a:ext>
            </a:extLst>
          </p:cNvPr>
          <p:cNvSpPr>
            <a:spLocks noGrp="1"/>
          </p:cNvSpPr>
          <p:nvPr>
            <p:ph type="body" sz="quarter" idx="11"/>
          </p:nvPr>
        </p:nvSpPr>
        <p:spPr>
          <a:xfrm>
            <a:off x="738188" y="1700213"/>
            <a:ext cx="10747375" cy="4235450"/>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87323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Main Content : Title + Text Box">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87A50152-6AF0-CB4C-8223-B92B04D86F3A}"/>
              </a:ext>
            </a:extLst>
          </p:cNvPr>
          <p:cNvSpPr>
            <a:spLocks noGrp="1"/>
          </p:cNvSpPr>
          <p:nvPr>
            <p:ph type="title" hasCustomPrompt="1"/>
          </p:nvPr>
        </p:nvSpPr>
        <p:spPr>
          <a:xfrm>
            <a:off x="757990" y="798263"/>
            <a:ext cx="10728157" cy="725738"/>
          </a:xfrm>
          <a:prstGeom prst="rect">
            <a:avLst/>
          </a:prstGeom>
        </p:spPr>
        <p:txBody>
          <a:bodyPr/>
          <a:lstStyle>
            <a:lvl1pPr>
              <a:defRPr sz="3200" b="1">
                <a:solidFill>
                  <a:srgbClr val="BCA045"/>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13" name="Text Placeholder 12">
            <a:extLst>
              <a:ext uri="{FF2B5EF4-FFF2-40B4-BE49-F238E27FC236}">
                <a16:creationId xmlns:a16="http://schemas.microsoft.com/office/drawing/2014/main" id="{C1E510EF-336A-D249-A32C-A6F043A3B560}"/>
              </a:ext>
            </a:extLst>
          </p:cNvPr>
          <p:cNvSpPr>
            <a:spLocks noGrp="1"/>
          </p:cNvSpPr>
          <p:nvPr>
            <p:ph type="body" sz="quarter" idx="11"/>
          </p:nvPr>
        </p:nvSpPr>
        <p:spPr>
          <a:xfrm>
            <a:off x="738188" y="1700213"/>
            <a:ext cx="10747375" cy="4235450"/>
          </a:xfrm>
          <a:prstGeom prst="rect">
            <a:avLst/>
          </a:prstGeom>
        </p:spPr>
        <p:txBody>
          <a:bodyPr/>
          <a:lstStyle>
            <a:lvl1pPr>
              <a:defRPr>
                <a:solidFill>
                  <a:schemeClr val="bg1"/>
                </a:solidFill>
                <a:latin typeface="Arial" panose="020B0604020202020204" pitchFamily="34" charset="0"/>
                <a:cs typeface="Arial" panose="020B0604020202020204" pitchFamily="34" charset="0"/>
              </a:defRPr>
            </a:lvl1pPr>
            <a:lvl2pPr>
              <a:defRPr>
                <a:solidFill>
                  <a:schemeClr val="bg1"/>
                </a:solidFill>
                <a:latin typeface="Arial" panose="020B0604020202020204" pitchFamily="34" charset="0"/>
                <a:cs typeface="Arial" panose="020B0604020202020204" pitchFamily="34" charset="0"/>
              </a:defRPr>
            </a:lvl2pPr>
            <a:lvl3pPr>
              <a:defRPr>
                <a:solidFill>
                  <a:schemeClr val="bg1"/>
                </a:solidFill>
                <a:latin typeface="Arial" panose="020B0604020202020204" pitchFamily="34" charset="0"/>
                <a:cs typeface="Arial" panose="020B0604020202020204" pitchFamily="34" charset="0"/>
              </a:defRPr>
            </a:lvl3pPr>
            <a:lvl4pPr>
              <a:defRPr>
                <a:solidFill>
                  <a:schemeClr val="bg1"/>
                </a:solidFill>
                <a:latin typeface="Arial" panose="020B0604020202020204" pitchFamily="34" charset="0"/>
                <a:cs typeface="Arial" panose="020B0604020202020204" pitchFamily="34" charset="0"/>
              </a:defRPr>
            </a:lvl4pPr>
            <a:lvl5pPr>
              <a:defRPr>
                <a:solidFill>
                  <a:schemeClr val="bg1"/>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65159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ain Content : Title + Dual Text Box">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87A50152-6AF0-CB4C-8223-B92B04D86F3A}"/>
              </a:ext>
            </a:extLst>
          </p:cNvPr>
          <p:cNvSpPr>
            <a:spLocks noGrp="1"/>
          </p:cNvSpPr>
          <p:nvPr>
            <p:ph type="title" hasCustomPrompt="1"/>
          </p:nvPr>
        </p:nvSpPr>
        <p:spPr>
          <a:xfrm>
            <a:off x="757990" y="798263"/>
            <a:ext cx="10728157" cy="725738"/>
          </a:xfrm>
          <a:prstGeom prst="rect">
            <a:avLst/>
          </a:prstGeom>
        </p:spPr>
        <p:txBody>
          <a:bodyPr/>
          <a:lstStyle>
            <a:lvl1pPr>
              <a:defRPr sz="3200" b="1">
                <a:solidFill>
                  <a:srgbClr val="BCA045"/>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13" name="Text Placeholder 12">
            <a:extLst>
              <a:ext uri="{FF2B5EF4-FFF2-40B4-BE49-F238E27FC236}">
                <a16:creationId xmlns:a16="http://schemas.microsoft.com/office/drawing/2014/main" id="{C1E510EF-336A-D249-A32C-A6F043A3B560}"/>
              </a:ext>
            </a:extLst>
          </p:cNvPr>
          <p:cNvSpPr>
            <a:spLocks noGrp="1"/>
          </p:cNvSpPr>
          <p:nvPr>
            <p:ph type="body" sz="quarter" idx="11"/>
          </p:nvPr>
        </p:nvSpPr>
        <p:spPr>
          <a:xfrm>
            <a:off x="738188" y="1700213"/>
            <a:ext cx="5143128" cy="4235450"/>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12">
            <a:extLst>
              <a:ext uri="{FF2B5EF4-FFF2-40B4-BE49-F238E27FC236}">
                <a16:creationId xmlns:a16="http://schemas.microsoft.com/office/drawing/2014/main" id="{B4DB5CA4-F374-B64C-81F3-7E6BC9504177}"/>
              </a:ext>
            </a:extLst>
          </p:cNvPr>
          <p:cNvSpPr>
            <a:spLocks noGrp="1"/>
          </p:cNvSpPr>
          <p:nvPr>
            <p:ph type="body" sz="quarter" idx="12"/>
          </p:nvPr>
        </p:nvSpPr>
        <p:spPr>
          <a:xfrm>
            <a:off x="6372597" y="1700213"/>
            <a:ext cx="5143128" cy="4235450"/>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99175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ain Content - Dark BKG : Title + Dual Text Box">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87A50152-6AF0-CB4C-8223-B92B04D86F3A}"/>
              </a:ext>
            </a:extLst>
          </p:cNvPr>
          <p:cNvSpPr>
            <a:spLocks noGrp="1"/>
          </p:cNvSpPr>
          <p:nvPr>
            <p:ph type="title" hasCustomPrompt="1"/>
          </p:nvPr>
        </p:nvSpPr>
        <p:spPr>
          <a:xfrm>
            <a:off x="757990" y="798263"/>
            <a:ext cx="10728157" cy="725738"/>
          </a:xfrm>
          <a:prstGeom prst="rect">
            <a:avLst/>
          </a:prstGeom>
        </p:spPr>
        <p:txBody>
          <a:bodyPr/>
          <a:lstStyle>
            <a:lvl1pPr>
              <a:defRPr sz="3200" b="1">
                <a:solidFill>
                  <a:srgbClr val="BCA045"/>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13" name="Text Placeholder 12">
            <a:extLst>
              <a:ext uri="{FF2B5EF4-FFF2-40B4-BE49-F238E27FC236}">
                <a16:creationId xmlns:a16="http://schemas.microsoft.com/office/drawing/2014/main" id="{C1E510EF-336A-D249-A32C-A6F043A3B560}"/>
              </a:ext>
            </a:extLst>
          </p:cNvPr>
          <p:cNvSpPr>
            <a:spLocks noGrp="1"/>
          </p:cNvSpPr>
          <p:nvPr>
            <p:ph type="body" sz="quarter" idx="11"/>
          </p:nvPr>
        </p:nvSpPr>
        <p:spPr>
          <a:xfrm>
            <a:off x="738188" y="1700213"/>
            <a:ext cx="5143128" cy="4235450"/>
          </a:xfrm>
          <a:prstGeom prst="rect">
            <a:avLst/>
          </a:prstGeom>
        </p:spPr>
        <p:txBody>
          <a:bodyPr/>
          <a:lstStyle>
            <a:lvl1pPr>
              <a:defRPr>
                <a:solidFill>
                  <a:schemeClr val="bg1"/>
                </a:solidFill>
                <a:latin typeface="Arial" panose="020B0604020202020204" pitchFamily="34" charset="0"/>
                <a:cs typeface="Arial" panose="020B0604020202020204" pitchFamily="34" charset="0"/>
              </a:defRPr>
            </a:lvl1pPr>
            <a:lvl2pPr>
              <a:defRPr>
                <a:solidFill>
                  <a:schemeClr val="bg1"/>
                </a:solidFill>
                <a:latin typeface="Arial" panose="020B0604020202020204" pitchFamily="34" charset="0"/>
                <a:cs typeface="Arial" panose="020B0604020202020204" pitchFamily="34" charset="0"/>
              </a:defRPr>
            </a:lvl2pPr>
            <a:lvl3pPr>
              <a:defRPr>
                <a:solidFill>
                  <a:schemeClr val="bg1"/>
                </a:solidFill>
                <a:latin typeface="Arial" panose="020B0604020202020204" pitchFamily="34" charset="0"/>
                <a:cs typeface="Arial" panose="020B0604020202020204" pitchFamily="34" charset="0"/>
              </a:defRPr>
            </a:lvl3pPr>
            <a:lvl4pPr>
              <a:defRPr>
                <a:solidFill>
                  <a:schemeClr val="bg1"/>
                </a:solidFill>
                <a:latin typeface="Arial" panose="020B0604020202020204" pitchFamily="34" charset="0"/>
                <a:cs typeface="Arial" panose="020B0604020202020204" pitchFamily="34" charset="0"/>
              </a:defRPr>
            </a:lvl4pPr>
            <a:lvl5pPr>
              <a:defRPr>
                <a:solidFill>
                  <a:schemeClr val="bg1"/>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12">
            <a:extLst>
              <a:ext uri="{FF2B5EF4-FFF2-40B4-BE49-F238E27FC236}">
                <a16:creationId xmlns:a16="http://schemas.microsoft.com/office/drawing/2014/main" id="{B4DB5CA4-F374-B64C-81F3-7E6BC9504177}"/>
              </a:ext>
            </a:extLst>
          </p:cNvPr>
          <p:cNvSpPr>
            <a:spLocks noGrp="1"/>
          </p:cNvSpPr>
          <p:nvPr>
            <p:ph type="body" sz="quarter" idx="12"/>
          </p:nvPr>
        </p:nvSpPr>
        <p:spPr>
          <a:xfrm>
            <a:off x="6372597" y="1700213"/>
            <a:ext cx="5143128" cy="4235450"/>
          </a:xfrm>
          <a:prstGeom prst="rect">
            <a:avLst/>
          </a:prstGeom>
        </p:spPr>
        <p:txBody>
          <a:bodyPr/>
          <a:lstStyle>
            <a:lvl1pPr>
              <a:defRPr>
                <a:solidFill>
                  <a:schemeClr val="bg1"/>
                </a:solidFill>
                <a:latin typeface="Arial" panose="020B0604020202020204" pitchFamily="34" charset="0"/>
                <a:cs typeface="Arial" panose="020B0604020202020204" pitchFamily="34" charset="0"/>
              </a:defRPr>
            </a:lvl1pPr>
            <a:lvl2pPr>
              <a:defRPr>
                <a:solidFill>
                  <a:schemeClr val="bg1"/>
                </a:solidFill>
                <a:latin typeface="Arial" panose="020B0604020202020204" pitchFamily="34" charset="0"/>
                <a:cs typeface="Arial" panose="020B0604020202020204" pitchFamily="34" charset="0"/>
              </a:defRPr>
            </a:lvl2pPr>
            <a:lvl3pPr>
              <a:defRPr>
                <a:solidFill>
                  <a:schemeClr val="bg1"/>
                </a:solidFill>
                <a:latin typeface="Arial" panose="020B0604020202020204" pitchFamily="34" charset="0"/>
                <a:cs typeface="Arial" panose="020B0604020202020204" pitchFamily="34" charset="0"/>
              </a:defRPr>
            </a:lvl3pPr>
            <a:lvl4pPr>
              <a:defRPr>
                <a:solidFill>
                  <a:schemeClr val="bg1"/>
                </a:solidFill>
                <a:latin typeface="Arial" panose="020B0604020202020204" pitchFamily="34" charset="0"/>
                <a:cs typeface="Arial" panose="020B0604020202020204" pitchFamily="34" charset="0"/>
              </a:defRPr>
            </a:lvl4pPr>
            <a:lvl5pPr>
              <a:defRPr>
                <a:solidFill>
                  <a:schemeClr val="bg1"/>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70593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ain Content : Visual Data">
    <p:spTree>
      <p:nvGrpSpPr>
        <p:cNvPr id="1" name=""/>
        <p:cNvGrpSpPr/>
        <p:nvPr/>
      </p:nvGrpSpPr>
      <p:grpSpPr>
        <a:xfrm>
          <a:off x="0" y="0"/>
          <a:ext cx="0" cy="0"/>
          <a:chOff x="0" y="0"/>
          <a:chExt cx="0" cy="0"/>
        </a:xfrm>
      </p:grpSpPr>
      <p:sp>
        <p:nvSpPr>
          <p:cNvPr id="14" name="Content Placeholder 12">
            <a:extLst>
              <a:ext uri="{FF2B5EF4-FFF2-40B4-BE49-F238E27FC236}">
                <a16:creationId xmlns:a16="http://schemas.microsoft.com/office/drawing/2014/main" id="{2C0C7565-66F8-5E4F-BC70-B52629A037BD}"/>
              </a:ext>
            </a:extLst>
          </p:cNvPr>
          <p:cNvSpPr>
            <a:spLocks noGrp="1"/>
          </p:cNvSpPr>
          <p:nvPr>
            <p:ph sz="quarter" idx="12"/>
          </p:nvPr>
        </p:nvSpPr>
        <p:spPr>
          <a:xfrm>
            <a:off x="736600" y="736600"/>
            <a:ext cx="10793413" cy="5195888"/>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06598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ain Content : Title + Visual Data">
    <p:spTree>
      <p:nvGrpSpPr>
        <p:cNvPr id="1" name=""/>
        <p:cNvGrpSpPr/>
        <p:nvPr/>
      </p:nvGrpSpPr>
      <p:grpSpPr>
        <a:xfrm>
          <a:off x="0" y="0"/>
          <a:ext cx="0" cy="0"/>
          <a:chOff x="0" y="0"/>
          <a:chExt cx="0" cy="0"/>
        </a:xfrm>
      </p:grpSpPr>
      <p:sp>
        <p:nvSpPr>
          <p:cNvPr id="6" name="Title 10">
            <a:extLst>
              <a:ext uri="{FF2B5EF4-FFF2-40B4-BE49-F238E27FC236}">
                <a16:creationId xmlns:a16="http://schemas.microsoft.com/office/drawing/2014/main" id="{A54FBFB0-DCDC-C848-901F-75B727D01B69}"/>
              </a:ext>
            </a:extLst>
          </p:cNvPr>
          <p:cNvSpPr>
            <a:spLocks noGrp="1"/>
          </p:cNvSpPr>
          <p:nvPr>
            <p:ph type="title" hasCustomPrompt="1"/>
          </p:nvPr>
        </p:nvSpPr>
        <p:spPr>
          <a:xfrm>
            <a:off x="757990" y="798262"/>
            <a:ext cx="5204111" cy="1046579"/>
          </a:xfrm>
          <a:prstGeom prst="rect">
            <a:avLst/>
          </a:prstGeom>
        </p:spPr>
        <p:txBody>
          <a:bodyPr/>
          <a:lstStyle>
            <a:lvl1pPr>
              <a:defRPr sz="3200" b="1">
                <a:solidFill>
                  <a:srgbClr val="BCA045"/>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7" name="Text Placeholder 12">
            <a:extLst>
              <a:ext uri="{FF2B5EF4-FFF2-40B4-BE49-F238E27FC236}">
                <a16:creationId xmlns:a16="http://schemas.microsoft.com/office/drawing/2014/main" id="{E6537CD3-4D9A-184F-8D06-E1B8E2D9036C}"/>
              </a:ext>
            </a:extLst>
          </p:cNvPr>
          <p:cNvSpPr>
            <a:spLocks noGrp="1"/>
          </p:cNvSpPr>
          <p:nvPr>
            <p:ph type="body" sz="quarter" idx="12"/>
          </p:nvPr>
        </p:nvSpPr>
        <p:spPr>
          <a:xfrm>
            <a:off x="738188" y="2005263"/>
            <a:ext cx="5213433" cy="3930399"/>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7">
            <a:extLst>
              <a:ext uri="{FF2B5EF4-FFF2-40B4-BE49-F238E27FC236}">
                <a16:creationId xmlns:a16="http://schemas.microsoft.com/office/drawing/2014/main" id="{DC03047F-22E2-5B43-86A2-7583C9DB314F}"/>
              </a:ext>
            </a:extLst>
          </p:cNvPr>
          <p:cNvSpPr>
            <a:spLocks noGrp="1"/>
          </p:cNvSpPr>
          <p:nvPr>
            <p:ph sz="quarter" idx="13"/>
          </p:nvPr>
        </p:nvSpPr>
        <p:spPr>
          <a:xfrm>
            <a:off x="6157913" y="757238"/>
            <a:ext cx="5372100" cy="5200650"/>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15417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in Content - Dark BKG : Title + Visual Data">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Title 10">
            <a:extLst>
              <a:ext uri="{FF2B5EF4-FFF2-40B4-BE49-F238E27FC236}">
                <a16:creationId xmlns:a16="http://schemas.microsoft.com/office/drawing/2014/main" id="{A54FBFB0-DCDC-C848-901F-75B727D01B69}"/>
              </a:ext>
            </a:extLst>
          </p:cNvPr>
          <p:cNvSpPr>
            <a:spLocks noGrp="1"/>
          </p:cNvSpPr>
          <p:nvPr>
            <p:ph type="title" hasCustomPrompt="1"/>
          </p:nvPr>
        </p:nvSpPr>
        <p:spPr>
          <a:xfrm>
            <a:off x="757990" y="798262"/>
            <a:ext cx="5204111" cy="1046579"/>
          </a:xfrm>
          <a:prstGeom prst="rect">
            <a:avLst/>
          </a:prstGeom>
        </p:spPr>
        <p:txBody>
          <a:bodyPr/>
          <a:lstStyle>
            <a:lvl1pPr>
              <a:defRPr sz="3200" b="1">
                <a:solidFill>
                  <a:srgbClr val="BCA045"/>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7" name="Text Placeholder 12">
            <a:extLst>
              <a:ext uri="{FF2B5EF4-FFF2-40B4-BE49-F238E27FC236}">
                <a16:creationId xmlns:a16="http://schemas.microsoft.com/office/drawing/2014/main" id="{E6537CD3-4D9A-184F-8D06-E1B8E2D9036C}"/>
              </a:ext>
            </a:extLst>
          </p:cNvPr>
          <p:cNvSpPr>
            <a:spLocks noGrp="1"/>
          </p:cNvSpPr>
          <p:nvPr>
            <p:ph type="body" sz="quarter" idx="12"/>
          </p:nvPr>
        </p:nvSpPr>
        <p:spPr>
          <a:xfrm>
            <a:off x="738188" y="2005263"/>
            <a:ext cx="5213433" cy="3930399"/>
          </a:xfrm>
          <a:prstGeom prst="rect">
            <a:avLst/>
          </a:prstGeom>
        </p:spPr>
        <p:txBody>
          <a:bodyPr/>
          <a:lstStyle>
            <a:lvl1pPr>
              <a:defRPr>
                <a:solidFill>
                  <a:schemeClr val="bg1"/>
                </a:solidFill>
                <a:latin typeface="Arial" panose="020B0604020202020204" pitchFamily="34" charset="0"/>
                <a:cs typeface="Arial" panose="020B0604020202020204" pitchFamily="34" charset="0"/>
              </a:defRPr>
            </a:lvl1pPr>
            <a:lvl2pPr>
              <a:defRPr>
                <a:solidFill>
                  <a:schemeClr val="bg1"/>
                </a:solidFill>
                <a:latin typeface="Arial" panose="020B0604020202020204" pitchFamily="34" charset="0"/>
                <a:cs typeface="Arial" panose="020B0604020202020204" pitchFamily="34" charset="0"/>
              </a:defRPr>
            </a:lvl2pPr>
            <a:lvl3pPr>
              <a:defRPr>
                <a:solidFill>
                  <a:schemeClr val="bg1"/>
                </a:solidFill>
                <a:latin typeface="Arial" panose="020B0604020202020204" pitchFamily="34" charset="0"/>
                <a:cs typeface="Arial" panose="020B0604020202020204" pitchFamily="34" charset="0"/>
              </a:defRPr>
            </a:lvl3pPr>
            <a:lvl4pPr>
              <a:defRPr>
                <a:solidFill>
                  <a:schemeClr val="bg1"/>
                </a:solidFill>
                <a:latin typeface="Arial" panose="020B0604020202020204" pitchFamily="34" charset="0"/>
                <a:cs typeface="Arial" panose="020B0604020202020204" pitchFamily="34" charset="0"/>
              </a:defRPr>
            </a:lvl4pPr>
            <a:lvl5pPr>
              <a:defRPr>
                <a:solidFill>
                  <a:schemeClr val="bg1"/>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7">
            <a:extLst>
              <a:ext uri="{FF2B5EF4-FFF2-40B4-BE49-F238E27FC236}">
                <a16:creationId xmlns:a16="http://schemas.microsoft.com/office/drawing/2014/main" id="{DC03047F-22E2-5B43-86A2-7583C9DB314F}"/>
              </a:ext>
            </a:extLst>
          </p:cNvPr>
          <p:cNvSpPr>
            <a:spLocks noGrp="1"/>
          </p:cNvSpPr>
          <p:nvPr>
            <p:ph sz="quarter" idx="13"/>
          </p:nvPr>
        </p:nvSpPr>
        <p:spPr>
          <a:xfrm>
            <a:off x="6157913" y="757238"/>
            <a:ext cx="5372100" cy="5200650"/>
          </a:xfrm>
          <a:prstGeom prst="rect">
            <a:avLst/>
          </a:prstGeom>
        </p:spPr>
        <p:txBody>
          <a:bodyPr/>
          <a:lstStyle>
            <a:lvl1pPr>
              <a:defRPr>
                <a:solidFill>
                  <a:schemeClr val="bg1"/>
                </a:solidFill>
                <a:latin typeface="Arial" panose="020B0604020202020204" pitchFamily="34" charset="0"/>
                <a:cs typeface="Arial" panose="020B0604020202020204" pitchFamily="34" charset="0"/>
              </a:defRPr>
            </a:lvl1pPr>
            <a:lvl2pPr>
              <a:defRPr>
                <a:solidFill>
                  <a:schemeClr val="bg1"/>
                </a:solidFill>
                <a:latin typeface="Arial" panose="020B0604020202020204" pitchFamily="34" charset="0"/>
                <a:cs typeface="Arial" panose="020B0604020202020204" pitchFamily="34" charset="0"/>
              </a:defRPr>
            </a:lvl2pPr>
            <a:lvl3pPr>
              <a:defRPr>
                <a:solidFill>
                  <a:schemeClr val="bg1"/>
                </a:solidFill>
                <a:latin typeface="Arial" panose="020B0604020202020204" pitchFamily="34" charset="0"/>
                <a:cs typeface="Arial" panose="020B0604020202020204" pitchFamily="34" charset="0"/>
              </a:defRPr>
            </a:lvl3pPr>
            <a:lvl4pPr>
              <a:defRPr>
                <a:solidFill>
                  <a:schemeClr val="bg1"/>
                </a:solidFill>
                <a:latin typeface="Arial" panose="020B0604020202020204" pitchFamily="34" charset="0"/>
                <a:cs typeface="Arial" panose="020B0604020202020204" pitchFamily="34" charset="0"/>
              </a:defRPr>
            </a:lvl4pPr>
            <a:lvl5pPr>
              <a:defRPr>
                <a:solidFill>
                  <a:schemeClr val="bg1"/>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384421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image" Target="../media/image3.jpeg"/><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4.xml"/><Relationship Id="rId1" Type="http://schemas.openxmlformats.org/officeDocument/2006/relationships/slideLayout" Target="../slideLayouts/slideLayout1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5.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1765972"/>
      </p:ext>
    </p:extLst>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3"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9170703"/>
      </p:ext>
    </p:extLst>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8291486"/>
      </p:ext>
    </p:extLst>
  </p:cSld>
  <p:clrMap bg1="lt1" tx1="dk1" bg2="lt2" tx2="dk2" accent1="accent1" accent2="accent2" accent3="accent3" accent4="accent4" accent5="accent5" accent6="accent6" hlink="hlink" folHlink="folHlink"/>
  <p:sldLayoutIdLst>
    <p:sldLayoutId id="2147483683" r:id="rId1"/>
    <p:sldLayoutId id="2147483692" r:id="rId2"/>
    <p:sldLayoutId id="2147483689" r:id="rId3"/>
    <p:sldLayoutId id="2147483693" r:id="rId4"/>
    <p:sldLayoutId id="2147483686" r:id="rId5"/>
    <p:sldLayoutId id="2147483687" r:id="rId6"/>
    <p:sldLayoutId id="2147483694" r:id="rId7"/>
    <p:sldLayoutId id="2147483688" r:id="rId8"/>
    <p:sldLayoutId id="2147483690" r:id="rId9"/>
    <p:sldLayoutId id="2147483707" r:id="rId10"/>
    <p:sldLayoutId id="214748370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519618"/>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BC30FB-51B4-60FD-3A51-077E79A45D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8EAD9-6FB2-D9AB-8576-6130A0A895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D91690-5037-AE94-827A-244F9A260C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329D791-F291-4BA1-AFA4-21415D837E1F}" type="datetimeFigureOut">
              <a:rPr lang="en-US" smtClean="0"/>
              <a:t>11/14/2024</a:t>
            </a:fld>
            <a:endParaRPr lang="en-US"/>
          </a:p>
        </p:txBody>
      </p:sp>
      <p:sp>
        <p:nvSpPr>
          <p:cNvPr id="5" name="Footer Placeholder 4">
            <a:extLst>
              <a:ext uri="{FF2B5EF4-FFF2-40B4-BE49-F238E27FC236}">
                <a16:creationId xmlns:a16="http://schemas.microsoft.com/office/drawing/2014/main" id="{3805ED45-BA95-3747-D3C3-508BE0A3C7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084EC53-52CF-4B33-5B62-013626BFB0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9936213-F2AB-4E91-9149-FA09EDACD580}" type="slidenum">
              <a:rPr lang="en-US" smtClean="0"/>
              <a:t>‹#›</a:t>
            </a:fld>
            <a:endParaRPr lang="en-US"/>
          </a:p>
        </p:txBody>
      </p:sp>
    </p:spTree>
    <p:extLst>
      <p:ext uri="{BB962C8B-B14F-4D97-AF65-F5344CB8AC3E}">
        <p14:creationId xmlns:p14="http://schemas.microsoft.com/office/powerpoint/2010/main" val="1519400788"/>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svg"/><Relationship Id="rId2" Type="http://schemas.openxmlformats.org/officeDocument/2006/relationships/notesSlide" Target="../notesSlides/notesSlide21.xml"/><Relationship Id="rId1" Type="http://schemas.openxmlformats.org/officeDocument/2006/relationships/slideLayout" Target="../slideLayouts/slideLayout11.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9FE7F2-7594-C345-99E2-801E68C39CBF}"/>
              </a:ext>
            </a:extLst>
          </p:cNvPr>
          <p:cNvSpPr txBox="1"/>
          <p:nvPr/>
        </p:nvSpPr>
        <p:spPr>
          <a:xfrm>
            <a:off x="3925891" y="1396314"/>
            <a:ext cx="8011886" cy="1446550"/>
          </a:xfrm>
          <a:prstGeom prst="rect">
            <a:avLst/>
          </a:prstGeom>
          <a:noFill/>
        </p:spPr>
        <p:txBody>
          <a:bodyPr wrap="square" rtlCol="0" anchor="t">
            <a:spAutoFit/>
          </a:bodyPr>
          <a:lstStyle/>
          <a:p>
            <a:r>
              <a:rPr lang="en-GB" sz="4400" b="1" dirty="0">
                <a:solidFill>
                  <a:schemeClr val="bg1">
                    <a:lumMod val="95000"/>
                  </a:schemeClr>
                </a:solidFill>
                <a:latin typeface="Arial" panose="020B0604020202020204" pitchFamily="34" charset="0"/>
                <a:ea typeface="Calibri Light" charset="0"/>
                <a:cs typeface="Arial" panose="020B0604020202020204" pitchFamily="34" charset="0"/>
              </a:rPr>
              <a:t>TIPS AND TRICKS FOR</a:t>
            </a:r>
          </a:p>
          <a:p>
            <a:r>
              <a:rPr lang="en-GB" sz="4400" b="1" dirty="0">
                <a:solidFill>
                  <a:schemeClr val="bg1">
                    <a:lumMod val="95000"/>
                  </a:schemeClr>
                </a:solidFill>
                <a:latin typeface="Arial" panose="020B0604020202020204" pitchFamily="34" charset="0"/>
                <a:ea typeface="Calibri Light" charset="0"/>
                <a:cs typeface="Arial" panose="020B0604020202020204" pitchFamily="34" charset="0"/>
              </a:rPr>
              <a:t>FABRIC DATA WAREHOUSE</a:t>
            </a:r>
          </a:p>
        </p:txBody>
      </p:sp>
      <p:sp>
        <p:nvSpPr>
          <p:cNvPr id="3" name="TextBox 2">
            <a:extLst>
              <a:ext uri="{FF2B5EF4-FFF2-40B4-BE49-F238E27FC236}">
                <a16:creationId xmlns:a16="http://schemas.microsoft.com/office/drawing/2014/main" id="{43EEEF1E-D858-9C47-9A95-2D236BFD2F31}"/>
              </a:ext>
            </a:extLst>
          </p:cNvPr>
          <p:cNvSpPr txBox="1"/>
          <p:nvPr/>
        </p:nvSpPr>
        <p:spPr>
          <a:xfrm>
            <a:off x="3925891" y="4302696"/>
            <a:ext cx="8011886" cy="615553"/>
          </a:xfrm>
          <a:prstGeom prst="rect">
            <a:avLst/>
          </a:prstGeom>
          <a:noFill/>
        </p:spPr>
        <p:txBody>
          <a:bodyPr wrap="square" rtlCol="0" anchor="t">
            <a:spAutoFit/>
          </a:bodyPr>
          <a:lstStyle/>
          <a:p>
            <a:r>
              <a:rPr lang="en-GB" sz="3400" b="1" dirty="0">
                <a:solidFill>
                  <a:srgbClr val="BCA045"/>
                </a:solidFill>
                <a:latin typeface="Arial" panose="020B0604020202020204" pitchFamily="34" charset="0"/>
                <a:ea typeface="Calibri" charset="0"/>
                <a:cs typeface="Arial" panose="020B0604020202020204" pitchFamily="34" charset="0"/>
              </a:rPr>
              <a:t>CHRIS HYDE</a:t>
            </a:r>
          </a:p>
        </p:txBody>
      </p:sp>
      <p:sp>
        <p:nvSpPr>
          <p:cNvPr id="4" name="TextBox 3">
            <a:extLst>
              <a:ext uri="{FF2B5EF4-FFF2-40B4-BE49-F238E27FC236}">
                <a16:creationId xmlns:a16="http://schemas.microsoft.com/office/drawing/2014/main" id="{12D3891A-AA58-D14F-909B-BF581581CD69}"/>
              </a:ext>
            </a:extLst>
          </p:cNvPr>
          <p:cNvSpPr txBox="1"/>
          <p:nvPr/>
        </p:nvSpPr>
        <p:spPr>
          <a:xfrm>
            <a:off x="3925891" y="4918822"/>
            <a:ext cx="8011886" cy="830997"/>
          </a:xfrm>
          <a:prstGeom prst="rect">
            <a:avLst/>
          </a:prstGeom>
          <a:noFill/>
        </p:spPr>
        <p:txBody>
          <a:bodyPr wrap="square" rtlCol="0" anchor="t">
            <a:spAutoFit/>
          </a:bodyPr>
          <a:lstStyle/>
          <a:p>
            <a:r>
              <a:rPr lang="en-GB" sz="2400" dirty="0">
                <a:solidFill>
                  <a:schemeClr val="bg2"/>
                </a:solidFill>
                <a:latin typeface="Arial" panose="020B0604020202020204" pitchFamily="34" charset="0"/>
                <a:ea typeface="Calibri" charset="0"/>
                <a:cs typeface="Arial" panose="020B0604020202020204" pitchFamily="34" charset="0"/>
              </a:rPr>
              <a:t>HYDRATE CONSULTING LLC</a:t>
            </a:r>
          </a:p>
          <a:p>
            <a:endParaRPr lang="en-GB" sz="2400" dirty="0">
              <a:solidFill>
                <a:schemeClr val="bg2"/>
              </a:solidFill>
              <a:latin typeface="Arial" panose="020B0604020202020204" pitchFamily="34" charset="0"/>
              <a:ea typeface="Calibri" charset="0"/>
              <a:cs typeface="Arial" panose="020B0604020202020204" pitchFamily="34" charset="0"/>
            </a:endParaRPr>
          </a:p>
        </p:txBody>
      </p:sp>
      <p:pic>
        <p:nvPicPr>
          <p:cNvPr id="6" name="Picture Placeholder 5" descr="A person smiling at the camera&#10;&#10;Description automatically generated">
            <a:extLst>
              <a:ext uri="{FF2B5EF4-FFF2-40B4-BE49-F238E27FC236}">
                <a16:creationId xmlns:a16="http://schemas.microsoft.com/office/drawing/2014/main" id="{3BD3CFC2-8504-2FBA-C058-DD26A6BF9FE3}"/>
              </a:ext>
            </a:extLst>
          </p:cNvPr>
          <p:cNvPicPr>
            <a:picLocks noGrp="1" noChangeAspect="1"/>
          </p:cNvPicPr>
          <p:nvPr>
            <p:ph type="pic" sz="quarter" idx="4294967295"/>
          </p:nvPr>
        </p:nvPicPr>
        <p:blipFill>
          <a:blip r:embed="rId4">
            <a:extLst>
              <a:ext uri="{28A0092B-C50C-407E-A947-70E740481C1C}">
                <a14:useLocalDpi xmlns:a14="http://schemas.microsoft.com/office/drawing/2010/main" val="0"/>
              </a:ext>
            </a:extLst>
          </a:blip>
          <a:srcRect t="14242" b="14242"/>
          <a:stretch>
            <a:fillRect/>
          </a:stretch>
        </p:blipFill>
        <p:spPr>
          <a:xfrm>
            <a:off x="1248936" y="1542895"/>
            <a:ext cx="2051012" cy="2360032"/>
          </a:xfrm>
          <a:prstGeom prst="rect">
            <a:avLst/>
          </a:prstGeom>
        </p:spPr>
      </p:pic>
    </p:spTree>
    <p:extLst>
      <p:ext uri="{BB962C8B-B14F-4D97-AF65-F5344CB8AC3E}">
        <p14:creationId xmlns:p14="http://schemas.microsoft.com/office/powerpoint/2010/main" val="350046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8997382" cy="855676"/>
          </a:xfrm>
        </p:spPr>
        <p:txBody>
          <a:bodyPr/>
          <a:lstStyle/>
          <a:p>
            <a:pPr algn="l"/>
            <a:r>
              <a:rPr lang="en-US" sz="4800" dirty="0">
                <a:solidFill>
                  <a:schemeClr val="accent2"/>
                </a:solidFill>
              </a:rPr>
              <a:t>    2. Table Design – Star Schema</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dirty="0">
                <a:solidFill>
                  <a:schemeClr val="tx1"/>
                </a:solidFill>
              </a:rPr>
              <a:t>Denormalized data</a:t>
            </a:r>
          </a:p>
          <a:p>
            <a:pPr algn="l"/>
            <a:endParaRPr lang="en-US" dirty="0">
              <a:solidFill>
                <a:schemeClr val="tx1"/>
              </a:solidFill>
            </a:endParaRPr>
          </a:p>
          <a:p>
            <a:pPr algn="l"/>
            <a:r>
              <a:rPr lang="en-US" dirty="0">
                <a:solidFill>
                  <a:schemeClr val="tx1"/>
                </a:solidFill>
              </a:rPr>
              <a:t>Fact tables – countable data</a:t>
            </a:r>
          </a:p>
          <a:p>
            <a:pPr algn="l"/>
            <a:endParaRPr lang="en-US" dirty="0">
              <a:solidFill>
                <a:schemeClr val="tx1"/>
              </a:solidFill>
            </a:endParaRPr>
          </a:p>
          <a:p>
            <a:pPr algn="l"/>
            <a:r>
              <a:rPr lang="en-US" dirty="0">
                <a:solidFill>
                  <a:schemeClr val="tx1"/>
                </a:solidFill>
              </a:rPr>
              <a:t>Dimension tables – slicing-and-dicing</a:t>
            </a:r>
          </a:p>
          <a:p>
            <a:pPr algn="l"/>
            <a:endParaRPr lang="en-US" dirty="0">
              <a:solidFill>
                <a:schemeClr val="tx1"/>
              </a:solidFill>
            </a:endParaRPr>
          </a:p>
          <a:p>
            <a:pPr algn="l"/>
            <a:r>
              <a:rPr lang="en-US" dirty="0">
                <a:solidFill>
                  <a:schemeClr val="tx1"/>
                </a:solidFill>
              </a:rPr>
              <a:t>Also integration tables</a:t>
            </a:r>
          </a:p>
          <a:p>
            <a:pPr algn="l"/>
            <a:endParaRPr lang="en-US" sz="2400" dirty="0"/>
          </a:p>
        </p:txBody>
      </p:sp>
    </p:spTree>
    <p:extLst>
      <p:ext uri="{BB962C8B-B14F-4D97-AF65-F5344CB8AC3E}">
        <p14:creationId xmlns:p14="http://schemas.microsoft.com/office/powerpoint/2010/main" val="3599397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961292" y="570452"/>
            <a:ext cx="8534399" cy="855676"/>
          </a:xfrm>
        </p:spPr>
        <p:txBody>
          <a:bodyPr/>
          <a:lstStyle/>
          <a:p>
            <a:pPr algn="l"/>
            <a:r>
              <a:rPr lang="en-US" sz="4800" dirty="0">
                <a:solidFill>
                  <a:schemeClr val="accent2"/>
                </a:solidFill>
              </a:rPr>
              <a:t>    2. Table Design – Star Schema</a:t>
            </a:r>
          </a:p>
        </p:txBody>
      </p:sp>
      <p:pic>
        <p:nvPicPr>
          <p:cNvPr id="4" name="Picture 3">
            <a:extLst>
              <a:ext uri="{FF2B5EF4-FFF2-40B4-BE49-F238E27FC236}">
                <a16:creationId xmlns:a16="http://schemas.microsoft.com/office/drawing/2014/main" id="{538CCAEA-472F-0E2A-F786-B9EB2435D98D}"/>
              </a:ext>
            </a:extLst>
          </p:cNvPr>
          <p:cNvPicPr>
            <a:picLocks noChangeAspect="1"/>
          </p:cNvPicPr>
          <p:nvPr/>
        </p:nvPicPr>
        <p:blipFill>
          <a:blip r:embed="rId3"/>
          <a:stretch>
            <a:fillRect/>
          </a:stretch>
        </p:blipFill>
        <p:spPr>
          <a:xfrm>
            <a:off x="2247064" y="1520518"/>
            <a:ext cx="7248627" cy="4519513"/>
          </a:xfrm>
          <a:prstGeom prst="rect">
            <a:avLst/>
          </a:prstGeom>
        </p:spPr>
      </p:pic>
    </p:spTree>
    <p:extLst>
      <p:ext uri="{BB962C8B-B14F-4D97-AF65-F5344CB8AC3E}">
        <p14:creationId xmlns:p14="http://schemas.microsoft.com/office/powerpoint/2010/main" val="1659323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6" y="570452"/>
            <a:ext cx="7766937" cy="855676"/>
          </a:xfrm>
        </p:spPr>
        <p:txBody>
          <a:bodyPr/>
          <a:lstStyle/>
          <a:p>
            <a:pPr algn="l"/>
            <a:r>
              <a:rPr lang="en-US" sz="4800" dirty="0">
                <a:solidFill>
                  <a:schemeClr val="accent2"/>
                </a:solidFill>
              </a:rPr>
              <a:t>    3. Table Design – Data Types</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6" y="1661021"/>
            <a:ext cx="8160311" cy="4530054"/>
          </a:xfrm>
        </p:spPr>
        <p:txBody>
          <a:bodyPr>
            <a:noAutofit/>
          </a:bodyPr>
          <a:lstStyle/>
          <a:p>
            <a:pPr algn="l"/>
            <a:r>
              <a:rPr lang="en-US" dirty="0">
                <a:solidFill>
                  <a:schemeClr val="tx1"/>
                </a:solidFill>
              </a:rPr>
              <a:t>Use the smallest data type possible</a:t>
            </a:r>
          </a:p>
          <a:p>
            <a:pPr algn="l"/>
            <a:endParaRPr lang="en-US" sz="1200" dirty="0">
              <a:solidFill>
                <a:schemeClr val="tx1"/>
              </a:solidFill>
            </a:endParaRPr>
          </a:p>
          <a:p>
            <a:pPr algn="l"/>
            <a:r>
              <a:rPr lang="en-US" dirty="0">
                <a:solidFill>
                  <a:schemeClr val="tx1"/>
                </a:solidFill>
              </a:rPr>
              <a:t>Use data types supported by parquet</a:t>
            </a:r>
          </a:p>
          <a:p>
            <a:pPr algn="l"/>
            <a:endParaRPr lang="en-US" sz="1200" dirty="0">
              <a:solidFill>
                <a:schemeClr val="tx1"/>
              </a:solidFill>
            </a:endParaRPr>
          </a:p>
          <a:p>
            <a:pPr algn="l"/>
            <a:r>
              <a:rPr lang="en-US" dirty="0">
                <a:solidFill>
                  <a:schemeClr val="tx1"/>
                </a:solidFill>
              </a:rPr>
              <a:t>Use varchar instead of char; NOT NULL instead of NULL in key fields</a:t>
            </a:r>
          </a:p>
          <a:p>
            <a:pPr algn="l"/>
            <a:endParaRPr lang="en-US" sz="1200" dirty="0">
              <a:solidFill>
                <a:schemeClr val="tx1"/>
              </a:solidFill>
            </a:endParaRPr>
          </a:p>
          <a:p>
            <a:pPr algn="l"/>
            <a:r>
              <a:rPr lang="en-US" dirty="0">
                <a:solidFill>
                  <a:schemeClr val="tx1"/>
                </a:solidFill>
              </a:rPr>
              <a:t>Validate table schemas created by tools (e.g. Pipelines)</a:t>
            </a:r>
          </a:p>
          <a:p>
            <a:pPr algn="l"/>
            <a:endParaRPr lang="en-US" sz="1200" dirty="0">
              <a:solidFill>
                <a:schemeClr val="tx1"/>
              </a:solidFill>
            </a:endParaRPr>
          </a:p>
          <a:p>
            <a:pPr algn="l"/>
            <a:r>
              <a:rPr lang="en-US" dirty="0">
                <a:solidFill>
                  <a:schemeClr val="tx1"/>
                </a:solidFill>
              </a:rPr>
              <a:t>https://learn.microsoft.com/en-us/fabric/data-warehouse/data-types</a:t>
            </a:r>
          </a:p>
        </p:txBody>
      </p:sp>
    </p:spTree>
    <p:extLst>
      <p:ext uri="{BB962C8B-B14F-4D97-AF65-F5344CB8AC3E}">
        <p14:creationId xmlns:p14="http://schemas.microsoft.com/office/powerpoint/2010/main" val="2481901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8E13D8-D675-D917-C36D-A6F75CF4833F}"/>
              </a:ext>
            </a:extLst>
          </p:cNvPr>
          <p:cNvPicPr>
            <a:picLocks noChangeAspect="1"/>
          </p:cNvPicPr>
          <p:nvPr/>
        </p:nvPicPr>
        <p:blipFill>
          <a:blip r:embed="rId2"/>
          <a:stretch>
            <a:fillRect/>
          </a:stretch>
        </p:blipFill>
        <p:spPr>
          <a:xfrm>
            <a:off x="1600076" y="1728847"/>
            <a:ext cx="7181710" cy="4090771"/>
          </a:xfrm>
          <a:prstGeom prst="rect">
            <a:avLst/>
          </a:prstGeom>
        </p:spPr>
      </p:pic>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600076" y="570452"/>
            <a:ext cx="8436022" cy="855676"/>
          </a:xfrm>
        </p:spPr>
        <p:txBody>
          <a:bodyPr/>
          <a:lstStyle/>
          <a:p>
            <a:pPr algn="l"/>
            <a:r>
              <a:rPr lang="en-US" sz="4800" dirty="0">
                <a:solidFill>
                  <a:schemeClr val="accent2"/>
                </a:solidFill>
              </a:rPr>
              <a:t>    3. Table Design – Data Types</a:t>
            </a:r>
          </a:p>
        </p:txBody>
      </p:sp>
    </p:spTree>
    <p:extLst>
      <p:ext uri="{BB962C8B-B14F-4D97-AF65-F5344CB8AC3E}">
        <p14:creationId xmlns:p14="http://schemas.microsoft.com/office/powerpoint/2010/main" val="1773503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766936" cy="855676"/>
          </a:xfrm>
        </p:spPr>
        <p:txBody>
          <a:bodyPr/>
          <a:lstStyle/>
          <a:p>
            <a:pPr algn="ctr"/>
            <a:r>
              <a:rPr lang="en-US" sz="4800" dirty="0">
                <a:solidFill>
                  <a:schemeClr val="accent2"/>
                </a:solidFill>
              </a:rPr>
              <a:t>Data Pipeline Demo</a:t>
            </a:r>
          </a:p>
        </p:txBody>
      </p:sp>
    </p:spTree>
    <p:extLst>
      <p:ext uri="{BB962C8B-B14F-4D97-AF65-F5344CB8AC3E}">
        <p14:creationId xmlns:p14="http://schemas.microsoft.com/office/powerpoint/2010/main" val="3372022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9554943" cy="855676"/>
          </a:xfrm>
        </p:spPr>
        <p:txBody>
          <a:bodyPr/>
          <a:lstStyle/>
          <a:p>
            <a:pPr algn="l"/>
            <a:r>
              <a:rPr lang="en-US" sz="4800" dirty="0">
                <a:solidFill>
                  <a:schemeClr val="accent2"/>
                </a:solidFill>
              </a:rPr>
              <a:t>    4. Consider Direct Lake Limitations</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dirty="0">
                <a:solidFill>
                  <a:schemeClr val="tx1"/>
                </a:solidFill>
              </a:rPr>
              <a:t>Power BI Direct Lake mode (diagram next slide)</a:t>
            </a:r>
          </a:p>
          <a:p>
            <a:pPr algn="l"/>
            <a:endParaRPr lang="en-US" dirty="0">
              <a:solidFill>
                <a:schemeClr val="tx1"/>
              </a:solidFill>
            </a:endParaRPr>
          </a:p>
          <a:p>
            <a:pPr algn="l"/>
            <a:r>
              <a:rPr lang="en-US" dirty="0">
                <a:solidFill>
                  <a:schemeClr val="tx1"/>
                </a:solidFill>
              </a:rPr>
              <a:t>Several current limitations</a:t>
            </a:r>
          </a:p>
          <a:p>
            <a:pPr algn="l"/>
            <a:endParaRPr lang="en-US" dirty="0">
              <a:solidFill>
                <a:schemeClr val="tx1"/>
              </a:solidFill>
            </a:endParaRPr>
          </a:p>
          <a:p>
            <a:pPr algn="l"/>
            <a:r>
              <a:rPr lang="en-US" dirty="0">
                <a:solidFill>
                  <a:schemeClr val="tx1"/>
                </a:solidFill>
              </a:rPr>
              <a:t>Limitations detailed at: https://learn.microsoft.com/en-us/power-bi/enterprise/directlake-overview#known-issues-and-limitations</a:t>
            </a:r>
          </a:p>
          <a:p>
            <a:pPr algn="l"/>
            <a:endParaRPr lang="en-US" dirty="0">
              <a:solidFill>
                <a:schemeClr val="tx1"/>
              </a:solidFill>
            </a:endParaRPr>
          </a:p>
        </p:txBody>
      </p:sp>
    </p:spTree>
    <p:extLst>
      <p:ext uri="{BB962C8B-B14F-4D97-AF65-F5344CB8AC3E}">
        <p14:creationId xmlns:p14="http://schemas.microsoft.com/office/powerpoint/2010/main" val="2712018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948D777-6C84-06F2-E643-458D63458EC2}"/>
              </a:ext>
            </a:extLst>
          </p:cNvPr>
          <p:cNvPicPr>
            <a:picLocks noChangeAspect="1" noChangeArrowheads="1"/>
          </p:cNvPicPr>
          <p:nvPr/>
        </p:nvPicPr>
        <p:blipFill>
          <a:blip r:embed="rId2"/>
          <a:srcRect/>
          <a:stretch/>
        </p:blipFill>
        <p:spPr bwMode="auto">
          <a:xfrm>
            <a:off x="0" y="621493"/>
            <a:ext cx="12192000" cy="5615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8891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515815" y="570452"/>
            <a:ext cx="9413631" cy="855676"/>
          </a:xfrm>
        </p:spPr>
        <p:txBody>
          <a:bodyPr/>
          <a:lstStyle/>
          <a:p>
            <a:pPr algn="ctr"/>
            <a:r>
              <a:rPr lang="en-US" sz="4800" dirty="0">
                <a:solidFill>
                  <a:schemeClr val="accent2"/>
                </a:solidFill>
              </a:rPr>
              <a:t>Unsupported in Direct Lake</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Autofit/>
          </a:bodyPr>
          <a:lstStyle/>
          <a:p>
            <a:pPr algn="l"/>
            <a:r>
              <a:rPr lang="en-US" dirty="0">
                <a:solidFill>
                  <a:schemeClr val="tx1"/>
                </a:solidFill>
                <a:cs typeface="Segoe UI"/>
              </a:rPr>
              <a:t>Model contains tables from more than one warehouse</a:t>
            </a:r>
          </a:p>
          <a:p>
            <a:pPr algn="l"/>
            <a:endParaRPr lang="en-US" sz="1200" dirty="0">
              <a:solidFill>
                <a:schemeClr val="tx1"/>
              </a:solidFill>
              <a:cs typeface="Arial"/>
            </a:endParaRPr>
          </a:p>
          <a:p>
            <a:pPr algn="l"/>
            <a:r>
              <a:rPr lang="en-US" dirty="0">
                <a:solidFill>
                  <a:schemeClr val="tx1"/>
                </a:solidFill>
                <a:cs typeface="Arial"/>
              </a:rPr>
              <a:t>Model contains calculated columns and tables</a:t>
            </a:r>
            <a:endParaRPr lang="en-US" dirty="0">
              <a:solidFill>
                <a:schemeClr val="tx1"/>
              </a:solidFill>
            </a:endParaRPr>
          </a:p>
          <a:p>
            <a:pPr algn="l"/>
            <a:endParaRPr lang="en-US" sz="1200" dirty="0">
              <a:solidFill>
                <a:schemeClr val="tx1"/>
              </a:solidFill>
              <a:cs typeface="Arial"/>
            </a:endParaRPr>
          </a:p>
          <a:p>
            <a:pPr algn="l"/>
            <a:r>
              <a:rPr lang="en-US" dirty="0">
                <a:solidFill>
                  <a:schemeClr val="tx1"/>
                </a:solidFill>
                <a:cs typeface="Arial"/>
              </a:rPr>
              <a:t>Model contains relationships based on datetime columns</a:t>
            </a:r>
            <a:endParaRPr lang="en-US" dirty="0">
              <a:solidFill>
                <a:schemeClr val="tx1"/>
              </a:solidFill>
            </a:endParaRPr>
          </a:p>
          <a:p>
            <a:pPr algn="l"/>
            <a:endParaRPr lang="en-US" sz="1200" dirty="0">
              <a:solidFill>
                <a:schemeClr val="tx1"/>
              </a:solidFill>
              <a:cs typeface="Arial"/>
            </a:endParaRPr>
          </a:p>
          <a:p>
            <a:pPr algn="l"/>
            <a:r>
              <a:rPr lang="en-US" dirty="0">
                <a:solidFill>
                  <a:schemeClr val="tx1"/>
                </a:solidFill>
                <a:cs typeface="Arial"/>
              </a:rPr>
              <a:t>Key column data types do not coincide or are not unique</a:t>
            </a:r>
            <a:endParaRPr lang="en-US" dirty="0">
              <a:solidFill>
                <a:schemeClr val="tx1"/>
              </a:solidFill>
            </a:endParaRPr>
          </a:p>
          <a:p>
            <a:pPr algn="l"/>
            <a:endParaRPr lang="en-US" dirty="0">
              <a:solidFill>
                <a:schemeClr val="tx1"/>
              </a:solidFill>
            </a:endParaRPr>
          </a:p>
          <a:p>
            <a:pPr algn="l"/>
            <a:endParaRPr lang="en-US" dirty="0">
              <a:solidFill>
                <a:schemeClr val="tx1"/>
              </a:solidFill>
            </a:endParaRPr>
          </a:p>
        </p:txBody>
      </p:sp>
    </p:spTree>
    <p:extLst>
      <p:ext uri="{BB962C8B-B14F-4D97-AF65-F5344CB8AC3E}">
        <p14:creationId xmlns:p14="http://schemas.microsoft.com/office/powerpoint/2010/main" val="34718778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515815" y="570452"/>
            <a:ext cx="9413631" cy="855676"/>
          </a:xfrm>
        </p:spPr>
        <p:txBody>
          <a:bodyPr/>
          <a:lstStyle/>
          <a:p>
            <a:pPr algn="ctr"/>
            <a:r>
              <a:rPr lang="en-US" sz="4800" dirty="0">
                <a:solidFill>
                  <a:schemeClr val="accent2"/>
                </a:solidFill>
              </a:rPr>
              <a:t>Fallback to </a:t>
            </a:r>
            <a:r>
              <a:rPr lang="en-US" sz="4800" dirty="0" err="1">
                <a:solidFill>
                  <a:schemeClr val="accent2"/>
                </a:solidFill>
              </a:rPr>
              <a:t>DirectQuery</a:t>
            </a:r>
            <a:endParaRPr lang="en-US" sz="4800" dirty="0">
              <a:solidFill>
                <a:schemeClr val="accent2"/>
              </a:solidFill>
            </a:endParaRP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Autofit/>
          </a:bodyPr>
          <a:lstStyle/>
          <a:p>
            <a:pPr algn="l"/>
            <a:r>
              <a:rPr lang="en-US" dirty="0">
                <a:solidFill>
                  <a:schemeClr val="tx1"/>
                </a:solidFill>
                <a:cs typeface="Arial"/>
              </a:rPr>
              <a:t>A query reads data from a view contained in the model</a:t>
            </a:r>
          </a:p>
          <a:p>
            <a:pPr algn="l"/>
            <a:endParaRPr lang="en-US" dirty="0">
              <a:solidFill>
                <a:schemeClr val="tx1"/>
              </a:solidFill>
              <a:cs typeface="Arial"/>
            </a:endParaRPr>
          </a:p>
          <a:p>
            <a:pPr algn="l"/>
            <a:r>
              <a:rPr lang="en-US" dirty="0">
                <a:solidFill>
                  <a:schemeClr val="tx1"/>
                </a:solidFill>
                <a:cs typeface="Arial"/>
              </a:rPr>
              <a:t>SSO authentication is used when SQL endpoint security has been defined</a:t>
            </a:r>
            <a:endParaRPr lang="en-US" dirty="0">
              <a:solidFill>
                <a:schemeClr val="tx1"/>
              </a:solidFill>
            </a:endParaRPr>
          </a:p>
          <a:p>
            <a:pPr algn="l"/>
            <a:endParaRPr lang="en-US" dirty="0">
              <a:solidFill>
                <a:schemeClr val="tx1"/>
              </a:solidFill>
            </a:endParaRPr>
          </a:p>
          <a:p>
            <a:pPr algn="l"/>
            <a:endParaRPr lang="en-US" dirty="0">
              <a:solidFill>
                <a:schemeClr val="tx1"/>
              </a:solidFill>
            </a:endParaRPr>
          </a:p>
        </p:txBody>
      </p:sp>
    </p:spTree>
    <p:extLst>
      <p:ext uri="{BB962C8B-B14F-4D97-AF65-F5344CB8AC3E}">
        <p14:creationId xmlns:p14="http://schemas.microsoft.com/office/powerpoint/2010/main" val="2144814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515815" y="570452"/>
            <a:ext cx="9413631" cy="855676"/>
          </a:xfrm>
        </p:spPr>
        <p:txBody>
          <a:bodyPr/>
          <a:lstStyle/>
          <a:p>
            <a:pPr algn="ctr"/>
            <a:r>
              <a:rPr lang="en-US" sz="4800" dirty="0">
                <a:solidFill>
                  <a:schemeClr val="accent2"/>
                </a:solidFill>
              </a:rPr>
              <a:t>Schema Patterns</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Autofit/>
          </a:bodyPr>
          <a:lstStyle/>
          <a:p>
            <a:pPr algn="l"/>
            <a:r>
              <a:rPr lang="en-US" dirty="0">
                <a:solidFill>
                  <a:schemeClr val="tx1"/>
                </a:solidFill>
                <a:cs typeface="Arial"/>
              </a:rPr>
              <a:t>On premises:</a:t>
            </a:r>
          </a:p>
          <a:p>
            <a:pPr algn="l"/>
            <a:r>
              <a:rPr lang="en-US" dirty="0">
                <a:solidFill>
                  <a:schemeClr val="tx1"/>
                </a:solidFill>
                <a:cs typeface="Arial"/>
              </a:rPr>
              <a:t>	fact and dim contain tables</a:t>
            </a:r>
          </a:p>
          <a:p>
            <a:pPr algn="l"/>
            <a:r>
              <a:rPr lang="en-US" dirty="0">
                <a:solidFill>
                  <a:schemeClr val="tx1"/>
                </a:solidFill>
                <a:cs typeface="Arial"/>
              </a:rPr>
              <a:t>	data and lookup contain views</a:t>
            </a:r>
          </a:p>
          <a:p>
            <a:pPr algn="l"/>
            <a:r>
              <a:rPr lang="en-US" dirty="0">
                <a:solidFill>
                  <a:schemeClr val="tx1"/>
                </a:solidFill>
                <a:cs typeface="Arial"/>
              </a:rPr>
              <a:t>	</a:t>
            </a:r>
            <a:r>
              <a:rPr lang="en-US" dirty="0" err="1">
                <a:solidFill>
                  <a:schemeClr val="tx1"/>
                </a:solidFill>
                <a:cs typeface="Arial"/>
              </a:rPr>
              <a:t>etl</a:t>
            </a:r>
            <a:r>
              <a:rPr lang="en-US" dirty="0">
                <a:solidFill>
                  <a:schemeClr val="tx1"/>
                </a:solidFill>
                <a:cs typeface="Arial"/>
              </a:rPr>
              <a:t> contains orchestration items</a:t>
            </a:r>
          </a:p>
          <a:p>
            <a:pPr algn="l"/>
            <a:endParaRPr lang="en-US" dirty="0">
              <a:solidFill>
                <a:schemeClr val="tx1"/>
              </a:solidFill>
              <a:cs typeface="Arial"/>
            </a:endParaRPr>
          </a:p>
          <a:p>
            <a:pPr algn="l"/>
            <a:r>
              <a:rPr lang="en-US" dirty="0">
                <a:solidFill>
                  <a:schemeClr val="tx1"/>
                </a:solidFill>
                <a:cs typeface="Arial"/>
              </a:rPr>
              <a:t>In Fabric Data Warehouse:</a:t>
            </a:r>
            <a:endParaRPr lang="en-US" dirty="0">
              <a:solidFill>
                <a:schemeClr val="tx1"/>
              </a:solidFill>
            </a:endParaRPr>
          </a:p>
          <a:p>
            <a:pPr algn="l"/>
            <a:r>
              <a:rPr lang="en-US" dirty="0">
                <a:solidFill>
                  <a:schemeClr val="tx1"/>
                </a:solidFill>
                <a:cs typeface="Arial"/>
              </a:rPr>
              <a:t>	data and lookup contain tables</a:t>
            </a:r>
          </a:p>
          <a:p>
            <a:pPr algn="l"/>
            <a:r>
              <a:rPr lang="en-US" dirty="0">
                <a:solidFill>
                  <a:schemeClr val="tx1"/>
                </a:solidFill>
                <a:cs typeface="Arial"/>
              </a:rPr>
              <a:t>	</a:t>
            </a:r>
            <a:r>
              <a:rPr lang="en-US" dirty="0" err="1">
                <a:solidFill>
                  <a:schemeClr val="tx1"/>
                </a:solidFill>
                <a:cs typeface="Arial"/>
              </a:rPr>
              <a:t>etl</a:t>
            </a:r>
            <a:r>
              <a:rPr lang="en-US" dirty="0">
                <a:solidFill>
                  <a:schemeClr val="tx1"/>
                </a:solidFill>
                <a:cs typeface="Arial"/>
              </a:rPr>
              <a:t> contains orchestration items</a:t>
            </a:r>
          </a:p>
          <a:p>
            <a:pPr algn="l"/>
            <a:endParaRPr lang="en-US" dirty="0">
              <a:solidFill>
                <a:schemeClr val="tx1"/>
              </a:solidFill>
            </a:endParaRPr>
          </a:p>
          <a:p>
            <a:pPr algn="l"/>
            <a:endParaRPr lang="en-US" dirty="0">
              <a:solidFill>
                <a:schemeClr val="tx1"/>
              </a:solidFill>
            </a:endParaRPr>
          </a:p>
        </p:txBody>
      </p:sp>
    </p:spTree>
    <p:extLst>
      <p:ext uri="{BB962C8B-B14F-4D97-AF65-F5344CB8AC3E}">
        <p14:creationId xmlns:p14="http://schemas.microsoft.com/office/powerpoint/2010/main" val="369703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bg>
      <p:bgPr>
        <a:blipFill dpi="0" rotWithShape="1">
          <a:blip r:embed="rId3"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BE91EA5-153C-8F72-92CE-9EFF1670010F}"/>
              </a:ext>
            </a:extLst>
          </p:cNvPr>
          <p:cNvSpPr>
            <a:spLocks noGrp="1"/>
          </p:cNvSpPr>
          <p:nvPr>
            <p:ph type="body" sz="quarter" idx="10"/>
          </p:nvPr>
        </p:nvSpPr>
        <p:spPr/>
        <p:txBody>
          <a:bodyPr/>
          <a:lstStyle/>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841516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515815" y="570452"/>
            <a:ext cx="9413631" cy="855676"/>
          </a:xfrm>
        </p:spPr>
        <p:txBody>
          <a:bodyPr/>
          <a:lstStyle/>
          <a:p>
            <a:pPr algn="ctr"/>
            <a:r>
              <a:rPr lang="en-US" sz="4800" dirty="0">
                <a:solidFill>
                  <a:schemeClr val="accent2"/>
                </a:solidFill>
              </a:rPr>
              <a:t>Slowly-Changing Dimensions</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Autofit/>
          </a:bodyPr>
          <a:lstStyle/>
          <a:p>
            <a:pPr algn="l"/>
            <a:r>
              <a:rPr lang="en-US" dirty="0">
                <a:solidFill>
                  <a:schemeClr val="tx1"/>
                </a:solidFill>
                <a:cs typeface="Arial"/>
              </a:rPr>
              <a:t>Type 0 – no updates</a:t>
            </a:r>
          </a:p>
          <a:p>
            <a:pPr algn="l"/>
            <a:r>
              <a:rPr lang="en-US" dirty="0">
                <a:solidFill>
                  <a:schemeClr val="tx1"/>
                </a:solidFill>
                <a:cs typeface="Arial"/>
              </a:rPr>
              <a:t>	calendar / date tables</a:t>
            </a:r>
          </a:p>
          <a:p>
            <a:pPr algn="l"/>
            <a:endParaRPr lang="en-US" sz="1200" dirty="0">
              <a:solidFill>
                <a:schemeClr val="tx1"/>
              </a:solidFill>
              <a:cs typeface="Arial"/>
            </a:endParaRPr>
          </a:p>
          <a:p>
            <a:pPr algn="l"/>
            <a:r>
              <a:rPr lang="en-US" dirty="0">
                <a:solidFill>
                  <a:schemeClr val="tx1"/>
                </a:solidFill>
                <a:cs typeface="Arial"/>
              </a:rPr>
              <a:t>Type 1 – update in place; no historical record reqd.</a:t>
            </a:r>
          </a:p>
          <a:p>
            <a:pPr algn="l"/>
            <a:r>
              <a:rPr lang="en-US" dirty="0">
                <a:solidFill>
                  <a:schemeClr val="tx1"/>
                </a:solidFill>
                <a:cs typeface="Arial"/>
              </a:rPr>
              <a:t>	college example – student name</a:t>
            </a:r>
          </a:p>
          <a:p>
            <a:pPr algn="l"/>
            <a:endParaRPr lang="en-US" sz="1200" dirty="0">
              <a:solidFill>
                <a:schemeClr val="tx1"/>
              </a:solidFill>
              <a:cs typeface="Arial"/>
            </a:endParaRPr>
          </a:p>
          <a:p>
            <a:pPr algn="l"/>
            <a:r>
              <a:rPr lang="en-US" dirty="0">
                <a:solidFill>
                  <a:schemeClr val="tx1"/>
                </a:solidFill>
                <a:cs typeface="Arial"/>
              </a:rPr>
              <a:t>Type 2 – data versioning</a:t>
            </a:r>
          </a:p>
          <a:p>
            <a:pPr algn="l"/>
            <a:r>
              <a:rPr lang="en-US" dirty="0">
                <a:solidFill>
                  <a:schemeClr val="tx1"/>
                </a:solidFill>
                <a:cs typeface="Arial"/>
              </a:rPr>
              <a:t>	college example – gender and ethnicity</a:t>
            </a:r>
          </a:p>
          <a:p>
            <a:pPr algn="l"/>
            <a:endParaRPr lang="en-US" sz="1200" dirty="0">
              <a:solidFill>
                <a:schemeClr val="tx1"/>
              </a:solidFill>
              <a:cs typeface="Arial"/>
            </a:endParaRPr>
          </a:p>
          <a:p>
            <a:pPr algn="l"/>
            <a:r>
              <a:rPr lang="en-US" dirty="0">
                <a:solidFill>
                  <a:schemeClr val="tx1"/>
                </a:solidFill>
                <a:cs typeface="Arial"/>
              </a:rPr>
              <a:t>Can mix within same dimension table</a:t>
            </a:r>
            <a:endParaRPr lang="en-US" dirty="0">
              <a:solidFill>
                <a:schemeClr val="tx1"/>
              </a:solidFill>
            </a:endParaRPr>
          </a:p>
        </p:txBody>
      </p:sp>
    </p:spTree>
    <p:extLst>
      <p:ext uri="{BB962C8B-B14F-4D97-AF65-F5344CB8AC3E}">
        <p14:creationId xmlns:p14="http://schemas.microsoft.com/office/powerpoint/2010/main" val="12744777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515815" y="570452"/>
            <a:ext cx="9413631" cy="855676"/>
          </a:xfrm>
        </p:spPr>
        <p:txBody>
          <a:bodyPr/>
          <a:lstStyle/>
          <a:p>
            <a:pPr algn="ctr"/>
            <a:r>
              <a:rPr lang="en-US" sz="4800" dirty="0">
                <a:solidFill>
                  <a:schemeClr val="accent2"/>
                </a:solidFill>
              </a:rPr>
              <a:t>Dimension Metadata Fields</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Autofit/>
          </a:bodyPr>
          <a:lstStyle/>
          <a:p>
            <a:pPr algn="l"/>
            <a:r>
              <a:rPr lang="en-US" dirty="0">
                <a:solidFill>
                  <a:schemeClr val="tx1"/>
                </a:solidFill>
                <a:cs typeface="Arial"/>
              </a:rPr>
              <a:t>Source System Name</a:t>
            </a:r>
          </a:p>
          <a:p>
            <a:pPr algn="l"/>
            <a:r>
              <a:rPr lang="en-US" dirty="0">
                <a:solidFill>
                  <a:schemeClr val="tx1"/>
                </a:solidFill>
                <a:cs typeface="Arial"/>
              </a:rPr>
              <a:t>Source System Key </a:t>
            </a:r>
          </a:p>
          <a:p>
            <a:pPr algn="l"/>
            <a:r>
              <a:rPr lang="en-US" dirty="0">
                <a:solidFill>
                  <a:schemeClr val="tx1"/>
                </a:solidFill>
                <a:cs typeface="Arial"/>
              </a:rPr>
              <a:t>SCD Type 1 Hash Value</a:t>
            </a:r>
          </a:p>
          <a:p>
            <a:pPr algn="l"/>
            <a:r>
              <a:rPr lang="en-US" dirty="0">
                <a:solidFill>
                  <a:schemeClr val="tx1"/>
                </a:solidFill>
                <a:cs typeface="Arial"/>
              </a:rPr>
              <a:t>SCD Type 2 Hash Value</a:t>
            </a:r>
          </a:p>
          <a:p>
            <a:pPr algn="l"/>
            <a:r>
              <a:rPr lang="en-US" dirty="0">
                <a:solidFill>
                  <a:schemeClr val="tx1"/>
                </a:solidFill>
                <a:cs typeface="Arial"/>
              </a:rPr>
              <a:t>Active Record Flag</a:t>
            </a:r>
          </a:p>
          <a:p>
            <a:pPr algn="l"/>
            <a:r>
              <a:rPr lang="en-US" dirty="0">
                <a:solidFill>
                  <a:schemeClr val="tx1"/>
                </a:solidFill>
                <a:cs typeface="Arial"/>
              </a:rPr>
              <a:t>Start Effective Date (in warehouse)</a:t>
            </a:r>
          </a:p>
          <a:p>
            <a:pPr algn="l"/>
            <a:r>
              <a:rPr lang="en-US" dirty="0">
                <a:solidFill>
                  <a:schemeClr val="tx1"/>
                </a:solidFill>
                <a:cs typeface="Arial"/>
              </a:rPr>
              <a:t>End Effective Date (in warehouse)</a:t>
            </a:r>
          </a:p>
          <a:p>
            <a:pPr algn="l"/>
            <a:r>
              <a:rPr lang="en-US" dirty="0">
                <a:solidFill>
                  <a:schemeClr val="tx1"/>
                </a:solidFill>
                <a:cs typeface="Arial"/>
              </a:rPr>
              <a:t>Record Last Updated Date/Time</a:t>
            </a:r>
          </a:p>
        </p:txBody>
      </p:sp>
    </p:spTree>
    <p:extLst>
      <p:ext uri="{BB962C8B-B14F-4D97-AF65-F5344CB8AC3E}">
        <p14:creationId xmlns:p14="http://schemas.microsoft.com/office/powerpoint/2010/main" val="22817649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515815" y="570452"/>
            <a:ext cx="9413631" cy="855676"/>
          </a:xfrm>
        </p:spPr>
        <p:txBody>
          <a:bodyPr/>
          <a:lstStyle/>
          <a:p>
            <a:pPr algn="ctr"/>
            <a:r>
              <a:rPr lang="en-US" sz="4800" dirty="0">
                <a:solidFill>
                  <a:schemeClr val="accent2"/>
                </a:solidFill>
              </a:rPr>
              <a:t>Sentinel Values</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Autofit/>
          </a:bodyPr>
          <a:lstStyle/>
          <a:p>
            <a:pPr algn="l"/>
            <a:r>
              <a:rPr lang="en-US" dirty="0">
                <a:solidFill>
                  <a:schemeClr val="tx1"/>
                </a:solidFill>
                <a:cs typeface="Arial"/>
              </a:rPr>
              <a:t>Default dimension members</a:t>
            </a:r>
          </a:p>
          <a:p>
            <a:pPr algn="l"/>
            <a:endParaRPr lang="en-US" dirty="0">
              <a:solidFill>
                <a:schemeClr val="tx1"/>
              </a:solidFill>
              <a:cs typeface="Arial"/>
            </a:endParaRPr>
          </a:p>
          <a:p>
            <a:pPr algn="l"/>
            <a:r>
              <a:rPr lang="en-US" dirty="0">
                <a:solidFill>
                  <a:schemeClr val="tx1"/>
                </a:solidFill>
                <a:cs typeface="Arial"/>
              </a:rPr>
              <a:t>Unknown</a:t>
            </a:r>
          </a:p>
          <a:p>
            <a:pPr algn="l"/>
            <a:r>
              <a:rPr lang="en-US" dirty="0">
                <a:solidFill>
                  <a:schemeClr val="tx1"/>
                </a:solidFill>
                <a:cs typeface="Arial"/>
              </a:rPr>
              <a:t>	e.g. Student record mismatch</a:t>
            </a:r>
          </a:p>
          <a:p>
            <a:pPr algn="l"/>
            <a:endParaRPr lang="en-US" dirty="0">
              <a:solidFill>
                <a:schemeClr val="tx1"/>
              </a:solidFill>
              <a:cs typeface="Arial"/>
            </a:endParaRPr>
          </a:p>
          <a:p>
            <a:pPr algn="l"/>
            <a:r>
              <a:rPr lang="en-US" dirty="0">
                <a:solidFill>
                  <a:schemeClr val="tx1"/>
                </a:solidFill>
                <a:cs typeface="Arial"/>
              </a:rPr>
              <a:t>Missing</a:t>
            </a:r>
          </a:p>
          <a:p>
            <a:pPr algn="l"/>
            <a:r>
              <a:rPr lang="en-US" dirty="0">
                <a:solidFill>
                  <a:schemeClr val="tx1"/>
                </a:solidFill>
                <a:cs typeface="Arial"/>
              </a:rPr>
              <a:t>	e.g. Student grades for in-process classes</a:t>
            </a:r>
          </a:p>
        </p:txBody>
      </p:sp>
    </p:spTree>
    <p:extLst>
      <p:ext uri="{BB962C8B-B14F-4D97-AF65-F5344CB8AC3E}">
        <p14:creationId xmlns:p14="http://schemas.microsoft.com/office/powerpoint/2010/main" val="5512374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855046" cy="855676"/>
          </a:xfrm>
        </p:spPr>
        <p:txBody>
          <a:bodyPr/>
          <a:lstStyle/>
          <a:p>
            <a:pPr algn="l"/>
            <a:r>
              <a:rPr lang="en-US" sz="4800" dirty="0">
                <a:solidFill>
                  <a:schemeClr val="accent2"/>
                </a:solidFill>
              </a:rPr>
              <a:t>    T-SQL Limitation #1</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dirty="0">
                <a:solidFill>
                  <a:schemeClr val="tx1"/>
                </a:solidFill>
              </a:rPr>
              <a:t>No temp tables</a:t>
            </a:r>
          </a:p>
          <a:p>
            <a:pPr algn="l"/>
            <a:endParaRPr lang="en-US" sz="1200" dirty="0">
              <a:solidFill>
                <a:schemeClr val="tx1"/>
              </a:solidFill>
            </a:endParaRPr>
          </a:p>
          <a:p>
            <a:pPr algn="l"/>
            <a:r>
              <a:rPr lang="en-US" dirty="0">
                <a:solidFill>
                  <a:schemeClr val="tx1"/>
                </a:solidFill>
              </a:rPr>
              <a:t>Making complex business logic simpler</a:t>
            </a:r>
          </a:p>
          <a:p>
            <a:pPr algn="l"/>
            <a:endParaRPr lang="en-US" sz="1200" dirty="0">
              <a:solidFill>
                <a:schemeClr val="tx1"/>
              </a:solidFill>
            </a:endParaRPr>
          </a:p>
          <a:p>
            <a:pPr algn="l"/>
            <a:r>
              <a:rPr lang="en-US" dirty="0">
                <a:solidFill>
                  <a:schemeClr val="tx1"/>
                </a:solidFill>
              </a:rPr>
              <a:t>Separating complex business logic from “plumbing”</a:t>
            </a:r>
          </a:p>
          <a:p>
            <a:pPr algn="l"/>
            <a:endParaRPr lang="en-US" sz="1200" dirty="0">
              <a:solidFill>
                <a:schemeClr val="tx1"/>
              </a:solidFill>
            </a:endParaRPr>
          </a:p>
          <a:p>
            <a:pPr algn="l"/>
            <a:r>
              <a:rPr lang="en-US" dirty="0">
                <a:solidFill>
                  <a:schemeClr val="tx1"/>
                </a:solidFill>
              </a:rPr>
              <a:t>Workaround - Physically materialize a table in temp schema</a:t>
            </a:r>
          </a:p>
          <a:p>
            <a:pPr algn="l"/>
            <a:endParaRPr lang="en-US" sz="1200" dirty="0">
              <a:solidFill>
                <a:schemeClr val="tx1"/>
              </a:solidFill>
            </a:endParaRPr>
          </a:p>
          <a:p>
            <a:pPr algn="l"/>
            <a:r>
              <a:rPr lang="en-US" dirty="0">
                <a:solidFill>
                  <a:schemeClr val="tx1"/>
                </a:solidFill>
              </a:rPr>
              <a:t>But watch out for – Concurrent updates</a:t>
            </a:r>
          </a:p>
        </p:txBody>
      </p:sp>
    </p:spTree>
    <p:extLst>
      <p:ext uri="{BB962C8B-B14F-4D97-AF65-F5344CB8AC3E}">
        <p14:creationId xmlns:p14="http://schemas.microsoft.com/office/powerpoint/2010/main" val="19328013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855046" cy="855676"/>
          </a:xfrm>
        </p:spPr>
        <p:txBody>
          <a:bodyPr/>
          <a:lstStyle/>
          <a:p>
            <a:pPr algn="l"/>
            <a:r>
              <a:rPr lang="en-US" sz="4800" dirty="0">
                <a:solidFill>
                  <a:schemeClr val="accent2"/>
                </a:solidFill>
              </a:rPr>
              <a:t>    T-SQL Limitation #2</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dirty="0">
                <a:solidFill>
                  <a:schemeClr val="tx1"/>
                </a:solidFill>
              </a:rPr>
              <a:t>No INSERT INTO… EXEC from a stored procedure</a:t>
            </a:r>
          </a:p>
          <a:p>
            <a:pPr algn="l"/>
            <a:endParaRPr lang="en-US" sz="1200" dirty="0">
              <a:solidFill>
                <a:schemeClr val="tx1"/>
              </a:solidFill>
            </a:endParaRPr>
          </a:p>
          <a:p>
            <a:pPr algn="l"/>
            <a:r>
              <a:rPr lang="en-US" dirty="0">
                <a:solidFill>
                  <a:schemeClr val="tx1"/>
                </a:solidFill>
              </a:rPr>
              <a:t>Re-locate transformation logic</a:t>
            </a:r>
          </a:p>
          <a:p>
            <a:pPr algn="l"/>
            <a:endParaRPr lang="en-US" sz="1200" dirty="0">
              <a:solidFill>
                <a:schemeClr val="tx1"/>
              </a:solidFill>
            </a:endParaRPr>
          </a:p>
          <a:p>
            <a:pPr algn="l"/>
            <a:r>
              <a:rPr lang="en-US" dirty="0">
                <a:solidFill>
                  <a:schemeClr val="tx1"/>
                </a:solidFill>
              </a:rPr>
              <a:t>Separating complex business logic from “plumbing”</a:t>
            </a:r>
          </a:p>
          <a:p>
            <a:pPr algn="l"/>
            <a:endParaRPr lang="en-US" sz="1200" dirty="0">
              <a:solidFill>
                <a:schemeClr val="tx1"/>
              </a:solidFill>
            </a:endParaRPr>
          </a:p>
          <a:p>
            <a:pPr algn="l"/>
            <a:r>
              <a:rPr lang="en-US" dirty="0">
                <a:solidFill>
                  <a:schemeClr val="tx1"/>
                </a:solidFill>
              </a:rPr>
              <a:t>Workaround – Use physical “temp” tables</a:t>
            </a:r>
          </a:p>
          <a:p>
            <a:pPr algn="l"/>
            <a:endParaRPr lang="en-US" sz="1200" dirty="0">
              <a:solidFill>
                <a:schemeClr val="tx1"/>
              </a:solidFill>
            </a:endParaRPr>
          </a:p>
          <a:p>
            <a:pPr algn="l"/>
            <a:r>
              <a:rPr lang="en-US" dirty="0">
                <a:solidFill>
                  <a:schemeClr val="tx1"/>
                </a:solidFill>
              </a:rPr>
              <a:t>But watch out for – Concurrent updates</a:t>
            </a:r>
          </a:p>
        </p:txBody>
      </p:sp>
    </p:spTree>
    <p:extLst>
      <p:ext uri="{BB962C8B-B14F-4D97-AF65-F5344CB8AC3E}">
        <p14:creationId xmlns:p14="http://schemas.microsoft.com/office/powerpoint/2010/main" val="2386941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855046" cy="855676"/>
          </a:xfrm>
        </p:spPr>
        <p:txBody>
          <a:bodyPr/>
          <a:lstStyle/>
          <a:p>
            <a:pPr algn="l"/>
            <a:r>
              <a:rPr lang="en-US" sz="4800" dirty="0">
                <a:solidFill>
                  <a:schemeClr val="accent2"/>
                </a:solidFill>
              </a:rPr>
              <a:t>    T-SQL Limitation #3</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dirty="0">
                <a:solidFill>
                  <a:schemeClr val="tx1"/>
                </a:solidFill>
              </a:rPr>
              <a:t>No MERGE statement</a:t>
            </a:r>
          </a:p>
          <a:p>
            <a:pPr algn="l"/>
            <a:endParaRPr lang="en-US" sz="1200" dirty="0">
              <a:solidFill>
                <a:schemeClr val="tx1"/>
              </a:solidFill>
            </a:endParaRPr>
          </a:p>
          <a:p>
            <a:pPr algn="l"/>
            <a:r>
              <a:rPr lang="en-US" dirty="0">
                <a:solidFill>
                  <a:schemeClr val="tx1"/>
                </a:solidFill>
              </a:rPr>
              <a:t>Is this really a limitation?  </a:t>
            </a:r>
            <a:r>
              <a:rPr lang="en-US" dirty="0">
                <a:solidFill>
                  <a:schemeClr val="tx1"/>
                </a:solidFill>
                <a:sym typeface="Wingdings" panose="05000000000000000000" pitchFamily="2" charset="2"/>
              </a:rPr>
              <a:t></a:t>
            </a:r>
          </a:p>
          <a:p>
            <a:pPr algn="l"/>
            <a:endParaRPr lang="en-US" sz="1200" dirty="0">
              <a:solidFill>
                <a:schemeClr val="tx1"/>
              </a:solidFill>
            </a:endParaRPr>
          </a:p>
          <a:p>
            <a:pPr algn="l"/>
            <a:r>
              <a:rPr lang="en-US" dirty="0">
                <a:solidFill>
                  <a:schemeClr val="tx1"/>
                </a:solidFill>
              </a:rPr>
              <a:t>Workaround - Separate INSERT and UPDATE statements</a:t>
            </a:r>
          </a:p>
          <a:p>
            <a:pPr algn="l"/>
            <a:endParaRPr lang="en-US" sz="1200" dirty="0">
              <a:solidFill>
                <a:schemeClr val="tx1"/>
              </a:solidFill>
            </a:endParaRPr>
          </a:p>
          <a:p>
            <a:pPr algn="l"/>
            <a:r>
              <a:rPr lang="en-US" dirty="0">
                <a:solidFill>
                  <a:schemeClr val="tx1"/>
                </a:solidFill>
              </a:rPr>
              <a:t>But watch out for – Handling transactions</a:t>
            </a:r>
          </a:p>
        </p:txBody>
      </p:sp>
    </p:spTree>
    <p:extLst>
      <p:ext uri="{BB962C8B-B14F-4D97-AF65-F5344CB8AC3E}">
        <p14:creationId xmlns:p14="http://schemas.microsoft.com/office/powerpoint/2010/main" val="39923774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855046" cy="855676"/>
          </a:xfrm>
        </p:spPr>
        <p:txBody>
          <a:bodyPr/>
          <a:lstStyle/>
          <a:p>
            <a:pPr algn="l"/>
            <a:r>
              <a:rPr lang="en-US" sz="4800" dirty="0">
                <a:solidFill>
                  <a:schemeClr val="accent2"/>
                </a:solidFill>
              </a:rPr>
              <a:t>     T-SQL Limitation #4</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dirty="0">
                <a:solidFill>
                  <a:schemeClr val="tx1"/>
                </a:solidFill>
              </a:rPr>
              <a:t>No IDENTITY() columns</a:t>
            </a:r>
          </a:p>
          <a:p>
            <a:pPr algn="l"/>
            <a:endParaRPr lang="en-US" sz="1200" dirty="0">
              <a:solidFill>
                <a:schemeClr val="tx1"/>
              </a:solidFill>
            </a:endParaRPr>
          </a:p>
          <a:p>
            <a:pPr algn="l"/>
            <a:r>
              <a:rPr lang="en-US" dirty="0">
                <a:solidFill>
                  <a:schemeClr val="tx1"/>
                </a:solidFill>
              </a:rPr>
              <a:t>Workaround - Use ROW_NUMBER() function plus a seed</a:t>
            </a:r>
          </a:p>
          <a:p>
            <a:pPr algn="l"/>
            <a:endParaRPr lang="en-US" sz="1200" dirty="0">
              <a:solidFill>
                <a:schemeClr val="tx1"/>
              </a:solidFill>
            </a:endParaRPr>
          </a:p>
          <a:p>
            <a:pPr algn="l"/>
            <a:r>
              <a:rPr lang="en-US" dirty="0">
                <a:solidFill>
                  <a:schemeClr val="tx1"/>
                </a:solidFill>
              </a:rPr>
              <a:t>But watch out for – No real issues here</a:t>
            </a:r>
          </a:p>
        </p:txBody>
      </p:sp>
    </p:spTree>
    <p:extLst>
      <p:ext uri="{BB962C8B-B14F-4D97-AF65-F5344CB8AC3E}">
        <p14:creationId xmlns:p14="http://schemas.microsoft.com/office/powerpoint/2010/main" val="40173488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855046" cy="855676"/>
          </a:xfrm>
        </p:spPr>
        <p:txBody>
          <a:bodyPr/>
          <a:lstStyle/>
          <a:p>
            <a:pPr algn="l"/>
            <a:r>
              <a:rPr lang="en-US" sz="4800" dirty="0">
                <a:solidFill>
                  <a:schemeClr val="accent2"/>
                </a:solidFill>
              </a:rPr>
              <a:t>    6. Leverage the Lakehouse</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dirty="0">
                <a:solidFill>
                  <a:schemeClr val="tx1"/>
                </a:solidFill>
              </a:rPr>
              <a:t>File Storage</a:t>
            </a:r>
          </a:p>
          <a:p>
            <a:pPr algn="l"/>
            <a:endParaRPr lang="en-US" dirty="0">
              <a:solidFill>
                <a:schemeClr val="tx1"/>
              </a:solidFill>
            </a:endParaRPr>
          </a:p>
          <a:p>
            <a:pPr algn="l"/>
            <a:r>
              <a:rPr lang="en-US" dirty="0">
                <a:solidFill>
                  <a:schemeClr val="tx1"/>
                </a:solidFill>
              </a:rPr>
              <a:t>Medallion Architecture options</a:t>
            </a:r>
          </a:p>
          <a:p>
            <a:pPr algn="l"/>
            <a:r>
              <a:rPr lang="en-US" dirty="0">
                <a:solidFill>
                  <a:schemeClr val="tx1"/>
                </a:solidFill>
              </a:rPr>
              <a:t>	Bronze and Silver layers in the Lakehouse</a:t>
            </a:r>
          </a:p>
          <a:p>
            <a:pPr algn="l"/>
            <a:r>
              <a:rPr lang="en-US" dirty="0">
                <a:solidFill>
                  <a:schemeClr val="tx1"/>
                </a:solidFill>
              </a:rPr>
              <a:t>	Gold layer in the Warehouse</a:t>
            </a:r>
          </a:p>
          <a:p>
            <a:pPr algn="l"/>
            <a:endParaRPr lang="en-US" dirty="0">
              <a:solidFill>
                <a:schemeClr val="tx1"/>
              </a:solidFill>
            </a:endParaRPr>
          </a:p>
          <a:p>
            <a:pPr algn="l"/>
            <a:r>
              <a:rPr lang="en-US" dirty="0">
                <a:solidFill>
                  <a:schemeClr val="tx1"/>
                </a:solidFill>
              </a:rPr>
              <a:t>Lakehouse shortcuts to Data Warehouses in different workspaces</a:t>
            </a:r>
          </a:p>
        </p:txBody>
      </p:sp>
    </p:spTree>
    <p:extLst>
      <p:ext uri="{BB962C8B-B14F-4D97-AF65-F5344CB8AC3E}">
        <p14:creationId xmlns:p14="http://schemas.microsoft.com/office/powerpoint/2010/main" val="27414270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766936" cy="855676"/>
          </a:xfrm>
        </p:spPr>
        <p:txBody>
          <a:bodyPr/>
          <a:lstStyle/>
          <a:p>
            <a:pPr algn="ctr"/>
            <a:r>
              <a:rPr lang="en-US" sz="4800" dirty="0">
                <a:solidFill>
                  <a:schemeClr val="accent2"/>
                </a:solidFill>
              </a:rPr>
              <a:t>Resources</a:t>
            </a:r>
          </a:p>
        </p:txBody>
      </p:sp>
      <p:sp>
        <p:nvSpPr>
          <p:cNvPr id="3" name="Subtitle 2" descr="Link to two articles from Microsoft and a link to a Microsoft Fabric playlist on the GuyInACube YouTube channel.">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sz="2400" dirty="0"/>
              <a:t>https://github.com/DrJekyll325/Presentations</a:t>
            </a:r>
          </a:p>
          <a:p>
            <a:pPr algn="l"/>
            <a:endParaRPr lang="en-US" sz="2400" dirty="0"/>
          </a:p>
          <a:p>
            <a:pPr algn="l"/>
            <a:r>
              <a:rPr lang="en-US" sz="2400" dirty="0"/>
              <a:t>aka.ms/fabric-learn</a:t>
            </a:r>
          </a:p>
          <a:p>
            <a:pPr algn="l"/>
            <a:r>
              <a:rPr lang="en-US" sz="2400" dirty="0"/>
              <a:t>aka.ms/</a:t>
            </a:r>
            <a:r>
              <a:rPr lang="en-US" sz="2400" dirty="0" err="1"/>
              <a:t>FabricRoadmap</a:t>
            </a:r>
            <a:endParaRPr lang="en-US" sz="2400" dirty="0"/>
          </a:p>
        </p:txBody>
      </p:sp>
    </p:spTree>
    <p:extLst>
      <p:ext uri="{BB962C8B-B14F-4D97-AF65-F5344CB8AC3E}">
        <p14:creationId xmlns:p14="http://schemas.microsoft.com/office/powerpoint/2010/main" val="14677662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BE1C2-B300-CDCC-BF9C-BAC4A65C8459}"/>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47BAC1F7-678A-9A53-93CF-64D4EE4A040B}"/>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5116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170A0-7FF2-86B5-A747-349AA958A24E}"/>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D3EE47AC-0B15-6E60-BDC2-AD3B45761515}"/>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36862093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8F914-9452-C9F9-8627-40F03A1B17C0}"/>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A1E919BB-6BAC-5AAF-BAA0-265E78B0459A}"/>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4971175E-8080-4313-E187-C17E68CD6D45}"/>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8328085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B8C7-1B9F-36B1-17EF-7D8F5618239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F165B666-8B48-90FE-5FE2-CAC599C553CA}"/>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BACC8EF6-27F2-1112-02D4-DA0F8C92F618}"/>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1452897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26187F3-8977-34D4-4C99-D6F7918FDAE8}"/>
              </a:ext>
            </a:extLst>
          </p:cNvPr>
          <p:cNvSpPr>
            <a:spLocks noGrp="1"/>
          </p:cNvSpPr>
          <p:nvPr>
            <p:ph sz="quarter" idx="12"/>
          </p:nvPr>
        </p:nvSpPr>
        <p:spPr/>
        <p:txBody>
          <a:bodyPr/>
          <a:lstStyle/>
          <a:p>
            <a:endParaRPr lang="en-US"/>
          </a:p>
        </p:txBody>
      </p:sp>
    </p:spTree>
    <p:extLst>
      <p:ext uri="{BB962C8B-B14F-4D97-AF65-F5344CB8AC3E}">
        <p14:creationId xmlns:p14="http://schemas.microsoft.com/office/powerpoint/2010/main" val="37622575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6DAAB-83D7-9139-21FE-52426EFC9D92}"/>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8EEB7005-E10F-B341-5119-8F83F0985239}"/>
              </a:ext>
            </a:extLst>
          </p:cNvPr>
          <p:cNvSpPr>
            <a:spLocks noGrp="1"/>
          </p:cNvSpPr>
          <p:nvPr>
            <p:ph type="body" sz="quarter" idx="12"/>
          </p:nvPr>
        </p:nvSpPr>
        <p:spPr/>
        <p:txBody>
          <a:bodyPr/>
          <a:lstStyle/>
          <a:p>
            <a:endParaRPr lang="en-US"/>
          </a:p>
        </p:txBody>
      </p:sp>
      <p:sp>
        <p:nvSpPr>
          <p:cNvPr id="4" name="Content Placeholder 3">
            <a:extLst>
              <a:ext uri="{FF2B5EF4-FFF2-40B4-BE49-F238E27FC236}">
                <a16:creationId xmlns:a16="http://schemas.microsoft.com/office/drawing/2014/main" id="{3BC863FF-C6F3-B623-3610-2D42C5E268F2}"/>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41423818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9844F-524B-E3BD-C1FB-65D9306E8CDA}"/>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423250AD-C545-9DDF-A953-E8F6B2749261}"/>
              </a:ext>
            </a:extLst>
          </p:cNvPr>
          <p:cNvSpPr>
            <a:spLocks noGrp="1"/>
          </p:cNvSpPr>
          <p:nvPr>
            <p:ph type="body" sz="quarter" idx="12"/>
          </p:nvPr>
        </p:nvSpPr>
        <p:spPr/>
        <p:txBody>
          <a:bodyPr/>
          <a:lstStyle/>
          <a:p>
            <a:endParaRPr lang="en-US"/>
          </a:p>
        </p:txBody>
      </p:sp>
      <p:sp>
        <p:nvSpPr>
          <p:cNvPr id="4" name="Content Placeholder 3">
            <a:extLst>
              <a:ext uri="{FF2B5EF4-FFF2-40B4-BE49-F238E27FC236}">
                <a16:creationId xmlns:a16="http://schemas.microsoft.com/office/drawing/2014/main" id="{C27C3DBF-91F9-D90B-887D-DA9C83244615}"/>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16642022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77846-B97E-9A51-B3B6-657961BA9941}"/>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0ED4DA57-2B76-020E-E93C-5A31C058FE70}"/>
              </a:ext>
            </a:extLst>
          </p:cNvPr>
          <p:cNvSpPr>
            <a:spLocks noGrp="1"/>
          </p:cNvSpPr>
          <p:nvPr>
            <p:ph type="body" sz="quarter" idx="12"/>
          </p:nvPr>
        </p:nvSpPr>
        <p:spPr/>
        <p:txBody>
          <a:bodyPr/>
          <a:lstStyle/>
          <a:p>
            <a:endParaRPr lang="en-US"/>
          </a:p>
        </p:txBody>
      </p:sp>
      <p:sp>
        <p:nvSpPr>
          <p:cNvPr id="4" name="Content Placeholder 3">
            <a:extLst>
              <a:ext uri="{FF2B5EF4-FFF2-40B4-BE49-F238E27FC236}">
                <a16:creationId xmlns:a16="http://schemas.microsoft.com/office/drawing/2014/main" id="{43E77FAD-37B2-6C6E-C5A8-59B0FEF52870}"/>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12169729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B6C7E53-B6E6-6CA9-5D15-712C8EB41FE5}"/>
              </a:ext>
            </a:extLst>
          </p:cNvPr>
          <p:cNvSpPr>
            <a:spLocks noGrp="1"/>
          </p:cNvSpPr>
          <p:nvPr>
            <p:ph sz="quarter" idx="13"/>
          </p:nvPr>
        </p:nvSpPr>
        <p:spPr/>
        <p:txBody>
          <a:bodyPr/>
          <a:lstStyle/>
          <a:p>
            <a:endParaRPr lang="en-US"/>
          </a:p>
        </p:txBody>
      </p:sp>
      <p:sp>
        <p:nvSpPr>
          <p:cNvPr id="3" name="Content Placeholder 2">
            <a:extLst>
              <a:ext uri="{FF2B5EF4-FFF2-40B4-BE49-F238E27FC236}">
                <a16:creationId xmlns:a16="http://schemas.microsoft.com/office/drawing/2014/main" id="{D18F27E1-BA80-4548-4ADD-37E915318382}"/>
              </a:ext>
            </a:extLst>
          </p:cNvPr>
          <p:cNvSpPr>
            <a:spLocks noGrp="1"/>
          </p:cNvSpPr>
          <p:nvPr>
            <p:ph sz="quarter" idx="14"/>
          </p:nvPr>
        </p:nvSpPr>
        <p:spPr/>
        <p:txBody>
          <a:bodyPr/>
          <a:lstStyle/>
          <a:p>
            <a:endParaRPr lang="en-US"/>
          </a:p>
        </p:txBody>
      </p:sp>
      <p:sp>
        <p:nvSpPr>
          <p:cNvPr id="4" name="Title 3">
            <a:extLst>
              <a:ext uri="{FF2B5EF4-FFF2-40B4-BE49-F238E27FC236}">
                <a16:creationId xmlns:a16="http://schemas.microsoft.com/office/drawing/2014/main" id="{7BB47A64-58D5-B1AE-02A9-2E80C84C8F96}"/>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6070314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22305A8A-860A-2877-249A-1F4F44209BE4}"/>
              </a:ext>
            </a:extLst>
          </p:cNvPr>
          <p:cNvSpPr/>
          <p:nvPr/>
        </p:nvSpPr>
        <p:spPr>
          <a:xfrm>
            <a:off x="5966409" y="802313"/>
            <a:ext cx="862433" cy="862433"/>
          </a:xfrm>
          <a:prstGeom prst="ellipse">
            <a:avLst/>
          </a:prstGeom>
          <a:gradFill flip="none" rotWithShape="1">
            <a:gsLst>
              <a:gs pos="71000">
                <a:srgbClr val="77B89D"/>
              </a:gs>
              <a:gs pos="39000">
                <a:srgbClr val="117865"/>
              </a:gs>
              <a:gs pos="100000">
                <a:schemeClr val="accent1">
                  <a:lumMod val="30000"/>
                  <a:lumOff val="70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8" name="Text Placeholder 14">
            <a:extLst>
              <a:ext uri="{FF2B5EF4-FFF2-40B4-BE49-F238E27FC236}">
                <a16:creationId xmlns:a16="http://schemas.microsoft.com/office/drawing/2014/main" id="{8A5D419D-E215-A8C1-3AA6-2270BF43DCB1}"/>
              </a:ext>
            </a:extLst>
          </p:cNvPr>
          <p:cNvSpPr txBox="1">
            <a:spLocks/>
          </p:cNvSpPr>
          <p:nvPr/>
        </p:nvSpPr>
        <p:spPr>
          <a:xfrm>
            <a:off x="7021012" y="3546306"/>
            <a:ext cx="4261713" cy="852541"/>
          </a:xfrm>
          <a:prstGeom prst="rect">
            <a:avLst/>
          </a:prstGeom>
        </p:spPr>
        <p:txBody>
          <a:bodyPr wrap="square"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1" i="0" u="none" strike="noStrike" kern="1200" cap="none" spc="0" normalizeH="0" baseline="0" noProof="0" dirty="0">
                <a:ln>
                  <a:noFill/>
                </a:ln>
                <a:solidFill>
                  <a:srgbClr val="117865"/>
                </a:solidFill>
                <a:effectLst/>
                <a:uLnTx/>
                <a:uFillTx/>
                <a:latin typeface="Segoe UI Semibold" panose="020B0702040204020203" pitchFamily="34" charset="0"/>
                <a:ea typeface="+mn-ea"/>
                <a:cs typeface="Segoe UI Semibold" panose="020B0702040204020203" pitchFamily="34" charset="0"/>
              </a:rPr>
              <a:t>aka.ms/SuperUsers</a:t>
            </a:r>
          </a:p>
          <a:p>
            <a:pPr marL="0" marR="0" lvl="0" indent="0" algn="l" defTabSz="914400"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Spread your Fabric knowledge, insights, and best practices with others</a:t>
            </a:r>
          </a:p>
        </p:txBody>
      </p:sp>
      <p:sp>
        <p:nvSpPr>
          <p:cNvPr id="10" name="Text Placeholder 16">
            <a:extLst>
              <a:ext uri="{FF2B5EF4-FFF2-40B4-BE49-F238E27FC236}">
                <a16:creationId xmlns:a16="http://schemas.microsoft.com/office/drawing/2014/main" id="{7D9C4A5B-273B-C292-F263-CDA9C7A39A10}"/>
              </a:ext>
            </a:extLst>
          </p:cNvPr>
          <p:cNvSpPr txBox="1">
            <a:spLocks/>
          </p:cNvSpPr>
          <p:nvPr/>
        </p:nvSpPr>
        <p:spPr>
          <a:xfrm>
            <a:off x="7021012" y="4892739"/>
            <a:ext cx="4522063" cy="775597"/>
          </a:xfrm>
          <a:prstGeom prst="rect">
            <a:avLst/>
          </a:prstGeom>
        </p:spPr>
        <p:txBody>
          <a:bodyPr vert="horz" wrap="square" lIns="0" tIns="0" rIns="0" bIns="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1" i="0" u="none" strike="noStrike" kern="1200" cap="none" spc="0" normalizeH="0" baseline="0" noProof="0" dirty="0">
                <a:ln>
                  <a:noFill/>
                </a:ln>
                <a:solidFill>
                  <a:srgbClr val="117865"/>
                </a:solidFill>
                <a:effectLst/>
                <a:uLnTx/>
                <a:uFillTx/>
                <a:latin typeface="Segoe UI Semibold" panose="020B0702040204020203" pitchFamily="34" charset="0"/>
                <a:ea typeface="+mn-ea"/>
                <a:cs typeface="Segoe UI Semibold" panose="020B0702040204020203" pitchFamily="34" charset="0"/>
              </a:rPr>
              <a:t>aka.ms/MVP</a:t>
            </a:r>
            <a:br>
              <a:rPr kumimoji="0" lang="en-US" sz="2000" b="1" i="0" u="none" strike="noStrike" kern="1200" cap="none" spc="0" normalizeH="0" baseline="0" noProof="0" dirty="0">
                <a:ln>
                  <a:noFill/>
                </a:ln>
                <a:solidFill>
                  <a:srgbClr val="117865"/>
                </a:solidFill>
                <a:effectLst/>
                <a:uLnTx/>
                <a:uFillTx/>
                <a:latin typeface="Segoe UI Semibold" panose="020B0702040204020203" pitchFamily="34" charset="0"/>
                <a:ea typeface="+mn-ea"/>
                <a:cs typeface="Segoe UI Semibold" panose="020B0702040204020203" pitchFamily="34" charset="0"/>
              </a:rPr>
            </a:br>
            <a:r>
              <a:rPr kumimoji="0" lang="en-US" sz="1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Technology experts that share their knowledge and passion with the community</a:t>
            </a:r>
          </a:p>
        </p:txBody>
      </p:sp>
      <p:sp>
        <p:nvSpPr>
          <p:cNvPr id="12" name="Text Placeholder 18">
            <a:extLst>
              <a:ext uri="{FF2B5EF4-FFF2-40B4-BE49-F238E27FC236}">
                <a16:creationId xmlns:a16="http://schemas.microsoft.com/office/drawing/2014/main" id="{35310332-16C0-12A2-245C-2013274BCF94}"/>
              </a:ext>
            </a:extLst>
          </p:cNvPr>
          <p:cNvSpPr txBox="1">
            <a:spLocks/>
          </p:cNvSpPr>
          <p:nvPr/>
        </p:nvSpPr>
        <p:spPr>
          <a:xfrm>
            <a:off x="7021013" y="781731"/>
            <a:ext cx="4439512" cy="917341"/>
          </a:xfrm>
          <a:prstGeom prst="rect">
            <a:avLst/>
          </a:prstGeom>
        </p:spPr>
        <p:txBody>
          <a:bodyPr lIns="0" tIns="0" rIns="0" bIns="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l" defTabSz="914400" rtl="0" eaLnBrk="1" fontAlgn="auto" latinLnBrk="0" hangingPunct="1">
              <a:spcAft>
                <a:spcPts val="0"/>
              </a:spcAft>
              <a:buClrTx/>
              <a:buSzTx/>
              <a:buFont typeface="Arial" panose="020B0604020202020204" pitchFamily="34" charset="0"/>
              <a:buNone/>
              <a:tabLst/>
              <a:defRPr/>
            </a:pPr>
            <a:r>
              <a:rPr kumimoji="0" lang="en-US" sz="2000" b="1" i="0" u="none" strike="noStrike" kern="1200" cap="none" spc="0" normalizeH="0" baseline="0" noProof="0" dirty="0">
                <a:ln>
                  <a:noFill/>
                </a:ln>
                <a:solidFill>
                  <a:srgbClr val="117865"/>
                </a:solidFill>
                <a:effectLst/>
                <a:uLnTx/>
                <a:uFillTx/>
                <a:latin typeface="Segoe UI Semibold"/>
                <a:cs typeface="Segoe UI Semibold"/>
              </a:rPr>
              <a:t>aka.ms/FabricCommunity</a:t>
            </a:r>
            <a:br>
              <a:rPr lang="en-US" sz="2000" b="1" i="0" u="none" strike="noStrike" kern="1200" cap="none" spc="0" normalizeH="0" baseline="0" noProof="0" dirty="0">
                <a:ln>
                  <a:noFill/>
                </a:ln>
                <a:effectLst/>
                <a:uLnTx/>
                <a:uFillTx/>
                <a:latin typeface="Segoe UI Semibold" panose="020B0702040204020203" pitchFamily="34" charset="0"/>
                <a:cs typeface="Segoe UI Semibold" panose="020B0702040204020203" pitchFamily="34" charset="0"/>
              </a:rPr>
            </a:br>
            <a:r>
              <a:rPr kumimoji="0" lang="en-US" sz="1800" b="0" i="0" u="none" strike="noStrike" kern="1200" cap="none" spc="0" normalizeH="0" baseline="0" noProof="0" dirty="0">
                <a:ln>
                  <a:noFill/>
                </a:ln>
                <a:solidFill>
                  <a:prstClr val="black"/>
                </a:solidFill>
                <a:effectLst/>
                <a:uLnTx/>
                <a:uFillTx/>
                <a:latin typeface="Segoe UI"/>
                <a:cs typeface="Segoe UI"/>
              </a:rPr>
              <a:t>Connect with community members, ask questions, and learn more about Fabric</a:t>
            </a:r>
            <a:endParaRPr lang="en-US" sz="1800">
              <a:solidFill>
                <a:prstClr val="black"/>
              </a:solidFill>
              <a:latin typeface="Segoe UI"/>
              <a:cs typeface="Segoe UI"/>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000" b="1" i="0" u="none" strike="noStrike" kern="1200" cap="none" spc="0" normalizeH="0" baseline="0" noProof="0" dirty="0">
              <a:ln>
                <a:noFill/>
              </a:ln>
              <a:solidFill>
                <a:srgbClr val="117865"/>
              </a:solidFill>
              <a:effectLst/>
              <a:uLnTx/>
              <a:uFillTx/>
              <a:latin typeface="Segoe UI Semibold" panose="020B0702040204020203" pitchFamily="34" charset="0"/>
              <a:ea typeface="+mn-ea"/>
              <a:cs typeface="Segoe UI Semibold" panose="020B0702040204020203"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14" name="Text Placeholder 20">
            <a:extLst>
              <a:ext uri="{FF2B5EF4-FFF2-40B4-BE49-F238E27FC236}">
                <a16:creationId xmlns:a16="http://schemas.microsoft.com/office/drawing/2014/main" id="{E8F8720B-9B7D-803F-8588-5FF82570F31E}"/>
              </a:ext>
            </a:extLst>
          </p:cNvPr>
          <p:cNvSpPr txBox="1">
            <a:spLocks/>
          </p:cNvSpPr>
          <p:nvPr/>
        </p:nvSpPr>
        <p:spPr>
          <a:xfrm>
            <a:off x="7021013" y="2099221"/>
            <a:ext cx="4395062" cy="917341"/>
          </a:xfrm>
          <a:prstGeom prst="rect">
            <a:avLst/>
          </a:prstGeom>
        </p:spPr>
        <p:txBody>
          <a:bodyPr lIns="0" tIns="0" rIns="0" bIns="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1" i="0" u="none" strike="noStrike" kern="1200" cap="none" spc="0" normalizeH="0" baseline="0" noProof="0" dirty="0">
                <a:ln>
                  <a:noFill/>
                </a:ln>
                <a:solidFill>
                  <a:srgbClr val="117865"/>
                </a:solidFill>
                <a:effectLst/>
                <a:uLnTx/>
                <a:uFillTx/>
                <a:latin typeface="Segoe UI Semibold" panose="020B0702040204020203" pitchFamily="34" charset="0"/>
                <a:ea typeface="+mn-ea"/>
                <a:cs typeface="Segoe UI Semibold" panose="020B0702040204020203" pitchFamily="34" charset="0"/>
              </a:rPr>
              <a:t>aka.ms/FabricUserGroups</a:t>
            </a:r>
          </a:p>
          <a:p>
            <a:pPr marL="0" marR="0" lvl="0" indent="0" algn="l" defTabSz="914400"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Find a user group that matches your interests in your area or online</a:t>
            </a:r>
            <a:endParaRPr kumimoji="0" lang="en-US" sz="2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16" name="TextBox 15">
            <a:extLst>
              <a:ext uri="{FF2B5EF4-FFF2-40B4-BE49-F238E27FC236}">
                <a16:creationId xmlns:a16="http://schemas.microsoft.com/office/drawing/2014/main" id="{D048CD56-07AF-8CBB-598E-2B20ECFA7AFE}"/>
              </a:ext>
            </a:extLst>
          </p:cNvPr>
          <p:cNvSpPr txBox="1"/>
          <p:nvPr/>
        </p:nvSpPr>
        <p:spPr>
          <a:xfrm>
            <a:off x="557609" y="1193267"/>
            <a:ext cx="4653150" cy="255454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117865"/>
                </a:solidFill>
                <a:effectLst/>
                <a:uLnTx/>
                <a:uFillTx/>
                <a:latin typeface="Segoe UI Semibold" panose="020B0702040204020203" pitchFamily="34" charset="0"/>
                <a:ea typeface="+mn-ea"/>
                <a:cs typeface="Segoe UI Semibold" panose="020B0702040204020203" pitchFamily="34" charset="0"/>
              </a:rPr>
              <a:t>Get Involved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117865"/>
                </a:solidFill>
                <a:effectLst/>
                <a:uLnTx/>
                <a:uFillTx/>
                <a:latin typeface="Segoe UI Semibold" panose="020B0702040204020203" pitchFamily="34" charset="0"/>
                <a:ea typeface="+mn-ea"/>
                <a:cs typeface="Segoe UI Semibold" panose="020B0702040204020203" pitchFamily="34" charset="0"/>
              </a:rPr>
              <a:t>in the</a:t>
            </a:r>
            <a:br>
              <a:rPr kumimoji="0" lang="en-US" sz="4000" b="0" i="0" u="none" strike="noStrike" kern="1200" cap="none" spc="0" normalizeH="0" baseline="0" noProof="0" dirty="0">
                <a:ln>
                  <a:noFill/>
                </a:ln>
                <a:solidFill>
                  <a:srgbClr val="117865"/>
                </a:solidFill>
                <a:effectLst/>
                <a:uLnTx/>
                <a:uFillTx/>
                <a:latin typeface="Segoe UI Semibold" panose="020B0702040204020203" pitchFamily="34" charset="0"/>
                <a:ea typeface="+mn-ea"/>
                <a:cs typeface="Segoe UI Semibold" panose="020B0702040204020203" pitchFamily="34" charset="0"/>
              </a:rPr>
            </a:br>
            <a:r>
              <a:rPr kumimoji="0" lang="en-US" sz="4000" b="0" i="0" u="none" strike="noStrike" kern="1200" cap="none" spc="0" normalizeH="0" baseline="0" noProof="0" dirty="0">
                <a:ln>
                  <a:noFill/>
                </a:ln>
                <a:solidFill>
                  <a:srgbClr val="117865"/>
                </a:solidFill>
                <a:effectLst/>
                <a:uLnTx/>
                <a:uFillTx/>
                <a:latin typeface="Segoe UI Semibold" panose="020B0702040204020203" pitchFamily="34" charset="0"/>
                <a:ea typeface="+mn-ea"/>
                <a:cs typeface="Segoe UI Semibold" panose="020B0702040204020203" pitchFamily="34" charset="0"/>
              </a:rPr>
              <a:t>Fabric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117865"/>
                </a:solidFill>
                <a:effectLst/>
                <a:uLnTx/>
                <a:uFillTx/>
                <a:latin typeface="Segoe UI Semibold" panose="020B0702040204020203" pitchFamily="34" charset="0"/>
                <a:ea typeface="+mn-ea"/>
                <a:cs typeface="Segoe UI Semibold" panose="020B0702040204020203" pitchFamily="34" charset="0"/>
              </a:rPr>
              <a:t>Community</a:t>
            </a:r>
          </a:p>
        </p:txBody>
      </p:sp>
      <p:sp>
        <p:nvSpPr>
          <p:cNvPr id="18" name="Oval 17">
            <a:extLst>
              <a:ext uri="{FF2B5EF4-FFF2-40B4-BE49-F238E27FC236}">
                <a16:creationId xmlns:a16="http://schemas.microsoft.com/office/drawing/2014/main" id="{B311ED11-8C50-106C-C591-0BFF595421C8}"/>
              </a:ext>
            </a:extLst>
          </p:cNvPr>
          <p:cNvSpPr/>
          <p:nvPr/>
        </p:nvSpPr>
        <p:spPr>
          <a:xfrm>
            <a:off x="6011500" y="2114169"/>
            <a:ext cx="862433" cy="862433"/>
          </a:xfrm>
          <a:prstGeom prst="ellipse">
            <a:avLst/>
          </a:prstGeom>
          <a:gradFill flip="none" rotWithShape="1">
            <a:gsLst>
              <a:gs pos="71000">
                <a:srgbClr val="77B89D"/>
              </a:gs>
              <a:gs pos="39000">
                <a:srgbClr val="117865"/>
              </a:gs>
              <a:gs pos="100000">
                <a:schemeClr val="accent1">
                  <a:lumMod val="30000"/>
                  <a:lumOff val="70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20" name="Graphic 19">
            <a:extLst>
              <a:ext uri="{FF2B5EF4-FFF2-40B4-BE49-F238E27FC236}">
                <a16:creationId xmlns:a16="http://schemas.microsoft.com/office/drawing/2014/main" id="{B6E3BA6E-6344-448E-975A-3A1859026A2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12112" y="2312873"/>
            <a:ext cx="490241" cy="490241"/>
          </a:xfrm>
          <a:prstGeom prst="rect">
            <a:avLst/>
          </a:prstGeom>
        </p:spPr>
      </p:pic>
      <p:pic>
        <p:nvPicPr>
          <p:cNvPr id="22" name="Picture 21" descr="A blue and white diamond with letters&#10;&#10;Description automatically generated">
            <a:extLst>
              <a:ext uri="{FF2B5EF4-FFF2-40B4-BE49-F238E27FC236}">
                <a16:creationId xmlns:a16="http://schemas.microsoft.com/office/drawing/2014/main" id="{8B388206-3A4B-3CC0-0476-40046B41B673}"/>
              </a:ext>
            </a:extLst>
          </p:cNvPr>
          <p:cNvPicPr>
            <a:picLocks noChangeAspect="1"/>
          </p:cNvPicPr>
          <p:nvPr/>
        </p:nvPicPr>
        <p:blipFill>
          <a:blip r:embed="rId5"/>
          <a:stretch>
            <a:fillRect/>
          </a:stretch>
        </p:blipFill>
        <p:spPr>
          <a:xfrm>
            <a:off x="6056592" y="4892739"/>
            <a:ext cx="772250" cy="765165"/>
          </a:xfrm>
          <a:prstGeom prst="rect">
            <a:avLst/>
          </a:prstGeom>
        </p:spPr>
      </p:pic>
      <p:pic>
        <p:nvPicPr>
          <p:cNvPr id="24" name="Graphic 23">
            <a:extLst>
              <a:ext uri="{FF2B5EF4-FFF2-40B4-BE49-F238E27FC236}">
                <a16:creationId xmlns:a16="http://schemas.microsoft.com/office/drawing/2014/main" id="{F85E9D5E-A761-74EE-D244-AE060E868C1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011501" y="3409145"/>
            <a:ext cx="862433" cy="877563"/>
          </a:xfrm>
          <a:prstGeom prst="rect">
            <a:avLst/>
          </a:prstGeom>
        </p:spPr>
      </p:pic>
      <p:pic>
        <p:nvPicPr>
          <p:cNvPr id="26" name="Picture 25" descr="A logo on a black background&#10;&#10;Description automatically generated">
            <a:extLst>
              <a:ext uri="{FF2B5EF4-FFF2-40B4-BE49-F238E27FC236}">
                <a16:creationId xmlns:a16="http://schemas.microsoft.com/office/drawing/2014/main" id="{FB6EC6F2-6774-36ED-47A5-93D7807099E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90748" y="218404"/>
            <a:ext cx="2012448" cy="901994"/>
          </a:xfrm>
          <a:prstGeom prst="rect">
            <a:avLst/>
          </a:prstGeom>
        </p:spPr>
      </p:pic>
      <p:pic>
        <p:nvPicPr>
          <p:cNvPr id="28" name="Graphic 27" descr="Handshake with solid fill">
            <a:extLst>
              <a:ext uri="{FF2B5EF4-FFF2-40B4-BE49-F238E27FC236}">
                <a16:creationId xmlns:a16="http://schemas.microsoft.com/office/drawing/2014/main" id="{27C4A638-EE95-D166-4E54-8833C8422652}"/>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6125548" y="956733"/>
            <a:ext cx="576805" cy="576805"/>
          </a:xfrm>
          <a:prstGeom prst="rect">
            <a:avLst/>
          </a:prstGeom>
        </p:spPr>
      </p:pic>
    </p:spTree>
    <p:extLst>
      <p:ext uri="{BB962C8B-B14F-4D97-AF65-F5344CB8AC3E}">
        <p14:creationId xmlns:p14="http://schemas.microsoft.com/office/powerpoint/2010/main" val="6105642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B47A64-58D5-B1AE-02A9-2E80C84C8F96}"/>
              </a:ext>
            </a:extLst>
          </p:cNvPr>
          <p:cNvSpPr>
            <a:spLocks noGrp="1"/>
          </p:cNvSpPr>
          <p:nvPr>
            <p:ph type="title"/>
          </p:nvPr>
        </p:nvSpPr>
        <p:spPr/>
        <p:txBody>
          <a:bodyPr lIns="91440" tIns="45720" rIns="91440" bIns="45720" anchor="t"/>
          <a:lstStyle/>
          <a:p>
            <a:pPr algn="ctr"/>
            <a:r>
              <a:rPr lang="en-US" sz="4000">
                <a:solidFill>
                  <a:srgbClr val="007864"/>
                </a:solidFill>
                <a:latin typeface="Segoe UI"/>
                <a:cs typeface="Segoe UI"/>
              </a:rPr>
              <a:t>FREE Microsoft Fabric</a:t>
            </a:r>
            <a:endParaRPr lang="en-US" sz="4000" b="0">
              <a:latin typeface="Segoe UI"/>
              <a:cs typeface="Segoe UI"/>
            </a:endParaRPr>
          </a:p>
          <a:p>
            <a:endParaRPr lang="en-US" sz="2000" b="0">
              <a:latin typeface="Segoe UI"/>
              <a:cs typeface="Segoe UI"/>
            </a:endParaRPr>
          </a:p>
        </p:txBody>
      </p:sp>
      <p:sp>
        <p:nvSpPr>
          <p:cNvPr id="2" name="Content Placeholder 1">
            <a:extLst>
              <a:ext uri="{FF2B5EF4-FFF2-40B4-BE49-F238E27FC236}">
                <a16:creationId xmlns:a16="http://schemas.microsoft.com/office/drawing/2014/main" id="{BB6C7E53-B6E6-6CA9-5D15-712C8EB41FE5}"/>
              </a:ext>
            </a:extLst>
          </p:cNvPr>
          <p:cNvSpPr>
            <a:spLocks noGrp="1"/>
          </p:cNvSpPr>
          <p:nvPr>
            <p:ph type="body" sz="quarter" idx="11"/>
          </p:nvPr>
        </p:nvSpPr>
        <p:spPr/>
        <p:txBody>
          <a:bodyPr lIns="91440" tIns="45720" rIns="91440" bIns="45720" anchor="t"/>
          <a:lstStyle/>
          <a:p>
            <a:pPr marL="0" indent="0" algn="ctr">
              <a:buNone/>
            </a:pPr>
            <a:endParaRPr lang="en-US" sz="2000" b="1" dirty="0">
              <a:solidFill>
                <a:srgbClr val="007864"/>
              </a:solidFill>
              <a:latin typeface="Segoe UI"/>
            </a:endParaRPr>
          </a:p>
          <a:p>
            <a:pPr marL="0" indent="0">
              <a:buNone/>
            </a:pPr>
            <a:endParaRPr lang="en-US" sz="2000" b="1" dirty="0">
              <a:solidFill>
                <a:srgbClr val="007864"/>
              </a:solidFill>
              <a:latin typeface="Segoe UI"/>
              <a:cs typeface="Arial"/>
            </a:endParaRPr>
          </a:p>
          <a:p>
            <a:pPr marL="0" indent="0">
              <a:buNone/>
            </a:pPr>
            <a:endParaRPr lang="en-US" dirty="0"/>
          </a:p>
        </p:txBody>
      </p:sp>
      <p:sp>
        <p:nvSpPr>
          <p:cNvPr id="7" name="Text Placeholder 6">
            <a:extLst>
              <a:ext uri="{FF2B5EF4-FFF2-40B4-BE49-F238E27FC236}">
                <a16:creationId xmlns:a16="http://schemas.microsoft.com/office/drawing/2014/main" id="{2F054FD2-753C-DC29-716C-AB89D7D5D423}"/>
              </a:ext>
            </a:extLst>
          </p:cNvPr>
          <p:cNvSpPr>
            <a:spLocks noGrp="1"/>
          </p:cNvSpPr>
          <p:nvPr>
            <p:ph type="body" sz="quarter" idx="12"/>
          </p:nvPr>
        </p:nvSpPr>
        <p:spPr>
          <a:xfrm>
            <a:off x="6372597" y="2056703"/>
            <a:ext cx="4851979" cy="3264013"/>
          </a:xfrm>
        </p:spPr>
        <p:txBody>
          <a:bodyPr lIns="91440" tIns="45720" rIns="91440" bIns="45720" anchor="t"/>
          <a:lstStyle/>
          <a:p>
            <a:pPr marL="0" indent="0">
              <a:lnSpc>
                <a:spcPct val="100000"/>
              </a:lnSpc>
              <a:buNone/>
            </a:pPr>
            <a:r>
              <a:rPr lang="en-US" sz="2000" b="1" dirty="0">
                <a:solidFill>
                  <a:srgbClr val="007864"/>
                </a:solidFill>
                <a:latin typeface="Segoe UI"/>
                <a:cs typeface="Segoe UI"/>
              </a:rPr>
              <a:t>Certification Exam</a:t>
            </a:r>
            <a:endParaRPr lang="en-US" sz="2000" dirty="0">
              <a:latin typeface="Segoe UI"/>
              <a:cs typeface="Segoe UI"/>
            </a:endParaRPr>
          </a:p>
          <a:p>
            <a:pPr marL="0" indent="0">
              <a:lnSpc>
                <a:spcPct val="100000"/>
              </a:lnSpc>
              <a:buNone/>
            </a:pPr>
            <a:r>
              <a:rPr lang="en-US" sz="1800" dirty="0">
                <a:latin typeface="Segoe UI"/>
                <a:cs typeface="Segoe UI"/>
              </a:rPr>
              <a:t>Are you ready to get Fabric certified by the end of October?</a:t>
            </a:r>
          </a:p>
          <a:p>
            <a:pPr marL="0" indent="0">
              <a:lnSpc>
                <a:spcPct val="100000"/>
              </a:lnSpc>
              <a:buNone/>
            </a:pPr>
            <a:r>
              <a:rPr lang="en-US" sz="1800" dirty="0">
                <a:latin typeface="Segoe UI"/>
                <a:cs typeface="Segoe UI"/>
              </a:rPr>
              <a:t>Claim your </a:t>
            </a:r>
            <a:r>
              <a:rPr lang="en-US" sz="1800" b="1" dirty="0">
                <a:latin typeface="Segoe UI"/>
                <a:cs typeface="Segoe UI"/>
              </a:rPr>
              <a:t>100% discount voucher</a:t>
            </a:r>
            <a:r>
              <a:rPr lang="en-US" sz="1800" dirty="0">
                <a:latin typeface="Segoe UI"/>
                <a:cs typeface="Segoe UI"/>
              </a:rPr>
              <a:t> for   Exam  DP-600: Fabric Analytics Engineer.</a:t>
            </a:r>
            <a:endParaRPr lang="en-US" sz="1800">
              <a:latin typeface="Segoe UI"/>
            </a:endParaRPr>
          </a:p>
          <a:p>
            <a:pPr marL="0" indent="0">
              <a:lnSpc>
                <a:spcPct val="100000"/>
              </a:lnSpc>
              <a:buNone/>
            </a:pPr>
            <a:r>
              <a:rPr lang="en-US" sz="1800" dirty="0">
                <a:latin typeface="Segoe UI"/>
                <a:cs typeface="Segoe UI"/>
              </a:rPr>
              <a:t>Come find us in the Community Lounge under the Get Certified banner to learn more! </a:t>
            </a:r>
          </a:p>
          <a:p>
            <a:pPr marL="0" indent="0">
              <a:lnSpc>
                <a:spcPct val="100000"/>
              </a:lnSpc>
              <a:buNone/>
            </a:pPr>
            <a:r>
              <a:rPr lang="en-US" sz="1800" dirty="0">
                <a:latin typeface="Segoe UI"/>
                <a:cs typeface="Segoe UI"/>
              </a:rPr>
              <a:t> </a:t>
            </a:r>
            <a:br>
              <a:rPr lang="en-US" sz="1800" dirty="0">
                <a:latin typeface="Segoe UI"/>
                <a:cs typeface="Segoe UI"/>
              </a:rPr>
            </a:br>
            <a:r>
              <a:rPr lang="en-US" sz="1800" dirty="0">
                <a:latin typeface="Segoe UI"/>
                <a:cs typeface="Segoe UI"/>
              </a:rPr>
              <a:t>aka.ms/FabCon24/</a:t>
            </a:r>
            <a:r>
              <a:rPr lang="en-US" sz="1800" err="1">
                <a:latin typeface="Segoe UI"/>
                <a:cs typeface="Segoe UI"/>
              </a:rPr>
              <a:t>IAmReady</a:t>
            </a:r>
            <a:endParaRPr lang="en-US" sz="1800">
              <a:latin typeface="Segoe UI"/>
            </a:endParaRPr>
          </a:p>
        </p:txBody>
      </p:sp>
      <p:pic>
        <p:nvPicPr>
          <p:cNvPr id="8" name="Picture 7" descr="A qr code on a white background&#10;&#10;Description automatically generated">
            <a:extLst>
              <a:ext uri="{FF2B5EF4-FFF2-40B4-BE49-F238E27FC236}">
                <a16:creationId xmlns:a16="http://schemas.microsoft.com/office/drawing/2014/main" id="{82321689-34FE-2499-4657-20BD84101F05}"/>
              </a:ext>
            </a:extLst>
          </p:cNvPr>
          <p:cNvPicPr>
            <a:picLocks noChangeAspect="1"/>
          </p:cNvPicPr>
          <p:nvPr/>
        </p:nvPicPr>
        <p:blipFill>
          <a:blip r:embed="rId3"/>
          <a:srcRect l="3221" t="2774" r="3650" b="3932"/>
          <a:stretch/>
        </p:blipFill>
        <p:spPr>
          <a:xfrm>
            <a:off x="1530630" y="1933935"/>
            <a:ext cx="3384983" cy="3388807"/>
          </a:xfrm>
          <a:prstGeom prst="rect">
            <a:avLst/>
          </a:prstGeom>
          <a:ln>
            <a:noFill/>
          </a:ln>
        </p:spPr>
      </p:pic>
    </p:spTree>
    <p:extLst>
      <p:ext uri="{BB962C8B-B14F-4D97-AF65-F5344CB8AC3E}">
        <p14:creationId xmlns:p14="http://schemas.microsoft.com/office/powerpoint/2010/main" val="16458278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8355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3">
            <a:extLst>
              <a:ext uri="{FF2B5EF4-FFF2-40B4-BE49-F238E27FC236}">
                <a16:creationId xmlns:a16="http://schemas.microsoft.com/office/drawing/2014/main" id="{650E806A-B659-CFFE-A625-116D91E31518}"/>
              </a:ext>
            </a:extLst>
          </p:cNvPr>
          <p:cNvSpPr txBox="1">
            <a:spLocks/>
          </p:cNvSpPr>
          <p:nvPr/>
        </p:nvSpPr>
        <p:spPr>
          <a:xfrm>
            <a:off x="1484767" y="3896575"/>
            <a:ext cx="3248526" cy="470928"/>
          </a:xfrm>
          <a:prstGeom prst="rect">
            <a:avLst/>
          </a:prstGeom>
        </p:spPr>
        <p:txBody>
          <a:bodyPr vert="horz" lIns="91440" tIns="45720" rIns="91440" bIns="45720" rtlCol="0" anchor="b">
            <a:noAutofit/>
          </a:bodyPr>
          <a:lstStyle>
            <a:lvl1pPr marL="0" marR="0" indent="0" algn="ctr" defTabSz="457200" rtl="0" eaLnBrk="1" fontAlgn="auto" latinLnBrk="0" hangingPunct="1">
              <a:lnSpc>
                <a:spcPts val="3500"/>
              </a:lnSpc>
              <a:spcBef>
                <a:spcPct val="0"/>
              </a:spcBef>
              <a:spcAft>
                <a:spcPts val="0"/>
              </a:spcAft>
              <a:buClrTx/>
              <a:buSzTx/>
              <a:buFontTx/>
              <a:buNone/>
              <a:tabLst/>
              <a:defRPr kumimoji="0" lang="en-US" sz="3200" b="0" i="0" u="none" strike="noStrike" kern="1200" cap="none" spc="0" normalizeH="0" baseline="0">
                <a:ln>
                  <a:noFill/>
                </a:ln>
                <a:solidFill>
                  <a:schemeClr val="tx2"/>
                </a:solidFill>
                <a:effectLst/>
                <a:uLnTx/>
                <a:uFillTx/>
                <a:latin typeface="Segoe UI Light" charset="0"/>
                <a:ea typeface="Segoe UI Light" charset="0"/>
                <a:cs typeface="Segoe UI Light" charset="0"/>
              </a:defRPr>
            </a:lvl1pPr>
          </a:lstStyle>
          <a:p>
            <a:pPr marL="0" marR="0" lvl="0" indent="0" algn="ctr" defTabSz="457200" rtl="0" eaLnBrk="1" fontAlgn="auto" latinLnBrk="0" hangingPunct="1">
              <a:lnSpc>
                <a:spcPts val="3500"/>
              </a:lnSpc>
              <a:spcBef>
                <a:spcPct val="0"/>
              </a:spcBef>
              <a:spcAft>
                <a:spcPts val="0"/>
              </a:spcAft>
              <a:buClrTx/>
              <a:buSzTx/>
              <a:buFontTx/>
              <a:buNone/>
              <a:tabLst/>
              <a:defRPr/>
            </a:pPr>
            <a:r>
              <a:rPr kumimoji="0" lang="en-US" sz="3200" b="0" i="0" u="none" strike="noStrike" kern="1200" cap="none" spc="0" normalizeH="0" baseline="0" noProof="0">
                <a:ln>
                  <a:noFill/>
                </a:ln>
                <a:solidFill>
                  <a:srgbClr val="414954"/>
                </a:solidFill>
                <a:effectLst/>
                <a:uLnTx/>
                <a:uFillTx/>
                <a:latin typeface="Segoe UI Light" charset="0"/>
                <a:cs typeface="Segoe UI Light" charset="0"/>
              </a:rPr>
              <a:t>Chris Hyde</a:t>
            </a:r>
            <a:endParaRPr kumimoji="0" lang="en-US" sz="3200" b="0" i="0" u="none" strike="noStrike" kern="1200" cap="none" spc="0" normalizeH="0" baseline="0" noProof="0" dirty="0">
              <a:ln>
                <a:noFill/>
              </a:ln>
              <a:solidFill>
                <a:srgbClr val="414954"/>
              </a:solidFill>
              <a:effectLst/>
              <a:uLnTx/>
              <a:uFillTx/>
              <a:latin typeface="Segoe UI Light" charset="0"/>
              <a:cs typeface="Segoe UI Light" charset="0"/>
            </a:endParaRPr>
          </a:p>
        </p:txBody>
      </p:sp>
      <p:sp>
        <p:nvSpPr>
          <p:cNvPr id="5" name="Text Placeholder 44">
            <a:extLst>
              <a:ext uri="{FF2B5EF4-FFF2-40B4-BE49-F238E27FC236}">
                <a16:creationId xmlns:a16="http://schemas.microsoft.com/office/drawing/2014/main" id="{BDA512D8-0FBA-9BE8-8A82-B12631B2BF76}"/>
              </a:ext>
            </a:extLst>
          </p:cNvPr>
          <p:cNvSpPr txBox="1">
            <a:spLocks/>
          </p:cNvSpPr>
          <p:nvPr/>
        </p:nvSpPr>
        <p:spPr>
          <a:xfrm>
            <a:off x="1134066" y="4360578"/>
            <a:ext cx="3904735" cy="405685"/>
          </a:xfrm>
          <a:prstGeom prst="rect">
            <a:avLst/>
          </a:prstGeom>
        </p:spPr>
        <p:txBody>
          <a:bodyPr vert="horz" lIns="91440" tIns="45720" rIns="91440" bIns="45720" rtlCol="0">
            <a:noAutofit/>
          </a:bodyPr>
          <a:lstStyle>
            <a:lvl1pPr marL="0" marR="0" indent="0" algn="ctr" defTabSz="457200" rtl="0" eaLnBrk="1" fontAlgn="auto" latinLnBrk="0" hangingPunct="1">
              <a:lnSpc>
                <a:spcPct val="100000"/>
              </a:lnSpc>
              <a:spcBef>
                <a:spcPct val="0"/>
              </a:spcBef>
              <a:spcAft>
                <a:spcPts val="0"/>
              </a:spcAft>
              <a:buClrTx/>
              <a:buSzTx/>
              <a:buFontTx/>
              <a:buNone/>
              <a:tabLst/>
              <a:defRPr kumimoji="0" lang="en-US" sz="2000" b="0" i="0" u="none" strike="noStrike" kern="1200" cap="none" spc="0" normalizeH="0" baseline="0" dirty="0">
                <a:ln>
                  <a:noFill/>
                </a:ln>
                <a:solidFill>
                  <a:schemeClr val="accent3"/>
                </a:solidFill>
                <a:effectLst/>
                <a:uLnTx/>
                <a:uFillTx/>
                <a:latin typeface="+mn-lt"/>
                <a:ea typeface="Segoe UI Light" charset="0"/>
                <a:cs typeface="Segoe UI Light" charset="0"/>
              </a:defRPr>
            </a:lvl1pPr>
            <a:lvl2pPr marL="342900" indent="-342900" algn="l" defTabSz="914400" rtl="0" eaLnBrk="1" latinLnBrk="0" hangingPunct="1">
              <a:spcBef>
                <a:spcPct val="20000"/>
              </a:spcBef>
              <a:buClr>
                <a:schemeClr val="accent3"/>
              </a:buClr>
              <a:buFont typeface="Arial"/>
              <a:buChar char="•"/>
              <a:defRPr lang="en-US" sz="2000" kern="1200" dirty="0" smtClean="0">
                <a:solidFill>
                  <a:schemeClr val="tx1"/>
                </a:solidFill>
                <a:latin typeface="+mn-lt"/>
                <a:ea typeface="+mn-ea"/>
                <a:cs typeface="Segoe UI"/>
              </a:defRPr>
            </a:lvl2pPr>
            <a:lvl3pPr marL="638175" indent="-342900" algn="l" defTabSz="914400" rtl="0" eaLnBrk="1" latinLnBrk="0" hangingPunct="1">
              <a:spcBef>
                <a:spcPct val="20000"/>
              </a:spcBef>
              <a:buClr>
                <a:schemeClr val="accent3"/>
              </a:buClr>
              <a:buFont typeface="Arial"/>
              <a:buChar char="•"/>
              <a:defRPr lang="en-US" sz="1800" kern="1200" dirty="0" smtClean="0">
                <a:solidFill>
                  <a:schemeClr val="tx1"/>
                </a:solidFill>
                <a:latin typeface="+mn-lt"/>
                <a:ea typeface="+mn-ea"/>
                <a:cs typeface="Segoe UI"/>
              </a:defRPr>
            </a:lvl3pPr>
            <a:lvl4pPr marL="922338" indent="-342900" algn="l" defTabSz="914400" rtl="0" eaLnBrk="1" latinLnBrk="0" hangingPunct="1">
              <a:spcBef>
                <a:spcPct val="20000"/>
              </a:spcBef>
              <a:buClr>
                <a:schemeClr val="accent3"/>
              </a:buClr>
              <a:buFont typeface="Arial"/>
              <a:buChar char="•"/>
              <a:defRPr lang="en-US" sz="1800" kern="1200" dirty="0" smtClean="0">
                <a:solidFill>
                  <a:schemeClr val="tx1"/>
                </a:solidFill>
                <a:latin typeface="+mn-lt"/>
                <a:ea typeface="+mn-ea"/>
                <a:cs typeface="Segoe UI"/>
              </a:defRPr>
            </a:lvl4pPr>
            <a:lvl5pPr marL="1189038" indent="-342900" algn="l" defTabSz="914400" rtl="0" eaLnBrk="1" latinLnBrk="0" hangingPunct="1">
              <a:spcBef>
                <a:spcPct val="20000"/>
              </a:spcBef>
              <a:buClr>
                <a:schemeClr val="accent3"/>
              </a:buClr>
              <a:buFont typeface="Arial"/>
              <a:buChar char="•"/>
              <a:defRPr lang="en-US" sz="1800" kern="1200" dirty="0">
                <a:solidFill>
                  <a:schemeClr val="tx1"/>
                </a:solidFill>
                <a:latin typeface="+mn-lt"/>
                <a:ea typeface="+mn-ea"/>
                <a:cs typeface="Segoe U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a:ln>
                  <a:noFill/>
                </a:ln>
                <a:solidFill>
                  <a:srgbClr val="2CCCD3"/>
                </a:solidFill>
                <a:effectLst/>
                <a:uLnTx/>
                <a:uFillTx/>
                <a:latin typeface="Segoe UI"/>
                <a:cs typeface="Segoe UI Light" charset="0"/>
              </a:rPr>
              <a:t>Owner and Principal Consultant</a:t>
            </a:r>
          </a:p>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a:ln>
                  <a:noFill/>
                </a:ln>
                <a:solidFill>
                  <a:srgbClr val="2CCCD3"/>
                </a:solidFill>
                <a:effectLst/>
                <a:uLnTx/>
                <a:uFillTx/>
                <a:latin typeface="Segoe UI"/>
                <a:cs typeface="Segoe UI Light" charset="0"/>
              </a:rPr>
              <a:t>Hydrate Consulting, LLC</a:t>
            </a:r>
            <a:endParaRPr kumimoji="0" lang="en-US" sz="2000" b="0" i="0" u="none" strike="noStrike" kern="1200" cap="none" spc="0" normalizeH="0" baseline="0" noProof="0" dirty="0">
              <a:ln>
                <a:noFill/>
              </a:ln>
              <a:solidFill>
                <a:srgbClr val="2CCCD3"/>
              </a:solidFill>
              <a:effectLst/>
              <a:uLnTx/>
              <a:uFillTx/>
              <a:latin typeface="Segoe UI"/>
              <a:cs typeface="Segoe UI Light" charset="0"/>
            </a:endParaRPr>
          </a:p>
        </p:txBody>
      </p:sp>
      <p:sp>
        <p:nvSpPr>
          <p:cNvPr id="6" name="Text Placeholder 149">
            <a:extLst>
              <a:ext uri="{FF2B5EF4-FFF2-40B4-BE49-F238E27FC236}">
                <a16:creationId xmlns:a16="http://schemas.microsoft.com/office/drawing/2014/main" id="{195E63DD-9D84-66B4-519A-3EBC18E08255}"/>
              </a:ext>
            </a:extLst>
          </p:cNvPr>
          <p:cNvSpPr txBox="1">
            <a:spLocks/>
          </p:cNvSpPr>
          <p:nvPr/>
        </p:nvSpPr>
        <p:spPr>
          <a:xfrm>
            <a:off x="6636261" y="640716"/>
            <a:ext cx="4325388" cy="5696063"/>
          </a:xfrm>
          <a:prstGeom prst="rect">
            <a:avLst/>
          </a:prstGeom>
        </p:spPr>
        <p:txBody>
          <a:bodyPr vert="horz" lIns="91440" tIns="45720" rIns="91440" bIns="45720" rtlCol="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accent1"/>
                </a:solidFill>
                <a:effectLst/>
                <a:uLnTx/>
                <a:uFillTx/>
                <a:latin typeface="+mn-lt"/>
                <a:ea typeface="Segoe UI Light" charset="0"/>
                <a:cs typeface="Segoe UI Light" charset="0"/>
              </a:defRPr>
            </a:lvl1pPr>
            <a:lvl2pPr marL="342900" indent="-342900" algn="l" defTabSz="914400" rtl="0" eaLnBrk="1" latinLnBrk="0" hangingPunct="1">
              <a:spcBef>
                <a:spcPct val="20000"/>
              </a:spcBef>
              <a:buClr>
                <a:schemeClr val="accent3"/>
              </a:buClr>
              <a:buFont typeface="Arial"/>
              <a:buChar char="•"/>
              <a:defRPr lang="en-US" sz="2000" kern="1200" dirty="0" smtClean="0">
                <a:solidFill>
                  <a:schemeClr val="tx1"/>
                </a:solidFill>
                <a:latin typeface="+mn-lt"/>
                <a:ea typeface="+mn-ea"/>
                <a:cs typeface="Segoe UI"/>
              </a:defRPr>
            </a:lvl2pPr>
            <a:lvl3pPr marL="638175" indent="-342900" algn="l" defTabSz="914400" rtl="0" eaLnBrk="1" latinLnBrk="0" hangingPunct="1">
              <a:spcBef>
                <a:spcPct val="20000"/>
              </a:spcBef>
              <a:buClr>
                <a:schemeClr val="accent3"/>
              </a:buClr>
              <a:buFont typeface="Arial"/>
              <a:buChar char="•"/>
              <a:defRPr lang="en-US" sz="1800" kern="1200" dirty="0" smtClean="0">
                <a:solidFill>
                  <a:schemeClr val="tx1"/>
                </a:solidFill>
                <a:latin typeface="+mn-lt"/>
                <a:ea typeface="+mn-ea"/>
                <a:cs typeface="Segoe UI"/>
              </a:defRPr>
            </a:lvl3pPr>
            <a:lvl4pPr marL="922338" indent="-342900" algn="l" defTabSz="914400" rtl="0" eaLnBrk="1" latinLnBrk="0" hangingPunct="1">
              <a:spcBef>
                <a:spcPct val="20000"/>
              </a:spcBef>
              <a:buClr>
                <a:schemeClr val="accent3"/>
              </a:buClr>
              <a:buFont typeface="Arial"/>
              <a:buChar char="•"/>
              <a:defRPr lang="en-US" sz="1800" kern="1200" dirty="0" smtClean="0">
                <a:solidFill>
                  <a:schemeClr val="tx1"/>
                </a:solidFill>
                <a:latin typeface="+mn-lt"/>
                <a:ea typeface="+mn-ea"/>
                <a:cs typeface="Segoe UI"/>
              </a:defRPr>
            </a:lvl4pPr>
            <a:lvl5pPr marL="1189038" indent="-342900" algn="l" defTabSz="914400" rtl="0" eaLnBrk="1" latinLnBrk="0" hangingPunct="1">
              <a:spcBef>
                <a:spcPct val="20000"/>
              </a:spcBef>
              <a:buClr>
                <a:schemeClr val="accent3"/>
              </a:buClr>
              <a:buFont typeface="Arial"/>
              <a:buChar char="•"/>
              <a:defRPr lang="en-US" sz="1800" kern="1200" dirty="0">
                <a:solidFill>
                  <a:schemeClr val="tx1"/>
                </a:solidFill>
                <a:latin typeface="+mn-lt"/>
                <a:ea typeface="+mn-ea"/>
                <a:cs typeface="Segoe U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srgbClr val="F9413A"/>
                </a:solidFill>
                <a:effectLst/>
                <a:uLnTx/>
                <a:uFillTx/>
                <a:latin typeface="Segoe UI"/>
                <a:cs typeface="Segoe UI Light" charset="0"/>
              </a:rPr>
              <a:t>He / him pronouns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srgbClr val="F9413A"/>
              </a:solidFill>
              <a:effectLst/>
              <a:uLnTx/>
              <a:uFillTx/>
              <a:latin typeface="Segoe UI"/>
              <a:cs typeface="Segoe UI Light"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srgbClr val="F9413A"/>
                </a:solidFill>
                <a:effectLst/>
                <a:uLnTx/>
                <a:uFillTx/>
                <a:latin typeface="Segoe UI"/>
                <a:cs typeface="Segoe UI Light" charset="0"/>
              </a:rPr>
              <a:t>Microsoft Data Platform MVP</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srgbClr val="F9413A"/>
              </a:solidFill>
              <a:effectLst/>
              <a:uLnTx/>
              <a:uFillTx/>
              <a:latin typeface="Segoe UI"/>
              <a:cs typeface="Segoe UI Light"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srgbClr val="F9413A"/>
                </a:solidFill>
                <a:effectLst/>
                <a:uLnTx/>
                <a:uFillTx/>
                <a:latin typeface="Segoe UI"/>
                <a:cs typeface="Segoe UI Light" charset="0"/>
              </a:rPr>
              <a:t>Independent Analytics and DBA Consultant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srgbClr val="F9413A"/>
              </a:solidFill>
              <a:effectLst/>
              <a:uLnTx/>
              <a:uFillTx/>
              <a:latin typeface="Segoe UI"/>
              <a:cs typeface="Segoe UI Light"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srgbClr val="F9413A"/>
                </a:solidFill>
                <a:effectLst/>
                <a:uLnTx/>
                <a:uFillTx/>
                <a:latin typeface="Segoe UI"/>
                <a:cs typeface="Segoe UI Light" charset="0"/>
              </a:rPr>
              <a:t>Albuquerque data platform group leader</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srgbClr val="F9413A"/>
              </a:solidFill>
              <a:effectLst/>
              <a:uLnTx/>
              <a:uFillTx/>
              <a:latin typeface="Segoe UI"/>
              <a:cs typeface="Segoe UI Light"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srgbClr val="F9413A"/>
                </a:solidFill>
                <a:effectLst/>
                <a:uLnTx/>
                <a:uFillTx/>
                <a:latin typeface="Segoe UI"/>
                <a:cs typeface="Segoe UI Light" charset="0"/>
              </a:rPr>
              <a:t>Contact me: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err="1">
                <a:ln>
                  <a:noFill/>
                </a:ln>
                <a:solidFill>
                  <a:srgbClr val="F9413A"/>
                </a:solidFill>
                <a:effectLst/>
                <a:uLnTx/>
                <a:uFillTx/>
                <a:latin typeface="Segoe UI"/>
                <a:cs typeface="Segoe UI Light" charset="0"/>
              </a:rPr>
              <a:t>Bluesky</a:t>
            </a:r>
            <a:r>
              <a:rPr kumimoji="0" lang="en-US" sz="2000" b="0" i="0" u="none" strike="noStrike" kern="1200" cap="none" spc="0" normalizeH="0" baseline="0" noProof="0" dirty="0">
                <a:ln>
                  <a:noFill/>
                </a:ln>
                <a:solidFill>
                  <a:srgbClr val="F9413A"/>
                </a:solidFill>
                <a:effectLst/>
                <a:uLnTx/>
                <a:uFillTx/>
                <a:latin typeface="Segoe UI"/>
                <a:cs typeface="Segoe UI Light" charset="0"/>
              </a:rPr>
              <a:t>:  @ChrisHyde325</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srgbClr val="F9413A"/>
                </a:solidFill>
                <a:effectLst/>
                <a:uLnTx/>
                <a:uFillTx/>
                <a:latin typeface="Segoe UI"/>
                <a:cs typeface="Segoe UI Light" charset="0"/>
              </a:rPr>
              <a:t>LinkedIn:  /in/chris-hyde-3803706/</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srgbClr val="F9413A"/>
                </a:solidFill>
                <a:effectLst/>
                <a:uLnTx/>
                <a:uFillTx/>
                <a:latin typeface="Segoe UI"/>
                <a:cs typeface="Segoe UI Light" charset="0"/>
              </a:rPr>
              <a:t>Email:  chrishyde325@gmail.com</a:t>
            </a:r>
          </a:p>
        </p:txBody>
      </p:sp>
      <p:pic>
        <p:nvPicPr>
          <p:cNvPr id="7" name="Picture Placeholder 3">
            <a:extLst>
              <a:ext uri="{FF2B5EF4-FFF2-40B4-BE49-F238E27FC236}">
                <a16:creationId xmlns:a16="http://schemas.microsoft.com/office/drawing/2014/main" id="{8623CDD5-A2D7-E061-D3F3-A6F420010A9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08241" y="715113"/>
            <a:ext cx="1938490" cy="2713887"/>
          </a:xfrm>
          <a:prstGeom prst="ellipse">
            <a:avLst/>
          </a:prstGeom>
          <a:solidFill>
            <a:srgbClr val="FFFFFF">
              <a:lumMod val="95000"/>
            </a:srgbClr>
          </a:solidFill>
        </p:spPr>
      </p:pic>
    </p:spTree>
    <p:extLst>
      <p:ext uri="{BB962C8B-B14F-4D97-AF65-F5344CB8AC3E}">
        <p14:creationId xmlns:p14="http://schemas.microsoft.com/office/powerpoint/2010/main" val="1567091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766936" cy="855676"/>
          </a:xfrm>
        </p:spPr>
        <p:txBody>
          <a:bodyPr/>
          <a:lstStyle/>
          <a:p>
            <a:pPr algn="ctr"/>
            <a:r>
              <a:rPr lang="en-US" sz="4800" dirty="0">
                <a:solidFill>
                  <a:schemeClr val="accent2"/>
                </a:solidFill>
              </a:rPr>
              <a:t>Agenda</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dirty="0">
                <a:solidFill>
                  <a:schemeClr val="tx1"/>
                </a:solidFill>
              </a:rPr>
              <a:t>What is Fabric Data Warehouse?</a:t>
            </a:r>
          </a:p>
          <a:p>
            <a:pPr algn="l"/>
            <a:endParaRPr lang="en-US" sz="1200" dirty="0">
              <a:solidFill>
                <a:schemeClr val="tx1"/>
              </a:solidFill>
            </a:endParaRPr>
          </a:p>
          <a:p>
            <a:pPr algn="l"/>
            <a:r>
              <a:rPr lang="en-US" dirty="0">
                <a:solidFill>
                  <a:schemeClr val="tx1"/>
                </a:solidFill>
              </a:rPr>
              <a:t>Design for performance</a:t>
            </a:r>
          </a:p>
          <a:p>
            <a:pPr algn="l"/>
            <a:endParaRPr lang="en-US" sz="1200" dirty="0">
              <a:solidFill>
                <a:schemeClr val="tx1"/>
              </a:solidFill>
            </a:endParaRPr>
          </a:p>
          <a:p>
            <a:pPr algn="l"/>
            <a:r>
              <a:rPr lang="en-US" dirty="0">
                <a:solidFill>
                  <a:schemeClr val="tx1"/>
                </a:solidFill>
              </a:rPr>
              <a:t>Direct Lake mode in Power BI</a:t>
            </a:r>
          </a:p>
          <a:p>
            <a:pPr algn="l"/>
            <a:endParaRPr lang="en-US" sz="1200" dirty="0">
              <a:solidFill>
                <a:schemeClr val="tx1"/>
              </a:solidFill>
            </a:endParaRPr>
          </a:p>
          <a:p>
            <a:pPr algn="l"/>
            <a:r>
              <a:rPr lang="en-US" dirty="0">
                <a:solidFill>
                  <a:schemeClr val="tx1"/>
                </a:solidFill>
              </a:rPr>
              <a:t>Workarounds for T-SQL limitations</a:t>
            </a:r>
          </a:p>
          <a:p>
            <a:pPr algn="l"/>
            <a:endParaRPr lang="en-US" sz="1200" dirty="0">
              <a:solidFill>
                <a:schemeClr val="tx1"/>
              </a:solidFill>
            </a:endParaRPr>
          </a:p>
          <a:p>
            <a:pPr algn="l"/>
            <a:r>
              <a:rPr lang="en-US" dirty="0">
                <a:solidFill>
                  <a:schemeClr val="tx1"/>
                </a:solidFill>
              </a:rPr>
              <a:t>My ELT patterns</a:t>
            </a:r>
          </a:p>
          <a:p>
            <a:pPr algn="l"/>
            <a:endParaRPr lang="en-US" sz="2400" dirty="0"/>
          </a:p>
        </p:txBody>
      </p:sp>
    </p:spTree>
    <p:extLst>
      <p:ext uri="{BB962C8B-B14F-4D97-AF65-F5344CB8AC3E}">
        <p14:creationId xmlns:p14="http://schemas.microsoft.com/office/powerpoint/2010/main" val="3456188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766936" cy="855676"/>
          </a:xfrm>
        </p:spPr>
        <p:txBody>
          <a:bodyPr/>
          <a:lstStyle/>
          <a:p>
            <a:pPr algn="ctr"/>
            <a:r>
              <a:rPr lang="en-US" sz="4800" dirty="0">
                <a:solidFill>
                  <a:schemeClr val="accent2"/>
                </a:solidFill>
              </a:rPr>
              <a:t>What is Microsoft Fabric?</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lnSpcReduction="10000"/>
          </a:bodyPr>
          <a:lstStyle/>
          <a:p>
            <a:pPr algn="l"/>
            <a:r>
              <a:rPr lang="en-US" sz="2600" dirty="0"/>
              <a:t>Microsoft’s next generation all-in-one data analytics product</a:t>
            </a:r>
          </a:p>
          <a:p>
            <a:pPr algn="l"/>
            <a:endParaRPr lang="en-US" sz="2600" dirty="0"/>
          </a:p>
          <a:p>
            <a:pPr algn="l"/>
            <a:r>
              <a:rPr lang="en-US" sz="2600" dirty="0"/>
              <a:t>Full integration of data warehousing, data engineering, and data science tools into the same portal as Power BI (reporting and data visualization)</a:t>
            </a:r>
          </a:p>
          <a:p>
            <a:pPr algn="l"/>
            <a:endParaRPr lang="en-US" sz="2600" dirty="0"/>
          </a:p>
          <a:p>
            <a:pPr algn="l"/>
            <a:r>
              <a:rPr lang="en-US" sz="2600" dirty="0"/>
              <a:t>Software-as-a-Service (SaaS) rather than Platform-as-a-Service (PaaS)</a:t>
            </a:r>
          </a:p>
          <a:p>
            <a:pPr algn="l"/>
            <a:endParaRPr lang="en-US" sz="2600" dirty="0"/>
          </a:p>
          <a:p>
            <a:pPr algn="l"/>
            <a:r>
              <a:rPr lang="en-US" sz="2600" dirty="0"/>
              <a:t>One copy of data in the integrated </a:t>
            </a:r>
            <a:r>
              <a:rPr lang="en-US" sz="2600" dirty="0" err="1"/>
              <a:t>OneLake</a:t>
            </a:r>
            <a:r>
              <a:rPr lang="en-US" sz="2600" dirty="0"/>
              <a:t> data lake</a:t>
            </a:r>
          </a:p>
          <a:p>
            <a:pPr algn="l"/>
            <a:endParaRPr lang="en-US" sz="2800" dirty="0"/>
          </a:p>
        </p:txBody>
      </p:sp>
    </p:spTree>
    <p:extLst>
      <p:ext uri="{BB962C8B-B14F-4D97-AF65-F5344CB8AC3E}">
        <p14:creationId xmlns:p14="http://schemas.microsoft.com/office/powerpoint/2010/main" val="1457410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766936" cy="855676"/>
          </a:xfrm>
        </p:spPr>
        <p:txBody>
          <a:bodyPr/>
          <a:lstStyle/>
          <a:p>
            <a:pPr algn="ctr"/>
            <a:r>
              <a:rPr lang="en-US" sz="5400" dirty="0">
                <a:solidFill>
                  <a:schemeClr val="accent2"/>
                </a:solidFill>
              </a:rPr>
              <a:t>SaaS Foundation</a:t>
            </a:r>
            <a:endParaRPr lang="en-US" dirty="0">
              <a:solidFill>
                <a:schemeClr val="accent2"/>
              </a:solidFill>
            </a:endParaRPr>
          </a:p>
        </p:txBody>
      </p:sp>
      <p:pic>
        <p:nvPicPr>
          <p:cNvPr id="7" name="Picture 6">
            <a:extLst>
              <a:ext uri="{FF2B5EF4-FFF2-40B4-BE49-F238E27FC236}">
                <a16:creationId xmlns:a16="http://schemas.microsoft.com/office/drawing/2014/main" id="{2278BEF3-28CA-3A6F-C5FD-0B3353D868E0}"/>
              </a:ext>
            </a:extLst>
          </p:cNvPr>
          <p:cNvPicPr>
            <a:picLocks noChangeAspect="1"/>
          </p:cNvPicPr>
          <p:nvPr/>
        </p:nvPicPr>
        <p:blipFill>
          <a:blip r:embed="rId2"/>
          <a:srcRect/>
          <a:stretch/>
        </p:blipFill>
        <p:spPr>
          <a:xfrm>
            <a:off x="1265493" y="1792079"/>
            <a:ext cx="7360382" cy="4235564"/>
          </a:xfrm>
          <a:prstGeom prst="rect">
            <a:avLst/>
          </a:prstGeom>
        </p:spPr>
      </p:pic>
    </p:spTree>
    <p:extLst>
      <p:ext uri="{BB962C8B-B14F-4D97-AF65-F5344CB8AC3E}">
        <p14:creationId xmlns:p14="http://schemas.microsoft.com/office/powerpoint/2010/main" val="742290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766936" cy="855676"/>
          </a:xfrm>
        </p:spPr>
        <p:txBody>
          <a:bodyPr/>
          <a:lstStyle/>
          <a:p>
            <a:pPr algn="l"/>
            <a:r>
              <a:rPr lang="en-US" sz="4800" dirty="0">
                <a:solidFill>
                  <a:schemeClr val="accent2"/>
                </a:solidFill>
              </a:rPr>
              <a:t>    What is Fabric DW?</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dirty="0">
                <a:solidFill>
                  <a:schemeClr val="tx1"/>
                </a:solidFill>
              </a:rPr>
              <a:t>T-SQL based data warehousing experience</a:t>
            </a:r>
          </a:p>
          <a:p>
            <a:pPr algn="l"/>
            <a:endParaRPr lang="en-US" sz="1200" dirty="0">
              <a:solidFill>
                <a:schemeClr val="tx1"/>
              </a:solidFill>
            </a:endParaRPr>
          </a:p>
          <a:p>
            <a:pPr algn="l"/>
            <a:r>
              <a:rPr lang="en-US" dirty="0">
                <a:solidFill>
                  <a:schemeClr val="tx1"/>
                </a:solidFill>
              </a:rPr>
              <a:t>Denormalized tables optimized for reporting</a:t>
            </a:r>
          </a:p>
          <a:p>
            <a:pPr algn="l"/>
            <a:endParaRPr lang="en-US" sz="1200" dirty="0">
              <a:solidFill>
                <a:schemeClr val="tx1"/>
              </a:solidFill>
            </a:endParaRPr>
          </a:p>
          <a:p>
            <a:pPr algn="l"/>
            <a:r>
              <a:rPr lang="en-US" dirty="0">
                <a:solidFill>
                  <a:schemeClr val="tx1"/>
                </a:solidFill>
              </a:rPr>
              <a:t>Stored Procedures</a:t>
            </a:r>
          </a:p>
          <a:p>
            <a:pPr algn="l"/>
            <a:endParaRPr lang="en-US" sz="1200" dirty="0">
              <a:solidFill>
                <a:schemeClr val="tx1"/>
              </a:solidFill>
            </a:endParaRPr>
          </a:p>
          <a:p>
            <a:pPr algn="l"/>
            <a:r>
              <a:rPr lang="en-US" dirty="0">
                <a:solidFill>
                  <a:schemeClr val="tx1"/>
                </a:solidFill>
              </a:rPr>
              <a:t>Parquet Files</a:t>
            </a:r>
          </a:p>
          <a:p>
            <a:pPr algn="l"/>
            <a:endParaRPr lang="en-US" sz="1200" dirty="0">
              <a:solidFill>
                <a:schemeClr val="tx1"/>
              </a:solidFill>
            </a:endParaRPr>
          </a:p>
          <a:p>
            <a:pPr algn="l"/>
            <a:r>
              <a:rPr lang="en-US" dirty="0" err="1">
                <a:solidFill>
                  <a:schemeClr val="tx1"/>
                </a:solidFill>
              </a:rPr>
              <a:t>Queryable</a:t>
            </a:r>
            <a:r>
              <a:rPr lang="en-US" dirty="0">
                <a:solidFill>
                  <a:schemeClr val="tx1"/>
                </a:solidFill>
              </a:rPr>
              <a:t> through query tools, incl. Power BI</a:t>
            </a:r>
          </a:p>
          <a:p>
            <a:pPr algn="l"/>
            <a:endParaRPr lang="en-US" sz="2800" dirty="0"/>
          </a:p>
        </p:txBody>
      </p:sp>
    </p:spTree>
    <p:extLst>
      <p:ext uri="{BB962C8B-B14F-4D97-AF65-F5344CB8AC3E}">
        <p14:creationId xmlns:p14="http://schemas.microsoft.com/office/powerpoint/2010/main" val="2292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766936" cy="855676"/>
          </a:xfrm>
        </p:spPr>
        <p:txBody>
          <a:bodyPr/>
          <a:lstStyle/>
          <a:p>
            <a:pPr algn="l"/>
            <a:r>
              <a:rPr lang="en-US" sz="4800" dirty="0">
                <a:solidFill>
                  <a:schemeClr val="accent2"/>
                </a:solidFill>
              </a:rPr>
              <a:t>    1. Consider Latency</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dirty="0">
                <a:solidFill>
                  <a:schemeClr val="tx1"/>
                </a:solidFill>
              </a:rPr>
              <a:t>Collocate resources where possible</a:t>
            </a:r>
          </a:p>
          <a:p>
            <a:pPr algn="l"/>
            <a:endParaRPr lang="en-US" dirty="0">
              <a:solidFill>
                <a:schemeClr val="tx1"/>
              </a:solidFill>
            </a:endParaRPr>
          </a:p>
          <a:p>
            <a:pPr algn="l"/>
            <a:r>
              <a:rPr lang="en-US" dirty="0">
                <a:solidFill>
                  <a:schemeClr val="tx1"/>
                </a:solidFill>
              </a:rPr>
              <a:t>Network latency between client and compute</a:t>
            </a:r>
          </a:p>
          <a:p>
            <a:pPr algn="l"/>
            <a:endParaRPr lang="en-US" dirty="0">
              <a:solidFill>
                <a:schemeClr val="tx1"/>
              </a:solidFill>
            </a:endParaRPr>
          </a:p>
          <a:p>
            <a:pPr algn="l"/>
            <a:r>
              <a:rPr lang="en-US" dirty="0">
                <a:solidFill>
                  <a:schemeClr val="tx1"/>
                </a:solidFill>
              </a:rPr>
              <a:t>Network latency between compute and shortcuts</a:t>
            </a:r>
          </a:p>
          <a:p>
            <a:pPr algn="l"/>
            <a:endParaRPr lang="en-US" dirty="0">
              <a:solidFill>
                <a:schemeClr val="tx1"/>
              </a:solidFill>
            </a:endParaRPr>
          </a:p>
          <a:p>
            <a:pPr algn="l"/>
            <a:r>
              <a:rPr lang="en-US" dirty="0">
                <a:solidFill>
                  <a:schemeClr val="tx1"/>
                </a:solidFill>
              </a:rPr>
              <a:t>Data latency of large result sets</a:t>
            </a:r>
          </a:p>
          <a:p>
            <a:pPr algn="l"/>
            <a:endParaRPr lang="en-US" sz="2400" dirty="0"/>
          </a:p>
        </p:txBody>
      </p:sp>
    </p:spTree>
    <p:extLst>
      <p:ext uri="{BB962C8B-B14F-4D97-AF65-F5344CB8AC3E}">
        <p14:creationId xmlns:p14="http://schemas.microsoft.com/office/powerpoint/2010/main" val="3869488261"/>
      </p:ext>
    </p:extLst>
  </p:cSld>
  <p:clrMapOvr>
    <a:masterClrMapping/>
  </p:clrMapOvr>
</p:sld>
</file>

<file path=ppt/theme/theme1.xml><?xml version="1.0" encoding="utf-8"?>
<a:theme xmlns:a="http://schemas.openxmlformats.org/drawingml/2006/main" name="Splash Scree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tle Slid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ain Conten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nchor="t">
        <a:spAutoFit/>
      </a:bodyPr>
      <a:lstStyle>
        <a:defPPr algn="l">
          <a:defRPr sz="2400" dirty="0">
            <a:latin typeface="Calibri Light" charset="0"/>
            <a:ea typeface="Calibri Light" charset="0"/>
            <a:cs typeface="Calibri Light"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End Scree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51F54D7AD26C459333D1AFF09839BE" ma:contentTypeVersion="13" ma:contentTypeDescription="Create a new document." ma:contentTypeScope="" ma:versionID="67d14783cad48c8f1c17fd04aad2844e">
  <xsd:schema xmlns:xsd="http://www.w3.org/2001/XMLSchema" xmlns:xs="http://www.w3.org/2001/XMLSchema" xmlns:p="http://schemas.microsoft.com/office/2006/metadata/properties" xmlns:ns2="221fbb9a-23db-4311-a69c-34622b264696" xmlns:ns3="1b3b1065-ae42-4d8a-aa8c-0a73a17faba8" targetNamespace="http://schemas.microsoft.com/office/2006/metadata/properties" ma:root="true" ma:fieldsID="b4d119d5f38a942363b48477808fa009" ns2:_="" ns3:_="">
    <xsd:import namespace="221fbb9a-23db-4311-a69c-34622b264696"/>
    <xsd:import namespace="1b3b1065-ae42-4d8a-aa8c-0a73a17faba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1fbb9a-23db-4311-a69c-34622b26469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cd530a17-84a2-4d03-b447-f9955f42fe7f"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element name="MediaServiceSearchProperties" ma:index="20"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b3b1065-ae42-4d8a-aa8c-0a73a17faba8"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b72881c0-9f09-48c0-b71c-fddfa2680fd3}" ma:internalName="TaxCatchAll" ma:showField="CatchAllData" ma:web="1b3b1065-ae42-4d8a-aa8c-0a73a17faba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1b3b1065-ae42-4d8a-aa8c-0a73a17faba8" xsi:nil="true"/>
    <lcf76f155ced4ddcb4097134ff3c332f xmlns="221fbb9a-23db-4311-a69c-34622b264696">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16DC293-461E-49ED-8D5B-E76742C2D2D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1fbb9a-23db-4311-a69c-34622b264696"/>
    <ds:schemaRef ds:uri="1b3b1065-ae42-4d8a-aa8c-0a73a17faba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05C0892-D583-430B-AD43-D1A4EB1EE043}">
  <ds:schemaRefs>
    <ds:schemaRef ds:uri="http://purl.org/dc/elements/1.1/"/>
    <ds:schemaRef ds:uri="http://schemas.microsoft.com/office/2006/documentManagement/types"/>
    <ds:schemaRef ds:uri="http://schemas.microsoft.com/office/infopath/2007/PartnerControls"/>
    <ds:schemaRef ds:uri="http://schemas.microsoft.com/office/2006/metadata/properties"/>
    <ds:schemaRef ds:uri="http://purl.org/dc/dcmitype/"/>
    <ds:schemaRef ds:uri="http://purl.org/dc/terms/"/>
    <ds:schemaRef ds:uri="1b3b1065-ae42-4d8a-aa8c-0a73a17faba8"/>
    <ds:schemaRef ds:uri="221fbb9a-23db-4311-a69c-34622b264696"/>
    <ds:schemaRef ds:uri="http://www.w3.org/XML/1998/namespace"/>
    <ds:schemaRef ds:uri="http://schemas.openxmlformats.org/package/2006/metadata/core-properties"/>
  </ds:schemaRefs>
</ds:datastoreItem>
</file>

<file path=customXml/itemProps3.xml><?xml version="1.0" encoding="utf-8"?>
<ds:datastoreItem xmlns:ds="http://schemas.openxmlformats.org/officeDocument/2006/customXml" ds:itemID="{B6782FBD-C4AD-49F1-B11B-703DF9FAD8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7797</TotalTime>
  <Words>2633</Words>
  <Application>Microsoft Office PowerPoint</Application>
  <PresentationFormat>Widescreen</PresentationFormat>
  <Paragraphs>328</Paragraphs>
  <Slides>39</Slides>
  <Notes>23</Notes>
  <HiddenSlides>4</HiddenSlides>
  <MMClips>0</MMClips>
  <ScaleCrop>false</ScaleCrop>
  <HeadingPairs>
    <vt:vector size="6" baseType="variant">
      <vt:variant>
        <vt:lpstr>Fonts Used</vt:lpstr>
      </vt:variant>
      <vt:variant>
        <vt:i4>9</vt:i4>
      </vt:variant>
      <vt:variant>
        <vt:lpstr>Theme</vt:lpstr>
      </vt:variant>
      <vt:variant>
        <vt:i4>5</vt:i4>
      </vt:variant>
      <vt:variant>
        <vt:lpstr>Slide Titles</vt:lpstr>
      </vt:variant>
      <vt:variant>
        <vt:i4>39</vt:i4>
      </vt:variant>
    </vt:vector>
  </HeadingPairs>
  <TitlesOfParts>
    <vt:vector size="53" baseType="lpstr">
      <vt:lpstr>Aptos</vt:lpstr>
      <vt:lpstr>Aptos Display</vt:lpstr>
      <vt:lpstr>Arial</vt:lpstr>
      <vt:lpstr>Calibri</vt:lpstr>
      <vt:lpstr>Segoe UI</vt:lpstr>
      <vt:lpstr>Segoe UI Light</vt:lpstr>
      <vt:lpstr>Segoe UI Semibold</vt:lpstr>
      <vt:lpstr>Söhne</vt:lpstr>
      <vt:lpstr>Wingdings</vt:lpstr>
      <vt:lpstr>Splash Screen</vt:lpstr>
      <vt:lpstr>Title Slide</vt:lpstr>
      <vt:lpstr>Main Content</vt:lpstr>
      <vt:lpstr>End Screen</vt:lpstr>
      <vt:lpstr>Office Theme</vt:lpstr>
      <vt:lpstr>PowerPoint Presentation</vt:lpstr>
      <vt:lpstr>PowerPoint Presentation</vt:lpstr>
      <vt:lpstr>PowerPoint Presentation</vt:lpstr>
      <vt:lpstr>PowerPoint Presentation</vt:lpstr>
      <vt:lpstr>Agenda</vt:lpstr>
      <vt:lpstr>What is Microsoft Fabric?</vt:lpstr>
      <vt:lpstr>SaaS Foundation</vt:lpstr>
      <vt:lpstr>    What is Fabric DW?</vt:lpstr>
      <vt:lpstr>    1. Consider Latency</vt:lpstr>
      <vt:lpstr>    2. Table Design – Star Schema</vt:lpstr>
      <vt:lpstr>    2. Table Design – Star Schema</vt:lpstr>
      <vt:lpstr>    3. Table Design – Data Types</vt:lpstr>
      <vt:lpstr>    3. Table Design – Data Types</vt:lpstr>
      <vt:lpstr>Data Pipeline Demo</vt:lpstr>
      <vt:lpstr>    4. Consider Direct Lake Limitations</vt:lpstr>
      <vt:lpstr>PowerPoint Presentation</vt:lpstr>
      <vt:lpstr>Unsupported in Direct Lake</vt:lpstr>
      <vt:lpstr>Fallback to DirectQuery</vt:lpstr>
      <vt:lpstr>Schema Patterns</vt:lpstr>
      <vt:lpstr>Slowly-Changing Dimensions</vt:lpstr>
      <vt:lpstr>Dimension Metadata Fields</vt:lpstr>
      <vt:lpstr>Sentinel Values</vt:lpstr>
      <vt:lpstr>    T-SQL Limitation #1</vt:lpstr>
      <vt:lpstr>    T-SQL Limitation #2</vt:lpstr>
      <vt:lpstr>    T-SQL Limitation #3</vt:lpstr>
      <vt:lpstr>     T-SQL Limitation #4</vt:lpstr>
      <vt:lpstr>    6. Leverage the Lakehouse</vt:lpstr>
      <vt:lpstr>Resources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FREE Microsoft Fabric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SharePoint Europe Systems</dc:creator>
  <cp:lastModifiedBy>Chris Hyde</cp:lastModifiedBy>
  <cp:revision>150</cp:revision>
  <dcterms:created xsi:type="dcterms:W3CDTF">2016-06-21T09:22:52Z</dcterms:created>
  <dcterms:modified xsi:type="dcterms:W3CDTF">2024-11-14T15:45:57Z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0x010100A7C97755A9A71A4BAE6D7F57E38A9779</vt:lpwstr>
  </property>
  <property fmtid="{D5CDD505-2E9C-101B-9397-08002B2CF9AE}" pid="3" name="MediaServiceImageTags">
    <vt:lpwstr/>
  </property>
</Properties>
</file>