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11" r:id="rId3"/>
    <p:sldId id="257" r:id="rId4"/>
    <p:sldId id="319" r:id="rId5"/>
    <p:sldId id="275" r:id="rId6"/>
    <p:sldId id="335" r:id="rId7"/>
    <p:sldId id="316" r:id="rId8"/>
    <p:sldId id="334" r:id="rId9"/>
    <p:sldId id="332" r:id="rId10"/>
    <p:sldId id="331" r:id="rId11"/>
    <p:sldId id="333" r:id="rId12"/>
    <p:sldId id="323" r:id="rId13"/>
    <p:sldId id="326" r:id="rId14"/>
    <p:sldId id="329" r:id="rId15"/>
    <p:sldId id="340" r:id="rId16"/>
    <p:sldId id="341" r:id="rId17"/>
    <p:sldId id="342" r:id="rId18"/>
    <p:sldId id="343" r:id="rId19"/>
    <p:sldId id="344" r:id="rId20"/>
    <p:sldId id="345" r:id="rId21"/>
    <p:sldId id="321" r:id="rId22"/>
    <p:sldId id="337" r:id="rId23"/>
    <p:sldId id="338" r:id="rId24"/>
    <p:sldId id="339" r:id="rId25"/>
    <p:sldId id="336" r:id="rId26"/>
    <p:sldId id="33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97" autoAdjust="0"/>
  </p:normalViewPr>
  <p:slideViewPr>
    <p:cSldViewPr snapToGrid="0">
      <p:cViewPr varScale="1">
        <p:scale>
          <a:sx n="82" d="100"/>
          <a:sy n="82" d="100"/>
        </p:scale>
        <p:origin x="16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3</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7</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8</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p:txBody>
          <a:bodyPr>
            <a:normAutofit/>
          </a:bodyPr>
          <a:lstStyle/>
          <a:p>
            <a:pPr algn="ctr"/>
            <a:endParaRPr lang="en-US" sz="2800" dirty="0"/>
          </a:p>
          <a:p>
            <a:pPr algn="ctr"/>
            <a:r>
              <a:rPr lang="en-US" sz="2800" dirty="0"/>
              <a:t>SQL Saturday Baton Rouge – July 27th, 2024</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t>Use the smallest data type possible</a:t>
            </a:r>
          </a:p>
          <a:p>
            <a:pPr algn="l"/>
            <a:endParaRPr lang="en-US" sz="2400" dirty="0"/>
          </a:p>
          <a:p>
            <a:pPr algn="l"/>
            <a:r>
              <a:rPr lang="en-US" sz="2400" dirty="0"/>
              <a:t>Use data types supported by parquet</a:t>
            </a:r>
          </a:p>
          <a:p>
            <a:pPr algn="l"/>
            <a:endParaRPr lang="en-US" sz="2400" dirty="0"/>
          </a:p>
          <a:p>
            <a:pPr algn="l"/>
            <a:r>
              <a:rPr lang="en-US" sz="2400" dirty="0"/>
              <a:t>Use varchar instead of char; NOT NULL instead of NULL</a:t>
            </a:r>
          </a:p>
          <a:p>
            <a:pPr algn="l"/>
            <a:endParaRPr lang="en-US" sz="2400" dirty="0"/>
          </a:p>
          <a:p>
            <a:pPr algn="l"/>
            <a:r>
              <a:rPr lang="en-US" sz="2400" dirty="0"/>
              <a:t>Validate table schemas created by tools (e.g. Pipelines)</a:t>
            </a:r>
          </a:p>
          <a:p>
            <a:pPr algn="l"/>
            <a:endParaRPr lang="en-US" sz="2400" dirty="0"/>
          </a:p>
          <a:p>
            <a:pPr algn="l"/>
            <a:r>
              <a:rPr lang="en-US" sz="2400" dirty="0"/>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Power BI Direct Lake mode (diagram next slide)</a:t>
            </a:r>
          </a:p>
          <a:p>
            <a:pPr algn="l"/>
            <a:endParaRPr lang="en-US" sz="2400" dirty="0"/>
          </a:p>
          <a:p>
            <a:pPr algn="l"/>
            <a:r>
              <a:rPr lang="en-US" sz="2400" dirty="0"/>
              <a:t>Several current limitations</a:t>
            </a:r>
          </a:p>
          <a:p>
            <a:pPr algn="l"/>
            <a:endParaRPr lang="en-US" sz="2400" dirty="0"/>
          </a:p>
          <a:p>
            <a:pPr algn="l"/>
            <a:r>
              <a:rPr lang="en-US" sz="2400" dirty="0"/>
              <a:t>Limitations detailed at: https://learn.microsoft.com/en-us/power-bi/enterprise/directlake-overview#known-issues-and-limitations</a:t>
            </a:r>
          </a:p>
          <a:p>
            <a:pPr algn="l"/>
            <a:endParaRPr lang="en-US" sz="2400" dirty="0"/>
          </a:p>
        </p:txBody>
      </p:sp>
    </p:spTree>
    <p:extLst>
      <p:ext uri="{BB962C8B-B14F-4D97-AF65-F5344CB8AC3E}">
        <p14:creationId xmlns:p14="http://schemas.microsoft.com/office/powerpoint/2010/main" val="271201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Segoe UI"/>
              </a:rPr>
              <a:t>Model contains tables from more than one warehouse</a:t>
            </a:r>
          </a:p>
          <a:p>
            <a:pPr algn="l"/>
            <a:endParaRPr lang="en-US" sz="2400" dirty="0">
              <a:cs typeface="Arial"/>
            </a:endParaRPr>
          </a:p>
          <a:p>
            <a:pPr algn="l"/>
            <a:r>
              <a:rPr lang="en-US" sz="2400" dirty="0">
                <a:cs typeface="Arial"/>
              </a:rPr>
              <a:t>Model contains calculated columns and tables</a:t>
            </a:r>
            <a:endParaRPr lang="en-US" sz="2400" dirty="0"/>
          </a:p>
          <a:p>
            <a:pPr algn="l"/>
            <a:endParaRPr lang="en-US" sz="2400" dirty="0">
              <a:cs typeface="Arial"/>
            </a:endParaRPr>
          </a:p>
          <a:p>
            <a:pPr algn="l"/>
            <a:r>
              <a:rPr lang="en-US" sz="2400" dirty="0">
                <a:cs typeface="Arial"/>
              </a:rPr>
              <a:t>Model contains relationships based on datetime columns</a:t>
            </a:r>
            <a:endParaRPr lang="en-US" sz="2400" dirty="0"/>
          </a:p>
          <a:p>
            <a:pPr algn="l"/>
            <a:endParaRPr lang="en-US" sz="2400" dirty="0">
              <a:cs typeface="Arial"/>
            </a:endParaRPr>
          </a:p>
          <a:p>
            <a:pPr algn="l"/>
            <a:r>
              <a:rPr lang="en-US" sz="2400" dirty="0">
                <a:cs typeface="Arial"/>
              </a:rPr>
              <a:t>Key column data types do not coincide or are not unique</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347187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A query reads data from a view contained in the model</a:t>
            </a:r>
          </a:p>
          <a:p>
            <a:pPr algn="l"/>
            <a:endParaRPr lang="en-US" sz="2400" dirty="0">
              <a:cs typeface="Arial"/>
            </a:endParaRPr>
          </a:p>
          <a:p>
            <a:pPr algn="l"/>
            <a:r>
              <a:rPr lang="en-US" sz="2400" dirty="0">
                <a:cs typeface="Arial"/>
              </a:rPr>
              <a:t>SSO authentication is used when SQL endpoint security has been defined</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14481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On premises:</a:t>
            </a:r>
          </a:p>
          <a:p>
            <a:pPr algn="l"/>
            <a:r>
              <a:rPr lang="en-US" sz="2400" dirty="0">
                <a:cs typeface="Arial"/>
              </a:rPr>
              <a:t>	fact and dim contain tables</a:t>
            </a:r>
          </a:p>
          <a:p>
            <a:pPr algn="l"/>
            <a:r>
              <a:rPr lang="en-US" sz="2400" dirty="0">
                <a:cs typeface="Arial"/>
              </a:rPr>
              <a:t>	data and lookup contain views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cs typeface="Arial"/>
            </a:endParaRPr>
          </a:p>
          <a:p>
            <a:pPr algn="l"/>
            <a:r>
              <a:rPr lang="en-US" sz="2400" dirty="0">
                <a:cs typeface="Arial"/>
              </a:rPr>
              <a:t>In Fabric Data Warehouse:</a:t>
            </a:r>
            <a:endParaRPr lang="en-US" sz="2400" dirty="0"/>
          </a:p>
          <a:p>
            <a:pPr algn="l"/>
            <a:r>
              <a:rPr lang="en-US" sz="2400" dirty="0">
                <a:cs typeface="Arial"/>
              </a:rPr>
              <a:t>	data and lookup contain tables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p>
          <a:p>
            <a:pPr algn="l"/>
            <a:endParaRPr lang="en-US" sz="2400" dirty="0"/>
          </a:p>
        </p:txBody>
      </p:sp>
    </p:spTree>
    <p:extLst>
      <p:ext uri="{BB962C8B-B14F-4D97-AF65-F5344CB8AC3E}">
        <p14:creationId xmlns:p14="http://schemas.microsoft.com/office/powerpoint/2010/main" val="36970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Type 0 – no updates</a:t>
            </a:r>
          </a:p>
          <a:p>
            <a:pPr algn="l"/>
            <a:r>
              <a:rPr lang="en-US" sz="2400" dirty="0">
                <a:cs typeface="Arial"/>
              </a:rPr>
              <a:t>	calendar / date tables</a:t>
            </a:r>
          </a:p>
          <a:p>
            <a:pPr algn="l"/>
            <a:endParaRPr lang="en-US" sz="2400" dirty="0">
              <a:cs typeface="Arial"/>
            </a:endParaRPr>
          </a:p>
          <a:p>
            <a:pPr algn="l"/>
            <a:r>
              <a:rPr lang="en-US" sz="2400" dirty="0">
                <a:cs typeface="Arial"/>
              </a:rPr>
              <a:t>Type 1 – update in place; no historical record reqd.</a:t>
            </a:r>
          </a:p>
          <a:p>
            <a:pPr algn="l"/>
            <a:r>
              <a:rPr lang="en-US" sz="2400" dirty="0">
                <a:cs typeface="Arial"/>
              </a:rPr>
              <a:t>	college example – student name</a:t>
            </a:r>
          </a:p>
          <a:p>
            <a:pPr algn="l"/>
            <a:endParaRPr lang="en-US" sz="2400" dirty="0">
              <a:cs typeface="Arial"/>
            </a:endParaRPr>
          </a:p>
          <a:p>
            <a:pPr algn="l"/>
            <a:r>
              <a:rPr lang="en-US" sz="2400" dirty="0">
                <a:cs typeface="Arial"/>
              </a:rPr>
              <a:t>Type 2 – data versioning</a:t>
            </a:r>
          </a:p>
          <a:p>
            <a:pPr algn="l"/>
            <a:r>
              <a:rPr lang="en-US" sz="2400" dirty="0">
                <a:cs typeface="Arial"/>
              </a:rPr>
              <a:t>	college example – gender and ethnicity</a:t>
            </a:r>
          </a:p>
          <a:p>
            <a:pPr algn="l"/>
            <a:endParaRPr lang="en-US" sz="2400" dirty="0">
              <a:cs typeface="Arial"/>
            </a:endParaRPr>
          </a:p>
          <a:p>
            <a:pPr algn="l"/>
            <a:r>
              <a:rPr lang="en-US" sz="2400" dirty="0">
                <a:cs typeface="Arial"/>
              </a:rPr>
              <a:t>Can mix within same dimension table</a:t>
            </a:r>
            <a:endParaRPr lang="en-US" sz="2400" dirty="0"/>
          </a:p>
        </p:txBody>
      </p:sp>
    </p:spTree>
    <p:extLst>
      <p:ext uri="{BB962C8B-B14F-4D97-AF65-F5344CB8AC3E}">
        <p14:creationId xmlns:p14="http://schemas.microsoft.com/office/powerpoint/2010/main" val="127447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Source System Name</a:t>
            </a:r>
          </a:p>
          <a:p>
            <a:pPr algn="l"/>
            <a:r>
              <a:rPr lang="en-US" sz="2400" dirty="0">
                <a:cs typeface="Arial"/>
              </a:rPr>
              <a:t>Source System Key </a:t>
            </a:r>
          </a:p>
          <a:p>
            <a:pPr algn="l"/>
            <a:r>
              <a:rPr lang="en-US" sz="2400" dirty="0">
                <a:cs typeface="Arial"/>
              </a:rPr>
              <a:t>SCD Type 1 Hash Value</a:t>
            </a:r>
          </a:p>
          <a:p>
            <a:pPr algn="l"/>
            <a:r>
              <a:rPr lang="en-US" sz="2400" dirty="0">
                <a:cs typeface="Arial"/>
              </a:rPr>
              <a:t>SCD Type 2 Hash Value</a:t>
            </a:r>
          </a:p>
          <a:p>
            <a:pPr algn="l"/>
            <a:r>
              <a:rPr lang="en-US" sz="2400" dirty="0">
                <a:cs typeface="Arial"/>
              </a:rPr>
              <a:t>Active Record Flag</a:t>
            </a:r>
          </a:p>
          <a:p>
            <a:pPr algn="l"/>
            <a:r>
              <a:rPr lang="en-US" sz="2400" dirty="0">
                <a:cs typeface="Arial"/>
              </a:rPr>
              <a:t>Start Effective Date (in warehouse)</a:t>
            </a:r>
          </a:p>
          <a:p>
            <a:pPr algn="l"/>
            <a:r>
              <a:rPr lang="en-US" sz="2400" dirty="0">
                <a:cs typeface="Arial"/>
              </a:rPr>
              <a:t>End Effective Date (in warehouse)</a:t>
            </a:r>
          </a:p>
          <a:p>
            <a:pPr algn="l"/>
            <a:r>
              <a:rPr lang="en-US" sz="2400" dirty="0">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4" y="774861"/>
            <a:ext cx="3715128"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Twitter / X: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
        <p:nvSpPr>
          <p:cNvPr id="8" name="Text Placeholder 157">
            <a:extLst>
              <a:ext uri="{FF2B5EF4-FFF2-40B4-BE49-F238E27FC236}">
                <a16:creationId xmlns:a16="http://schemas.microsoft.com/office/drawing/2014/main" id="{61A8194F-8FD9-6238-50ED-873AF2E394EF}"/>
              </a:ext>
            </a:extLst>
          </p:cNvPr>
          <p:cNvSpPr txBox="1">
            <a:spLocks/>
          </p:cNvSpPr>
          <p:nvPr/>
        </p:nvSpPr>
        <p:spPr>
          <a:xfrm>
            <a:off x="2542947" y="5209584"/>
            <a:ext cx="1342264" cy="244269"/>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3"/>
              </a:buClr>
              <a:buFont typeface="Arial"/>
              <a:buNone/>
              <a:defRPr lang="en-US" sz="1100" kern="1200" dirty="0">
                <a:solidFill>
                  <a:schemeClr val="accent1"/>
                </a:solidFill>
                <a:latin typeface="+mn-lt"/>
                <a:ea typeface="+mn-ea"/>
                <a:cs typeface="+mn-cs"/>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2CCCD3"/>
              </a:buClr>
              <a:buSzTx/>
              <a:buFont typeface="Arial"/>
              <a:buNone/>
              <a:tabLst/>
              <a:defRPr/>
            </a:pPr>
            <a:r>
              <a:rPr kumimoji="0" lang="en-US" sz="1100" b="0" i="0" u="none" strike="noStrike" kern="1200" cap="none" spc="0" normalizeH="0" baseline="0" noProof="0">
                <a:ln>
                  <a:noFill/>
                </a:ln>
                <a:solidFill>
                  <a:srgbClr val="F9413A"/>
                </a:solidFill>
                <a:effectLst/>
                <a:uLnTx/>
                <a:uFillTx/>
                <a:latin typeface="Segoe UI"/>
                <a:ea typeface="+mn-ea"/>
                <a:cs typeface="+mn-cs"/>
              </a:rPr>
              <a:t>@ChrisHyde325</a:t>
            </a:r>
            <a:endParaRPr kumimoji="0" lang="en-US" sz="1100" b="0" i="0" u="none" strike="noStrike" kern="1200" cap="none" spc="0" normalizeH="0" baseline="0" noProof="0" dirty="0">
              <a:ln>
                <a:noFill/>
              </a:ln>
              <a:solidFill>
                <a:srgbClr val="F9413A"/>
              </a:solidFill>
              <a:effectLst/>
              <a:uLnTx/>
              <a:uFillTx/>
              <a:latin typeface="Segoe UI"/>
              <a:ea typeface="+mn-ea"/>
              <a:cs typeface="+mn-cs"/>
            </a:endParaRPr>
          </a:p>
        </p:txBody>
      </p:sp>
      <p:grpSp>
        <p:nvGrpSpPr>
          <p:cNvPr id="9" name="Group 8">
            <a:extLst>
              <a:ext uri="{FF2B5EF4-FFF2-40B4-BE49-F238E27FC236}">
                <a16:creationId xmlns:a16="http://schemas.microsoft.com/office/drawing/2014/main" id="{B79ED12B-548E-CCA5-C8D5-2429C12F3321}"/>
              </a:ext>
            </a:extLst>
          </p:cNvPr>
          <p:cNvGrpSpPr/>
          <p:nvPr/>
        </p:nvGrpSpPr>
        <p:grpSpPr>
          <a:xfrm>
            <a:off x="2339406" y="5224253"/>
            <a:ext cx="229600" cy="229600"/>
            <a:chOff x="5748554" y="5146675"/>
            <a:chExt cx="353832" cy="353832"/>
          </a:xfrm>
        </p:grpSpPr>
        <p:sp>
          <p:nvSpPr>
            <p:cNvPr id="10" name="Freeform 383">
              <a:extLst>
                <a:ext uri="{FF2B5EF4-FFF2-40B4-BE49-F238E27FC236}">
                  <a16:creationId xmlns:a16="http://schemas.microsoft.com/office/drawing/2014/main" id="{E6351DC0-0218-F244-C7E5-6FB90B076CFD}"/>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FFFFFF">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01820"/>
                </a:solidFill>
                <a:effectLst/>
                <a:uLnTx/>
                <a:uFillTx/>
                <a:latin typeface="Segoe UI"/>
              </a:endParaRPr>
            </a:p>
          </p:txBody>
        </p:sp>
        <p:sp>
          <p:nvSpPr>
            <p:cNvPr id="11" name="Rounded Rectangle 92">
              <a:extLst>
                <a:ext uri="{FF2B5EF4-FFF2-40B4-BE49-F238E27FC236}">
                  <a16:creationId xmlns:a16="http://schemas.microsoft.com/office/drawing/2014/main" id="{AA918090-64E3-59F9-295D-53C2667F147C}"/>
                </a:ext>
              </a:extLst>
            </p:cNvPr>
            <p:cNvSpPr/>
            <p:nvPr/>
          </p:nvSpPr>
          <p:spPr>
            <a:xfrm>
              <a:off x="5748554" y="5146675"/>
              <a:ext cx="353832" cy="353832"/>
            </a:xfrm>
            <a:prstGeom prst="roundRect">
              <a:avLst/>
            </a:prstGeom>
            <a:noFill/>
            <a:ln w="1905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558B1"/>
                </a:solidFill>
                <a:effectLst/>
                <a:uLnTx/>
                <a:uFillTx/>
                <a:latin typeface="Segoe UI"/>
                <a:ea typeface="+mn-ea"/>
                <a:cs typeface="+mn-cs"/>
              </a:endParaRPr>
            </a:p>
          </p:txBody>
        </p:sp>
      </p:grpSp>
    </p:spTree>
    <p:extLst>
      <p:ext uri="{BB962C8B-B14F-4D97-AF65-F5344CB8AC3E}">
        <p14:creationId xmlns:p14="http://schemas.microsoft.com/office/powerpoint/2010/main" val="156709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Default dimension members</a:t>
            </a:r>
          </a:p>
          <a:p>
            <a:pPr algn="l"/>
            <a:endParaRPr lang="en-US" sz="2400" dirty="0">
              <a:cs typeface="Arial"/>
            </a:endParaRPr>
          </a:p>
          <a:p>
            <a:pPr algn="l"/>
            <a:r>
              <a:rPr lang="en-US" sz="2400" dirty="0">
                <a:cs typeface="Arial"/>
              </a:rPr>
              <a:t>Unknown</a:t>
            </a:r>
          </a:p>
          <a:p>
            <a:pPr algn="l"/>
            <a:r>
              <a:rPr lang="en-US" sz="2400" dirty="0">
                <a:cs typeface="Arial"/>
              </a:rPr>
              <a:t>	e.g. Student record mismatch</a:t>
            </a:r>
          </a:p>
          <a:p>
            <a:pPr algn="l"/>
            <a:endParaRPr lang="en-US" sz="2400" dirty="0">
              <a:cs typeface="Arial"/>
            </a:endParaRPr>
          </a:p>
          <a:p>
            <a:pPr algn="l"/>
            <a:r>
              <a:rPr lang="en-US" sz="2400" dirty="0">
                <a:cs typeface="Arial"/>
              </a:rPr>
              <a:t>Missing</a:t>
            </a:r>
          </a:p>
          <a:p>
            <a:pPr algn="l"/>
            <a:r>
              <a:rPr lang="en-US" sz="2400" dirty="0">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temp tables</a:t>
            </a:r>
          </a:p>
          <a:p>
            <a:pPr algn="l"/>
            <a:endParaRPr lang="en-US" sz="2400" dirty="0"/>
          </a:p>
          <a:p>
            <a:pPr algn="l"/>
            <a:r>
              <a:rPr lang="en-US" sz="2400" dirty="0"/>
              <a:t>Physically materialize a table in temp schema</a:t>
            </a:r>
          </a:p>
          <a:p>
            <a:pPr algn="l"/>
            <a:endParaRPr lang="en-US" sz="2400" dirty="0"/>
          </a:p>
          <a:p>
            <a:pPr algn="l"/>
            <a:r>
              <a:rPr lang="en-US" sz="2400" dirty="0"/>
              <a:t>Demo</a:t>
            </a:r>
          </a:p>
        </p:txBody>
      </p:sp>
    </p:spTree>
    <p:extLst>
      <p:ext uri="{BB962C8B-B14F-4D97-AF65-F5344CB8AC3E}">
        <p14:creationId xmlns:p14="http://schemas.microsoft.com/office/powerpoint/2010/main" val="19328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INSERT INTO from a stored procedure</a:t>
            </a:r>
          </a:p>
          <a:p>
            <a:pPr algn="l"/>
            <a:endParaRPr lang="en-US" sz="2400" dirty="0"/>
          </a:p>
          <a:p>
            <a:pPr algn="l"/>
            <a:r>
              <a:rPr lang="en-US" sz="2400" dirty="0"/>
              <a:t>Re-locate transformation logic</a:t>
            </a:r>
          </a:p>
          <a:p>
            <a:pPr algn="l"/>
            <a:endParaRPr lang="en-US" sz="2400" dirty="0"/>
          </a:p>
          <a:p>
            <a:pPr algn="l"/>
            <a:r>
              <a:rPr lang="en-US" sz="2400" dirty="0"/>
              <a:t>Demo</a:t>
            </a:r>
          </a:p>
        </p:txBody>
      </p:sp>
    </p:spTree>
    <p:extLst>
      <p:ext uri="{BB962C8B-B14F-4D97-AF65-F5344CB8AC3E}">
        <p14:creationId xmlns:p14="http://schemas.microsoft.com/office/powerpoint/2010/main" val="23869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MERGE statement</a:t>
            </a:r>
          </a:p>
          <a:p>
            <a:pPr algn="l"/>
            <a:endParaRPr lang="en-US" sz="2400" dirty="0"/>
          </a:p>
          <a:p>
            <a:pPr algn="l"/>
            <a:r>
              <a:rPr lang="en-US" sz="2400" dirty="0"/>
              <a:t>Separate INSERT and UPDATE statements</a:t>
            </a:r>
          </a:p>
          <a:p>
            <a:pPr algn="l"/>
            <a:endParaRPr lang="en-US" sz="2400" dirty="0"/>
          </a:p>
          <a:p>
            <a:pPr algn="l"/>
            <a:r>
              <a:rPr lang="en-US" sz="2400" dirty="0"/>
              <a:t>Demo</a:t>
            </a:r>
          </a:p>
        </p:txBody>
      </p:sp>
    </p:spTree>
    <p:extLst>
      <p:ext uri="{BB962C8B-B14F-4D97-AF65-F5344CB8AC3E}">
        <p14:creationId xmlns:p14="http://schemas.microsoft.com/office/powerpoint/2010/main" val="399237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IDENTITY() columns</a:t>
            </a:r>
          </a:p>
          <a:p>
            <a:pPr algn="l"/>
            <a:endParaRPr lang="en-US" sz="2400" dirty="0"/>
          </a:p>
          <a:p>
            <a:pPr algn="l"/>
            <a:r>
              <a:rPr lang="en-US" sz="2400" dirty="0"/>
              <a:t>Use ROW_NUMBER() function plus a seed</a:t>
            </a:r>
          </a:p>
          <a:p>
            <a:pPr algn="l"/>
            <a:endParaRPr lang="en-US" sz="2400" dirty="0"/>
          </a:p>
          <a:p>
            <a:pPr algn="l"/>
            <a:r>
              <a:rPr lang="en-US" sz="2400" dirty="0"/>
              <a:t>Demo</a:t>
            </a:r>
          </a:p>
        </p:txBody>
      </p:sp>
    </p:spTree>
    <p:extLst>
      <p:ext uri="{BB962C8B-B14F-4D97-AF65-F5344CB8AC3E}">
        <p14:creationId xmlns:p14="http://schemas.microsoft.com/office/powerpoint/2010/main" val="401734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File Storage</a:t>
            </a:r>
          </a:p>
          <a:p>
            <a:pPr algn="l"/>
            <a:endParaRPr lang="en-US" sz="2400" dirty="0"/>
          </a:p>
          <a:p>
            <a:pPr algn="l"/>
            <a:r>
              <a:rPr lang="en-US" sz="2400" dirty="0"/>
              <a:t>Medallion Architecture options</a:t>
            </a:r>
          </a:p>
          <a:p>
            <a:pPr algn="l"/>
            <a:r>
              <a:rPr lang="en-US" sz="2400" dirty="0"/>
              <a:t>	Bronze and Silver layers in the Lakehouse</a:t>
            </a:r>
          </a:p>
          <a:p>
            <a:pPr algn="l"/>
            <a:r>
              <a:rPr lang="en-US" sz="2400" dirty="0"/>
              <a:t>	Gold layer in the Warehouse</a:t>
            </a:r>
          </a:p>
          <a:p>
            <a:pPr algn="l"/>
            <a:endParaRPr lang="en-US" sz="2400" dirty="0"/>
          </a:p>
          <a:p>
            <a:pPr algn="l"/>
            <a:r>
              <a:rPr lang="en-US" sz="2400" dirty="0"/>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1081608" y="416219"/>
            <a:ext cx="7998649" cy="596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400" dirty="0"/>
              <a:t>Brief overview of Microsoft Fabric and Fabric Data Warehouse</a:t>
            </a:r>
          </a:p>
          <a:p>
            <a:pPr algn="l"/>
            <a:endParaRPr lang="en-US" sz="2400" dirty="0"/>
          </a:p>
          <a:p>
            <a:pPr algn="l"/>
            <a:r>
              <a:rPr lang="en-US" sz="2400" dirty="0"/>
              <a:t>Design for performance</a:t>
            </a:r>
          </a:p>
          <a:p>
            <a:pPr algn="l"/>
            <a:endParaRPr lang="en-US" sz="2400" dirty="0"/>
          </a:p>
          <a:p>
            <a:pPr algn="l"/>
            <a:r>
              <a:rPr lang="en-US" sz="2400" dirty="0"/>
              <a:t>Direct Lake mode in Power BI</a:t>
            </a:r>
          </a:p>
          <a:p>
            <a:pPr algn="l"/>
            <a:endParaRPr lang="en-US" sz="2400" dirty="0"/>
          </a:p>
          <a:p>
            <a:pPr algn="l"/>
            <a:r>
              <a:rPr lang="en-US" sz="2400" dirty="0"/>
              <a:t>Workarounds for T-SQL limitations</a:t>
            </a:r>
          </a:p>
          <a:p>
            <a:pPr algn="l"/>
            <a:endParaRPr lang="en-US" sz="2400" dirty="0"/>
          </a:p>
          <a:p>
            <a:pPr algn="l"/>
            <a:r>
              <a:rPr lang="en-US" sz="2400" dirty="0"/>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T-SQL based data warehousing experience</a:t>
            </a:r>
          </a:p>
          <a:p>
            <a:pPr algn="l"/>
            <a:endParaRPr lang="en-US" sz="2600" dirty="0"/>
          </a:p>
          <a:p>
            <a:pPr algn="l"/>
            <a:r>
              <a:rPr lang="en-US" sz="2600" dirty="0"/>
              <a:t>Denormalized tables optimized for reporting</a:t>
            </a:r>
          </a:p>
          <a:p>
            <a:pPr algn="l"/>
            <a:endParaRPr lang="en-US" sz="2600" dirty="0"/>
          </a:p>
          <a:p>
            <a:pPr algn="l"/>
            <a:r>
              <a:rPr lang="en-US" sz="2600" dirty="0"/>
              <a:t>Stored Procedures</a:t>
            </a:r>
          </a:p>
          <a:p>
            <a:pPr algn="l"/>
            <a:endParaRPr lang="en-US" sz="2600" dirty="0"/>
          </a:p>
          <a:p>
            <a:pPr algn="l"/>
            <a:r>
              <a:rPr lang="en-US" sz="2600" dirty="0"/>
              <a:t>Parquet Files</a:t>
            </a:r>
          </a:p>
          <a:p>
            <a:pPr algn="l"/>
            <a:endParaRPr lang="en-US" sz="2600" dirty="0"/>
          </a:p>
          <a:p>
            <a:pPr algn="l"/>
            <a:r>
              <a:rPr lang="en-US" sz="2600" dirty="0" err="1"/>
              <a:t>Queryable</a:t>
            </a:r>
            <a:r>
              <a:rPr lang="en-US" sz="2600" dirty="0"/>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Collocate resources where possible</a:t>
            </a:r>
          </a:p>
          <a:p>
            <a:pPr algn="l"/>
            <a:endParaRPr lang="en-US" sz="2400" dirty="0"/>
          </a:p>
          <a:p>
            <a:pPr algn="l"/>
            <a:r>
              <a:rPr lang="en-US" sz="2400" dirty="0"/>
              <a:t>Network latency between client and compute</a:t>
            </a:r>
          </a:p>
          <a:p>
            <a:pPr algn="l"/>
            <a:endParaRPr lang="en-US" sz="2400" dirty="0"/>
          </a:p>
          <a:p>
            <a:pPr algn="l"/>
            <a:r>
              <a:rPr lang="en-US" sz="2400" dirty="0"/>
              <a:t>Network latency between compute and shortcuts</a:t>
            </a:r>
          </a:p>
          <a:p>
            <a:pPr algn="l"/>
            <a:endParaRPr lang="en-US" sz="2400" dirty="0"/>
          </a:p>
          <a:p>
            <a:pPr algn="l"/>
            <a:r>
              <a:rPr lang="en-US" sz="2400" dirty="0"/>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Denormalized data</a:t>
            </a:r>
          </a:p>
          <a:p>
            <a:pPr algn="l"/>
            <a:endParaRPr lang="en-US" sz="2400" dirty="0"/>
          </a:p>
          <a:p>
            <a:pPr algn="l"/>
            <a:r>
              <a:rPr lang="en-US" sz="2400" dirty="0"/>
              <a:t>Fact tables – countable data</a:t>
            </a:r>
          </a:p>
          <a:p>
            <a:pPr algn="l"/>
            <a:endParaRPr lang="en-US" sz="2400" dirty="0"/>
          </a:p>
          <a:p>
            <a:pPr algn="l"/>
            <a:r>
              <a:rPr lang="en-US" sz="2400" dirty="0"/>
              <a:t>Dimension tables – slicing-and-dicing</a:t>
            </a:r>
          </a:p>
          <a:p>
            <a:pPr algn="l"/>
            <a:endParaRPr lang="en-US" sz="2400" dirty="0"/>
          </a:p>
          <a:p>
            <a:pPr algn="l"/>
            <a:r>
              <a:rPr lang="en-US" sz="2400" dirty="0"/>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2500</TotalTime>
  <Words>1653</Words>
  <Application>Microsoft Office PowerPoint</Application>
  <PresentationFormat>Widescreen</PresentationFormat>
  <Paragraphs>194</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Segoe UI</vt:lpstr>
      <vt:lpstr>Segoe UI Light</vt:lpstr>
      <vt:lpstr>Söhne</vt:lpstr>
      <vt:lpstr>Trebuchet MS</vt:lpstr>
      <vt:lpstr>Wingdings 3</vt:lpstr>
      <vt:lpstr>Facet</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T-SQL Limitation #1</vt:lpstr>
      <vt:lpstr>T-SQL Limitation #2</vt:lpstr>
      <vt:lpstr>T-SQL Limitation #3</vt:lpstr>
      <vt:lpstr>T-SQL Limitation #4</vt:lpstr>
      <vt:lpstr>Leverage the Lakehouse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113</cp:revision>
  <dcterms:created xsi:type="dcterms:W3CDTF">2021-06-17T21:52:43Z</dcterms:created>
  <dcterms:modified xsi:type="dcterms:W3CDTF">2024-09-25T13:52:48Z</dcterms:modified>
</cp:coreProperties>
</file>