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1" r:id="rId3"/>
    <p:sldId id="257" r:id="rId4"/>
    <p:sldId id="319" r:id="rId5"/>
    <p:sldId id="270" r:id="rId6"/>
    <p:sldId id="274" r:id="rId7"/>
    <p:sldId id="276" r:id="rId8"/>
    <p:sldId id="278" r:id="rId9"/>
    <p:sldId id="275" r:id="rId10"/>
    <p:sldId id="320" r:id="rId11"/>
    <p:sldId id="313" r:id="rId12"/>
    <p:sldId id="314" r:id="rId13"/>
    <p:sldId id="315" r:id="rId14"/>
    <p:sldId id="328" r:id="rId15"/>
    <p:sldId id="321" r:id="rId16"/>
    <p:sldId id="263" r:id="rId17"/>
    <p:sldId id="316" r:id="rId18"/>
    <p:sldId id="323" r:id="rId19"/>
    <p:sldId id="322" r:id="rId20"/>
    <p:sldId id="269" r:id="rId21"/>
    <p:sldId id="325" r:id="rId22"/>
    <p:sldId id="327" r:id="rId23"/>
    <p:sldId id="326" r:id="rId24"/>
    <p:sldId id="329" r:id="rId25"/>
    <p:sldId id="324" r:id="rId26"/>
    <p:sldId id="272" r:id="rId27"/>
    <p:sldId id="277" r:id="rId28"/>
    <p:sldId id="31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465D3-AAB6-4CFA-8EC9-533CC9B8970E}" v="12" dt="2023-07-15T12:13:47.164"/>
    <p1510:client id="{ED1F197A-5E72-4051-89EB-401A16FF6143}" v="51" dt="2023-07-20T01:27:36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389" y="2404534"/>
            <a:ext cx="9187131" cy="1646302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Tips and Tricks for Microsoft</a:t>
            </a:r>
            <a:br>
              <a:rPr lang="en-US" sz="4800" dirty="0">
                <a:solidFill>
                  <a:schemeClr val="accent2"/>
                </a:solidFill>
              </a:rPr>
            </a:br>
            <a:r>
              <a:rPr lang="en-US" sz="4800" dirty="0">
                <a:solidFill>
                  <a:schemeClr val="accent2"/>
                </a:solidFill>
              </a:rPr>
              <a:t>Fabric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SQL Saturday Atlanta 2024 – April 20th, 2024</a:t>
            </a:r>
          </a:p>
        </p:txBody>
      </p:sp>
    </p:spTree>
    <p:extLst>
      <p:ext uri="{BB962C8B-B14F-4D97-AF65-F5344CB8AC3E}">
        <p14:creationId xmlns:p14="http://schemas.microsoft.com/office/powerpoint/2010/main" val="334112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7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a Lakehouse?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86561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“…An open architecture that combines the best elements of data lakes and data warehouses.”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Proposed by Databricks in whitepapers in 2020/2021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10 key features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Often organized in medallion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3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Key features of a Lakehouse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Transaction (ACID) support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Schema enforcement and governance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BI tools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Storage is de-coupled from Compute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Open standards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761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More 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Supports both structured and unstructured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multiple types of analytics workloads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Real-time streaming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Security and access control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governance and data catalogs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56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Delta Parquet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Delta layer provides compatibility for ACID transactions, as well as schema drift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All delta is parquet, not all parquet is delta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91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Medallion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Bronze layer – raw data, staging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Silver layer – cleansed and conformed data, possibly third-normal form (3NF)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Gold layer – curated and transformed, possibly in a star schema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 www.databricks.com/glossary/medallion-architecture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80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https://learn.microsoft.com/en-us/fabric/data-engineering/lakehouse-overview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95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More traditional data warehousing experience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Structured data, usually in a star schema relationship (</a:t>
            </a:r>
            <a:r>
              <a:rPr lang="en-US" sz="2400" dirty="0" err="1"/>
              <a:t>ie</a:t>
            </a:r>
            <a:r>
              <a:rPr lang="en-US" sz="2400" dirty="0"/>
              <a:t>. facts and dimension)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Develop primarily with T-SQL; Query with T-SQL code or visual editor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is still stored in the open-source Delta Parquet format!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48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Data Warehouse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https://learn.microsoft.com/en-us/fabric/data-warehouse/data-warehousing</a:t>
            </a:r>
          </a:p>
        </p:txBody>
      </p:sp>
    </p:spTree>
    <p:extLst>
      <p:ext uri="{BB962C8B-B14F-4D97-AF65-F5344CB8AC3E}">
        <p14:creationId xmlns:p14="http://schemas.microsoft.com/office/powerpoint/2010/main" val="337202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vs. Warehouse?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661020"/>
            <a:ext cx="8215774" cy="4874003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Structured and unstructured data vs. only 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Spark (</a:t>
            </a:r>
            <a:r>
              <a:rPr lang="en-US" sz="2400" dirty="0" err="1"/>
              <a:t>PySpark</a:t>
            </a:r>
            <a:r>
              <a:rPr lang="en-US" sz="2400" dirty="0"/>
              <a:t>, Scala, Spark SQL, etc.) vs. T-SQL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Highly complex data structures and transformations vs. denormalized tabular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scientist and data engineer vs. SQL developer and data analyst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https://youtu.be/cmQ9hs8DdR0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513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3">
            <a:extLst>
              <a:ext uri="{FF2B5EF4-FFF2-40B4-BE49-F238E27FC236}">
                <a16:creationId xmlns:a16="http://schemas.microsoft.com/office/drawing/2014/main" id="{650E806A-B659-CFFE-A625-116D91E31518}"/>
              </a:ext>
            </a:extLst>
          </p:cNvPr>
          <p:cNvSpPr txBox="1">
            <a:spLocks/>
          </p:cNvSpPr>
          <p:nvPr/>
        </p:nvSpPr>
        <p:spPr>
          <a:xfrm>
            <a:off x="1217137" y="3956323"/>
            <a:ext cx="3248526" cy="470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t>Chris Hyde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5" name="Text Placeholder 44">
            <a:extLst>
              <a:ext uri="{FF2B5EF4-FFF2-40B4-BE49-F238E27FC236}">
                <a16:creationId xmlns:a16="http://schemas.microsoft.com/office/drawing/2014/main" id="{BDA512D8-0FBA-9BE8-8A82-B12631B2BF76}"/>
              </a:ext>
            </a:extLst>
          </p:cNvPr>
          <p:cNvSpPr txBox="1">
            <a:spLocks/>
          </p:cNvSpPr>
          <p:nvPr/>
        </p:nvSpPr>
        <p:spPr>
          <a:xfrm>
            <a:off x="866436" y="4420326"/>
            <a:ext cx="3904735" cy="405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Owner and Principal Consultant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Hydrate Consulting, LLC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CCCD3"/>
              </a:solidFill>
              <a:effectLst/>
              <a:uLnTx/>
              <a:uFillTx/>
              <a:latin typeface="Segoe UI"/>
              <a:cs typeface="Segoe UI Light" charset="0"/>
            </a:endParaRPr>
          </a:p>
        </p:txBody>
      </p:sp>
      <p:sp>
        <p:nvSpPr>
          <p:cNvPr id="6" name="Text Placeholder 149">
            <a:extLst>
              <a:ext uri="{FF2B5EF4-FFF2-40B4-BE49-F238E27FC236}">
                <a16:creationId xmlns:a16="http://schemas.microsoft.com/office/drawing/2014/main" id="{195E63DD-9D84-66B4-519A-3EBC18E08255}"/>
              </a:ext>
            </a:extLst>
          </p:cNvPr>
          <p:cNvSpPr txBox="1">
            <a:spLocks/>
          </p:cNvSpPr>
          <p:nvPr/>
        </p:nvSpPr>
        <p:spPr>
          <a:xfrm>
            <a:off x="5808434" y="774861"/>
            <a:ext cx="3573710" cy="569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He / him pronouns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Microsoft Data Platform MVP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Independent Analytics and DBA Consultant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Albuquerque data platform group leader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Contact me: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Twitter / X:  @ChrisHyde325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Email:  chrishyde325@gmail.com</a:t>
            </a:r>
          </a:p>
        </p:txBody>
      </p:sp>
      <p:pic>
        <p:nvPicPr>
          <p:cNvPr id="7" name="Picture Placeholder 3">
            <a:extLst>
              <a:ext uri="{FF2B5EF4-FFF2-40B4-BE49-F238E27FC236}">
                <a16:creationId xmlns:a16="http://schemas.microsoft.com/office/drawing/2014/main" id="{8623CDD5-A2D7-E061-D3F3-A6F420010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1" y="774861"/>
            <a:ext cx="1938490" cy="2713887"/>
          </a:xfrm>
          <a:prstGeom prst="ellipse">
            <a:avLst/>
          </a:prstGeom>
          <a:solidFill>
            <a:srgbClr val="FFFFFF">
              <a:lumMod val="95000"/>
            </a:srgbClr>
          </a:solidFill>
        </p:spPr>
      </p:pic>
      <p:sp>
        <p:nvSpPr>
          <p:cNvPr id="8" name="Text Placeholder 157">
            <a:extLst>
              <a:ext uri="{FF2B5EF4-FFF2-40B4-BE49-F238E27FC236}">
                <a16:creationId xmlns:a16="http://schemas.microsoft.com/office/drawing/2014/main" id="{61A8194F-8FD9-6238-50ED-873AF2E394EF}"/>
              </a:ext>
            </a:extLst>
          </p:cNvPr>
          <p:cNvSpPr txBox="1">
            <a:spLocks/>
          </p:cNvSpPr>
          <p:nvPr/>
        </p:nvSpPr>
        <p:spPr>
          <a:xfrm>
            <a:off x="2542947" y="5209584"/>
            <a:ext cx="1342264" cy="244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@ChrisHyde325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9ED12B-548E-CCA5-C8D5-2429C12F3321}"/>
              </a:ext>
            </a:extLst>
          </p:cNvPr>
          <p:cNvGrpSpPr/>
          <p:nvPr/>
        </p:nvGrpSpPr>
        <p:grpSpPr>
          <a:xfrm>
            <a:off x="2339406" y="5224253"/>
            <a:ext cx="229600" cy="229600"/>
            <a:chOff x="5748554" y="5146675"/>
            <a:chExt cx="353832" cy="353832"/>
          </a:xfrm>
        </p:grpSpPr>
        <p:sp>
          <p:nvSpPr>
            <p:cNvPr id="10" name="Freeform 383">
              <a:extLst>
                <a:ext uri="{FF2B5EF4-FFF2-40B4-BE49-F238E27FC236}">
                  <a16:creationId xmlns:a16="http://schemas.microsoft.com/office/drawing/2014/main" id="{E6351DC0-0218-F244-C7E5-6FB90B076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" name="Rounded Rectangle 92">
              <a:extLst>
                <a:ext uri="{FF2B5EF4-FFF2-40B4-BE49-F238E27FC236}">
                  <a16:creationId xmlns:a16="http://schemas.microsoft.com/office/drawing/2014/main" id="{AA918090-64E3-59F9-295D-53C2667F147C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558B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91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Notebooks – train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Experiments – evaluate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Models – store in the workspace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https://learn.microsoft.com/en-us/fabric/data-science/data-science-overview</a:t>
            </a:r>
          </a:p>
        </p:txBody>
      </p:sp>
    </p:spTree>
    <p:extLst>
      <p:ext uri="{BB962C8B-B14F-4D97-AF65-F5344CB8AC3E}">
        <p14:creationId xmlns:p14="http://schemas.microsoft.com/office/powerpoint/2010/main" val="2748823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Real-Time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End-to-end streaming solution for high-speed data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Optimized for time-series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Kusto Query Language (KQL) only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https://learn.microsoft.com/en-us/fabric/real-time-analytics/overview</a:t>
            </a:r>
          </a:p>
        </p:txBody>
      </p:sp>
    </p:spTree>
    <p:extLst>
      <p:ext uri="{BB962C8B-B14F-4D97-AF65-F5344CB8AC3E}">
        <p14:creationId xmlns:p14="http://schemas.microsoft.com/office/powerpoint/2010/main" val="1036926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Direct Lake mode (diagram next slide)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Many limitations currently in public preview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Limitations detailed at: https://learn.microsoft.com/en-us/power-bi/enterprise/directlake-overview#known-issues-and-limitations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01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621493"/>
            <a:ext cx="12192000" cy="561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91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https://learn.microsoft.com/en-us/power-bi/fundamentals/power-bi-overview</a:t>
            </a:r>
          </a:p>
        </p:txBody>
      </p:sp>
    </p:spTree>
    <p:extLst>
      <p:ext uri="{BB962C8B-B14F-4D97-AF65-F5344CB8AC3E}">
        <p14:creationId xmlns:p14="http://schemas.microsoft.com/office/powerpoint/2010/main" val="358453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7919-E447-D108-375F-369B8B6B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A1A8-A696-15FF-07ED-C52D8DC1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7E735-5C47-6CDE-5D38-38559504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50166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4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https://github.com/DrJekyll325/Presentations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azure.microsoft.com/en-us/blog/introducing-microsoft-fabric-data-analytics-for-the-era-of-ai/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learn.microsoft.com/en-us/fabric/get-started/microsoft-fabric-overview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aka.ms/fabric-learn</a:t>
            </a:r>
          </a:p>
          <a:p>
            <a:pPr algn="l"/>
            <a:r>
              <a:rPr lang="en-US" sz="2400" dirty="0"/>
              <a:t>aka.ms/</a:t>
            </a:r>
            <a:r>
              <a:rPr lang="en-US" sz="2400" dirty="0" err="1"/>
              <a:t>FabricRoadmap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76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Video 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997660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aka.ms/fabric-webinar-series/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www.youtube.com/watch?v=-f0XIVEP7bE&amp;list=PLv2BtOtLblH1RhbtfTpp9ovi3Y-3HiRO2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22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Brief overview of Microsoft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Performance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Workarounds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Direct Lake mode in Power BI</a:t>
            </a:r>
          </a:p>
        </p:txBody>
      </p:sp>
    </p:spTree>
    <p:extLst>
      <p:ext uri="{BB962C8B-B14F-4D97-AF65-F5344CB8AC3E}">
        <p14:creationId xmlns:p14="http://schemas.microsoft.com/office/powerpoint/2010/main" val="345618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Microsoft Fabric?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/>
              <a:t>Microsoft’s next generation all-in-one data analytics product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Full integration of data warehousing, data engineering, and data science tools into the same portal as Power BI (reporting and data visualization)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Software-as-a-Service (SaaS) rather than Platform-as-a-Service (PaaS)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One copy of data in the integrated </a:t>
            </a:r>
            <a:r>
              <a:rPr lang="en-US" sz="2600" dirty="0" err="1"/>
              <a:t>OneLake</a:t>
            </a:r>
            <a:r>
              <a:rPr lang="en-US" sz="2600" dirty="0"/>
              <a:t> data lake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41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ACC122-B825-F3AD-0ECD-8833636A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2422" y="1884410"/>
            <a:ext cx="8757811" cy="32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accent2"/>
                </a:solidFill>
              </a:rPr>
              <a:t>OneLake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“OneDrive for data”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Full compatibility with Azure Data Lake Storage Gen2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Shortcut feature allows data virtualization across other ADLSg2, Amazon S3, and (soon) Google Storage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stored in the open-source Delta Parquet format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/>
              <a:t>OneLake</a:t>
            </a:r>
            <a:r>
              <a:rPr lang="en-US" sz="2400" dirty="0"/>
              <a:t> file explorer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18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Foundation, part 2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4942" y="1783453"/>
            <a:ext cx="7360382" cy="42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90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1780</TotalTime>
  <Words>702</Words>
  <Application>Microsoft Office PowerPoint</Application>
  <PresentationFormat>Widescreen</PresentationFormat>
  <Paragraphs>168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Segoe UI</vt:lpstr>
      <vt:lpstr>Segoe UI Light</vt:lpstr>
      <vt:lpstr>Trebuchet MS</vt:lpstr>
      <vt:lpstr>Wingdings 3</vt:lpstr>
      <vt:lpstr>Facet</vt:lpstr>
      <vt:lpstr>Tips and Tricks for Microsoft Fabric Data Warehouse</vt:lpstr>
      <vt:lpstr>PowerPoint Presentation</vt:lpstr>
      <vt:lpstr>Agenda</vt:lpstr>
      <vt:lpstr>What is Microsoft Fabric?</vt:lpstr>
      <vt:lpstr>PowerPoint Presentation</vt:lpstr>
      <vt:lpstr>SaaS Foundation</vt:lpstr>
      <vt:lpstr>OneLake</vt:lpstr>
      <vt:lpstr>PowerPoint Presentation</vt:lpstr>
      <vt:lpstr>SaaS Foundation, part 2</vt:lpstr>
      <vt:lpstr>PowerPoint Presentation</vt:lpstr>
      <vt:lpstr>What is a Lakehouse?</vt:lpstr>
      <vt:lpstr>Key features of a Lakehouse</vt:lpstr>
      <vt:lpstr>More key features</vt:lpstr>
      <vt:lpstr>Delta Parquet</vt:lpstr>
      <vt:lpstr>Medallion architecture</vt:lpstr>
      <vt:lpstr>Lakehouse Demo</vt:lpstr>
      <vt:lpstr>Synapse Data Warehouse</vt:lpstr>
      <vt:lpstr>Data Warehouse Demo</vt:lpstr>
      <vt:lpstr>Lakehouse vs. Warehouse?</vt:lpstr>
      <vt:lpstr>Demo</vt:lpstr>
      <vt:lpstr>Synapse Data Science</vt:lpstr>
      <vt:lpstr>Real-Time Analytics</vt:lpstr>
      <vt:lpstr>Power BI</vt:lpstr>
      <vt:lpstr>Demo</vt:lpstr>
      <vt:lpstr>Power BI Demo</vt:lpstr>
      <vt:lpstr>PowerPoint Presentation</vt:lpstr>
      <vt:lpstr>Resources</vt:lpstr>
      <vt:lpstr>Video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 Transactions Model</dc:title>
  <dc:creator>Chris Hyde</dc:creator>
  <cp:lastModifiedBy>Chris Hyde</cp:lastModifiedBy>
  <cp:revision>88</cp:revision>
  <dcterms:created xsi:type="dcterms:W3CDTF">2021-06-17T21:52:43Z</dcterms:created>
  <dcterms:modified xsi:type="dcterms:W3CDTF">2024-04-19T14:19:45Z</dcterms:modified>
</cp:coreProperties>
</file>