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80" r:id="rId5"/>
    <p:sldMasterId id="2147483682" r:id="rId6"/>
    <p:sldMasterId id="2147483684" r:id="rId7"/>
    <p:sldMasterId id="2147483695" r:id="rId8"/>
  </p:sldMasterIdLst>
  <p:notesMasterIdLst>
    <p:notesMasterId r:id="rId39"/>
  </p:notesMasterIdLst>
  <p:sldIdLst>
    <p:sldId id="258" r:id="rId9"/>
    <p:sldId id="271" r:id="rId10"/>
    <p:sldId id="274" r:id="rId11"/>
    <p:sldId id="311" r:id="rId12"/>
    <p:sldId id="2147482364" r:id="rId13"/>
    <p:sldId id="257" r:id="rId14"/>
    <p:sldId id="319" r:id="rId15"/>
    <p:sldId id="2147482362" r:id="rId16"/>
    <p:sldId id="335" r:id="rId17"/>
    <p:sldId id="316" r:id="rId18"/>
    <p:sldId id="334" r:id="rId19"/>
    <p:sldId id="332" r:id="rId20"/>
    <p:sldId id="331" r:id="rId21"/>
    <p:sldId id="333" r:id="rId22"/>
    <p:sldId id="323" r:id="rId23"/>
    <p:sldId id="326" r:id="rId24"/>
    <p:sldId id="329" r:id="rId25"/>
    <p:sldId id="340" r:id="rId26"/>
    <p:sldId id="341" r:id="rId27"/>
    <p:sldId id="342" r:id="rId28"/>
    <p:sldId id="343" r:id="rId29"/>
    <p:sldId id="344" r:id="rId30"/>
    <p:sldId id="345" r:id="rId31"/>
    <p:sldId id="321" r:id="rId32"/>
    <p:sldId id="337" r:id="rId33"/>
    <p:sldId id="338" r:id="rId34"/>
    <p:sldId id="339" r:id="rId35"/>
    <p:sldId id="336" r:id="rId36"/>
    <p:sldId id="2147482363" r:id="rId37"/>
    <p:sldId id="21474823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y Glasheen" initials="RG" lastIdx="1" clrIdx="0">
    <p:extLst>
      <p:ext uri="{19B8F6BF-5375-455C-9EA6-DF929625EA0E}">
        <p15:presenceInfo xmlns:p15="http://schemas.microsoft.com/office/powerpoint/2012/main" userId="S::rglasheen@brightwork.com::785f7a1a-8d11-4bab-9525-84d3cd0677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64"/>
    <a:srgbClr val="BCA045"/>
    <a:srgbClr val="F4F4F4"/>
    <a:srgbClr val="002C4C"/>
    <a:srgbClr val="FFC300"/>
    <a:srgbClr val="FF4713"/>
    <a:srgbClr val="D0DBFF"/>
    <a:srgbClr val="002B49"/>
    <a:srgbClr val="FF4D00"/>
    <a:srgbClr val="00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78367" autoAdjust="0"/>
  </p:normalViewPr>
  <p:slideViewPr>
    <p:cSldViewPr snapToGrid="0">
      <p:cViewPr varScale="1">
        <p:scale>
          <a:sx n="78" d="100"/>
          <a:sy n="78" d="100"/>
        </p:scale>
        <p:origin x="1932" y="29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4" d="100"/>
          <a:sy n="94" d="100"/>
        </p:scale>
        <p:origin x="375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4B101-3225-4967-95B5-ED5755256DE0}" type="datetimeFigureOut">
              <a:rPr lang="en-GB" smtClean="0"/>
              <a:t>04/03/2025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8C794-77EE-4724-B493-2E0907BFA558}" type="slidenum">
              <a:rPr lang="en-GB" smtClean="0"/>
              <a:t>‹#›</a:t>
            </a:fld>
            <a:endParaRPr lang="en-GB"/>
          </a:p>
        </p:txBody>
      </p:sp>
    </p:spTree>
    <p:extLst>
      <p:ext uri="{BB962C8B-B14F-4D97-AF65-F5344CB8AC3E}">
        <p14:creationId xmlns:p14="http://schemas.microsoft.com/office/powerpoint/2010/main" val="170231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Presentation Title Slide</a:t>
            </a:r>
          </a:p>
          <a:p>
            <a:endParaRPr lang="en-US" dirty="0"/>
          </a:p>
          <a:p>
            <a:r>
              <a:rPr lang="en-US" dirty="0"/>
              <a:t>Please input your presentation title, your name, title, company name and country.</a:t>
            </a:r>
          </a:p>
        </p:txBody>
      </p:sp>
      <p:sp>
        <p:nvSpPr>
          <p:cNvPr id="4" name="Slide Number Placeholder 3"/>
          <p:cNvSpPr>
            <a:spLocks noGrp="1"/>
          </p:cNvSpPr>
          <p:nvPr>
            <p:ph type="sldNum" sz="quarter" idx="5"/>
          </p:nvPr>
        </p:nvSpPr>
        <p:spPr/>
        <p:txBody>
          <a:bodyPr/>
          <a:lstStyle/>
          <a:p>
            <a:fld id="{7EB8C794-77EE-4724-B493-2E0907BFA558}" type="slidenum">
              <a:rPr lang="en-GB" smtClean="0"/>
              <a:t>1</a:t>
            </a:fld>
            <a:endParaRPr lang="en-GB"/>
          </a:p>
        </p:txBody>
      </p:sp>
    </p:spTree>
    <p:extLst>
      <p:ext uri="{BB962C8B-B14F-4D97-AF65-F5344CB8AC3E}">
        <p14:creationId xmlns:p14="http://schemas.microsoft.com/office/powerpoint/2010/main" val="793011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Dim_Term_InsertUpdate</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25</a:t>
            </a:fld>
            <a:endParaRPr lang="en-GB"/>
          </a:p>
        </p:txBody>
      </p:sp>
    </p:spTree>
    <p:extLst>
      <p:ext uri="{BB962C8B-B14F-4D97-AF65-F5344CB8AC3E}">
        <p14:creationId xmlns:p14="http://schemas.microsoft.com/office/powerpoint/2010/main" val="196861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EDW.etl.Lookup_Term_InsertUpdate</a:t>
            </a:r>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26</a:t>
            </a:fld>
            <a:endParaRPr lang="en-GB"/>
          </a:p>
        </p:txBody>
      </p:sp>
    </p:spTree>
    <p:extLst>
      <p:ext uri="{BB962C8B-B14F-4D97-AF65-F5344CB8AC3E}">
        <p14:creationId xmlns:p14="http://schemas.microsoft.com/office/powerpoint/2010/main" val="389970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EDW.etl.Lookup_Term_InsertUpdate</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27</a:t>
            </a:fld>
            <a:endParaRPr lang="en-GB"/>
          </a:p>
        </p:txBody>
      </p:sp>
    </p:spTree>
    <p:extLst>
      <p:ext uri="{BB962C8B-B14F-4D97-AF65-F5344CB8AC3E}">
        <p14:creationId xmlns:p14="http://schemas.microsoft.com/office/powerpoint/2010/main" val="103058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Section Break Slide</a:t>
            </a:r>
            <a:endParaRPr lang="en-IE" sz="1200" kern="1200" dirty="0">
              <a:solidFill>
                <a:schemeClr val="tx1"/>
              </a:solidFill>
              <a:effectLst/>
              <a:latin typeface="+mn-lt"/>
              <a:ea typeface="+mn-ea"/>
              <a:cs typeface="+mn-cs"/>
            </a:endParaRP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starting a new section of the presentation.</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Input the name of the section in the text field.</a:t>
            </a:r>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a:t>
            </a:fld>
            <a:endParaRPr lang="en-GB"/>
          </a:p>
        </p:txBody>
      </p:sp>
    </p:spTree>
    <p:extLst>
      <p:ext uri="{BB962C8B-B14F-4D97-AF65-F5344CB8AC3E}">
        <p14:creationId xmlns:p14="http://schemas.microsoft.com/office/powerpoint/2010/main" val="276597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a:t>
            </a:r>
            <a:r>
              <a:rPr lang="en-IE" sz="1200" kern="1200" dirty="0">
                <a:solidFill>
                  <a:schemeClr val="tx1"/>
                </a:solidFill>
                <a:effectLst/>
                <a:latin typeface="+mn-lt"/>
                <a:ea typeface="+mn-ea"/>
                <a:cs typeface="+mn-cs"/>
              </a:rPr>
              <a:t>Title / Copy Text</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text-only information</a:t>
            </a:r>
            <a:r>
              <a:rPr lang="en-IE" sz="1200" kern="1200" dirty="0">
                <a:solidFill>
                  <a:schemeClr val="tx1"/>
                </a:solidFill>
                <a:effectLst/>
                <a:latin typeface="+mn-lt"/>
                <a:ea typeface="+mn-ea"/>
                <a:cs typeface="+mn-cs"/>
              </a:rPr>
              <a:t> into the Main Content of the presentation.</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The text is preformatted with font and colour styles.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a:t>
            </a:fld>
            <a:endParaRPr lang="en-GB"/>
          </a:p>
        </p:txBody>
      </p:sp>
    </p:spTree>
    <p:extLst>
      <p:ext uri="{BB962C8B-B14F-4D97-AF65-F5344CB8AC3E}">
        <p14:creationId xmlns:p14="http://schemas.microsoft.com/office/powerpoint/2010/main" val="281317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6</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11</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12</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accommodates your values, such as a SMALLINT instead of a BIGINT for a year number column.  But keep in mind that not all data types you may be used to from SQL Server are available in Fabric, as they do not have matching data types in Delta Parquet.</a:t>
            </a:r>
          </a:p>
          <a:p>
            <a:endParaRPr lang="en-US" dirty="0"/>
          </a:p>
          <a:p>
            <a:r>
              <a:rPr lang="en-US" dirty="0"/>
              <a:t>You should specify the precision and scale of all decimals, use varchar instead of char for strings, and declare columns as NOT NULL wherever possible, especially in key fields.  Also, if your table has been created by a tool rather than a CREATE TABLE script, for example using Pipelines, you'll want to double-check that appropriate data types were created.  Let’s see some examples of these guidelines on the next slide, and then we’ll see a quick demo of the potential problems created by pipelines.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13</a:t>
            </a:fld>
            <a:endParaRPr lang="en-US"/>
          </a:p>
        </p:txBody>
      </p:sp>
    </p:spTree>
    <p:extLst>
      <p:ext uri="{BB962C8B-B14F-4D97-AF65-F5344CB8AC3E}">
        <p14:creationId xmlns:p14="http://schemas.microsoft.com/office/powerpoint/2010/main" val="1166362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Dim_Term_GetData</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24</a:t>
            </a:fld>
            <a:endParaRPr lang="en-GB"/>
          </a:p>
        </p:txBody>
      </p:sp>
    </p:spTree>
    <p:extLst>
      <p:ext uri="{BB962C8B-B14F-4D97-AF65-F5344CB8AC3E}">
        <p14:creationId xmlns:p14="http://schemas.microsoft.com/office/powerpoint/2010/main" val="1219178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lash Scree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31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Content : Visual Data + Text">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1C79D75D-1604-BB44-B1C9-298036D703C2}"/>
              </a:ext>
            </a:extLst>
          </p:cNvPr>
          <p:cNvSpPr>
            <a:spLocks noGrp="1"/>
          </p:cNvSpPr>
          <p:nvPr>
            <p:ph type="title" hasCustomPrompt="1"/>
          </p:nvPr>
        </p:nvSpPr>
        <p:spPr>
          <a:xfrm>
            <a:off x="6196264"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005221B5-9309-224F-87A9-A3D8D9938437}"/>
              </a:ext>
            </a:extLst>
          </p:cNvPr>
          <p:cNvSpPr>
            <a:spLocks noGrp="1"/>
          </p:cNvSpPr>
          <p:nvPr>
            <p:ph type="body" sz="quarter" idx="12"/>
          </p:nvPr>
        </p:nvSpPr>
        <p:spPr>
          <a:xfrm>
            <a:off x="6176462" y="2005263"/>
            <a:ext cx="5213433" cy="3930399"/>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FDD66AF7-F6A9-AC40-9D50-9BAAC73B385D}"/>
              </a:ext>
            </a:extLst>
          </p:cNvPr>
          <p:cNvSpPr>
            <a:spLocks noGrp="1"/>
          </p:cNvSpPr>
          <p:nvPr>
            <p:ph sz="quarter" idx="13"/>
          </p:nvPr>
        </p:nvSpPr>
        <p:spPr>
          <a:xfrm>
            <a:off x="742951" y="757238"/>
            <a:ext cx="5243512" cy="52006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50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Content : Title + Dual Visual Data">
    <p:spTree>
      <p:nvGrpSpPr>
        <p:cNvPr id="1" name=""/>
        <p:cNvGrpSpPr/>
        <p:nvPr/>
      </p:nvGrpSpPr>
      <p:grpSpPr>
        <a:xfrm>
          <a:off x="0" y="0"/>
          <a:ext cx="0" cy="0"/>
          <a:chOff x="0" y="0"/>
          <a:chExt cx="0" cy="0"/>
        </a:xfrm>
      </p:grpSpPr>
      <p:sp>
        <p:nvSpPr>
          <p:cNvPr id="9" name="Content Placeholder 7">
            <a:extLst>
              <a:ext uri="{FF2B5EF4-FFF2-40B4-BE49-F238E27FC236}">
                <a16:creationId xmlns:a16="http://schemas.microsoft.com/office/drawing/2014/main" id="{FDD66AF7-F6A9-AC40-9D50-9BAAC73B385D}"/>
              </a:ext>
            </a:extLst>
          </p:cNvPr>
          <p:cNvSpPr>
            <a:spLocks noGrp="1"/>
          </p:cNvSpPr>
          <p:nvPr>
            <p:ph sz="quarter" idx="13"/>
          </p:nvPr>
        </p:nvSpPr>
        <p:spPr>
          <a:xfrm>
            <a:off x="742951" y="1885950"/>
            <a:ext cx="5100637" cy="40719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a:extLst>
              <a:ext uri="{FF2B5EF4-FFF2-40B4-BE49-F238E27FC236}">
                <a16:creationId xmlns:a16="http://schemas.microsoft.com/office/drawing/2014/main" id="{AD4D50A4-B734-AD41-8654-79DC681E4E1B}"/>
              </a:ext>
            </a:extLst>
          </p:cNvPr>
          <p:cNvSpPr>
            <a:spLocks noGrp="1"/>
          </p:cNvSpPr>
          <p:nvPr>
            <p:ph sz="quarter" idx="14"/>
          </p:nvPr>
        </p:nvSpPr>
        <p:spPr>
          <a:xfrm>
            <a:off x="6157913" y="1885950"/>
            <a:ext cx="5372100" cy="40719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0">
            <a:extLst>
              <a:ext uri="{FF2B5EF4-FFF2-40B4-BE49-F238E27FC236}">
                <a16:creationId xmlns:a16="http://schemas.microsoft.com/office/drawing/2014/main" id="{9ECF72A8-B638-3842-8B60-7DFC3C6C0C79}"/>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02732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294026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1605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Content (White Background)">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906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CA7F-E1DD-4AB9-F23A-8F249FA00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89F07C-A694-D295-9D40-2C11618B7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7BF2D-BBB4-07BC-571F-440AE5FC6B10}"/>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5" name="Footer Placeholder 4">
            <a:extLst>
              <a:ext uri="{FF2B5EF4-FFF2-40B4-BE49-F238E27FC236}">
                <a16:creationId xmlns:a16="http://schemas.microsoft.com/office/drawing/2014/main" id="{584CC0CD-5F52-CF63-F922-45481B96F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5B9F6-E003-9BF6-90EF-A1441898B79A}"/>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92593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052A-61F0-81B3-D3D7-9215A3FF1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F218F-F311-EC9B-B625-6C6A31AB9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05A70-9444-972E-B3A7-0545077C579E}"/>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5" name="Footer Placeholder 4">
            <a:extLst>
              <a:ext uri="{FF2B5EF4-FFF2-40B4-BE49-F238E27FC236}">
                <a16:creationId xmlns:a16="http://schemas.microsoft.com/office/drawing/2014/main" id="{692D1063-2876-1E62-DE18-E183A0AC2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7FEED-7BB5-CAF7-6030-03BC9D63FC7F}"/>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29071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B635-A90C-95FD-FC8E-CCF17C24F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50969F-A2B0-B5F7-1FB7-276A2A2C2A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E28AE-514C-69DB-1807-772B86574CC5}"/>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5" name="Footer Placeholder 4">
            <a:extLst>
              <a:ext uri="{FF2B5EF4-FFF2-40B4-BE49-F238E27FC236}">
                <a16:creationId xmlns:a16="http://schemas.microsoft.com/office/drawing/2014/main" id="{9A490A7B-1C1E-2F36-366A-35F80946C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D7643-BC35-5EA6-5170-B019C9165217}"/>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866818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0F4C-A27E-5EEB-B4D4-6FAE38D8D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B6A19-EA60-CD2D-F755-A7F26AC76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E252C-774E-D290-B68A-670A4A1C7F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FF5040-083A-2D82-3EE3-BABB8E199B64}"/>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6" name="Footer Placeholder 5">
            <a:extLst>
              <a:ext uri="{FF2B5EF4-FFF2-40B4-BE49-F238E27FC236}">
                <a16:creationId xmlns:a16="http://schemas.microsoft.com/office/drawing/2014/main" id="{983AF68D-3C42-E261-0A8A-D86127149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CD22D-BDC7-1838-FB4C-AF244544B6BB}"/>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547509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0FD0-6596-0CC5-348C-4E8758731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5BE344-E337-6CC5-CF18-423CBAFFB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5E7E4A-259D-5318-B620-43010EB87A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FF9581-5A92-529D-7237-3F713C038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A80C0-66FE-4BAD-6D30-E8E3FA169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DBD76B-3EAB-249E-F4B0-9498529D2DC4}"/>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8" name="Footer Placeholder 7">
            <a:extLst>
              <a:ext uri="{FF2B5EF4-FFF2-40B4-BE49-F238E27FC236}">
                <a16:creationId xmlns:a16="http://schemas.microsoft.com/office/drawing/2014/main" id="{F126921F-3DCF-7C5B-FC84-E5B0DDED63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F556D-23ED-BA34-B8D6-5A958AAE5E1D}"/>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62831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091E24DE-EFB1-0B46-A1A5-D4A0F86E2C80}"/>
              </a:ext>
            </a:extLst>
          </p:cNvPr>
          <p:cNvSpPr>
            <a:spLocks noGrp="1"/>
          </p:cNvSpPr>
          <p:nvPr>
            <p:ph type="body" sz="quarter" idx="10" hasCustomPrompt="1"/>
          </p:nvPr>
        </p:nvSpPr>
        <p:spPr>
          <a:xfrm>
            <a:off x="737938" y="1628799"/>
            <a:ext cx="10764252" cy="3857601"/>
          </a:xfrm>
          <a:prstGeom prst="rect">
            <a:avLst/>
          </a:prstGeom>
        </p:spPr>
        <p:txBody>
          <a:bodyPr/>
          <a:lstStyle>
            <a:lvl1pPr marL="0" indent="0">
              <a:buNone/>
              <a:defRPr sz="4800" b="1">
                <a:solidFill>
                  <a:srgbClr val="BCA045"/>
                </a:solidFill>
                <a:latin typeface="Arial" panose="020B0604020202020204" pitchFamily="34" charset="0"/>
                <a:cs typeface="Arial" panose="020B0604020202020204" pitchFamily="34" charset="0"/>
              </a:defRPr>
            </a:lvl1pPr>
            <a:lvl2pPr>
              <a:defRPr>
                <a:solidFill>
                  <a:srgbClr val="00E2FF"/>
                </a:solidFill>
              </a:defRPr>
            </a:lvl2pPr>
            <a:lvl3pPr>
              <a:defRPr>
                <a:solidFill>
                  <a:srgbClr val="00E2FF"/>
                </a:solidFill>
              </a:defRPr>
            </a:lvl3pPr>
            <a:lvl4pPr>
              <a:defRPr>
                <a:solidFill>
                  <a:srgbClr val="00E2FF"/>
                </a:solidFill>
              </a:defRPr>
            </a:lvl4pPr>
            <a:lvl5pPr>
              <a:defRPr>
                <a:solidFill>
                  <a:srgbClr val="00E2FF"/>
                </a:solidFill>
              </a:defRPr>
            </a:lvl5pPr>
          </a:lstStyle>
          <a:p>
            <a:pPr lvl="0"/>
            <a:r>
              <a:rPr lang="en-US" dirty="0"/>
              <a:t>Section title</a:t>
            </a:r>
          </a:p>
        </p:txBody>
      </p:sp>
    </p:spTree>
    <p:extLst>
      <p:ext uri="{BB962C8B-B14F-4D97-AF65-F5344CB8AC3E}">
        <p14:creationId xmlns:p14="http://schemas.microsoft.com/office/powerpoint/2010/main" val="1131539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EF62-B701-7F60-4E0A-038F3BE481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D543C-06D7-54D8-73B9-91079D342E23}"/>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4" name="Footer Placeholder 3">
            <a:extLst>
              <a:ext uri="{FF2B5EF4-FFF2-40B4-BE49-F238E27FC236}">
                <a16:creationId xmlns:a16="http://schemas.microsoft.com/office/drawing/2014/main" id="{769A2B64-8A69-E5B3-06C4-0771C7140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47E94-1EEE-664D-F5C9-417589D2E1F5}"/>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035755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21D66-F60A-3E67-C09E-D9F06C7D6229}"/>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3" name="Footer Placeholder 2">
            <a:extLst>
              <a:ext uri="{FF2B5EF4-FFF2-40B4-BE49-F238E27FC236}">
                <a16:creationId xmlns:a16="http://schemas.microsoft.com/office/drawing/2014/main" id="{D637515E-E22A-489D-5ECB-93D7AB6965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3CE33-ED3A-0C3C-659D-B9FE1673959E}"/>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561270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3D35-FEB3-0BCF-FDBD-CBB6FA6C4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55788-3890-EFE6-766D-29F2032C3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D5C9B-51D2-99AF-5B91-A4F86AD9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86F3A-359A-E957-692F-D62E2CA062F1}"/>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6" name="Footer Placeholder 5">
            <a:extLst>
              <a:ext uri="{FF2B5EF4-FFF2-40B4-BE49-F238E27FC236}">
                <a16:creationId xmlns:a16="http://schemas.microsoft.com/office/drawing/2014/main" id="{7EA43A8F-22C2-A99B-46BD-8288A2986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DD6E9-59A5-8193-D605-4916B79104B6}"/>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010828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2FB1-74E9-5A78-52F3-AFB66C52C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D5532-5C7D-50A5-C18F-89A77E0A36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1B9AC5-A017-CD1C-CA1C-E93F473A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6C866-6570-A6E4-9F52-E95AAA25AA85}"/>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6" name="Footer Placeholder 5">
            <a:extLst>
              <a:ext uri="{FF2B5EF4-FFF2-40B4-BE49-F238E27FC236}">
                <a16:creationId xmlns:a16="http://schemas.microsoft.com/office/drawing/2014/main" id="{0AFFC9B9-2D37-595A-060C-571045353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7C601-76A4-6CEF-1847-07FEB8307995}"/>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42163268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28C2-7201-CCDE-C5A1-75C94DC04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941D77-B252-55CC-369C-54C82F92B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646A8-1693-ED75-3C73-A8330826C152}"/>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5" name="Footer Placeholder 4">
            <a:extLst>
              <a:ext uri="{FF2B5EF4-FFF2-40B4-BE49-F238E27FC236}">
                <a16:creationId xmlns:a16="http://schemas.microsoft.com/office/drawing/2014/main" id="{1D91D661-BA37-0A0E-D468-83D676A57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EC721-0A94-9B79-ACD2-68D8A859357B}"/>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12618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544C2-C432-106E-D8E4-B5792425D6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3DA53-203E-E95C-9EC0-CF96656BA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689FF-2192-A9B9-F2EF-3A994248AA59}"/>
              </a:ext>
            </a:extLst>
          </p:cNvPr>
          <p:cNvSpPr>
            <a:spLocks noGrp="1"/>
          </p:cNvSpPr>
          <p:nvPr>
            <p:ph type="dt" sz="half" idx="10"/>
          </p:nvPr>
        </p:nvSpPr>
        <p:spPr/>
        <p:txBody>
          <a:bodyPr/>
          <a:lstStyle/>
          <a:p>
            <a:fld id="{D329D791-F291-4BA1-AFA4-21415D837E1F}" type="datetimeFigureOut">
              <a:rPr lang="en-US" smtClean="0"/>
              <a:t>3/4/2025</a:t>
            </a:fld>
            <a:endParaRPr lang="en-US"/>
          </a:p>
        </p:txBody>
      </p:sp>
      <p:sp>
        <p:nvSpPr>
          <p:cNvPr id="5" name="Footer Placeholder 4">
            <a:extLst>
              <a:ext uri="{FF2B5EF4-FFF2-40B4-BE49-F238E27FC236}">
                <a16:creationId xmlns:a16="http://schemas.microsoft.com/office/drawing/2014/main" id="{8F99557C-E1D1-D508-5D27-350B9D3C9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6B3F-A2DC-5C17-A579-C3D1E5C45E4C}"/>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62339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Content : Title + Text Box">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10747375"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32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Main Content : Title + Text Box">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10747375"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515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Content : Title + Dual Text Box">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5143128"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a:extLst>
              <a:ext uri="{FF2B5EF4-FFF2-40B4-BE49-F238E27FC236}">
                <a16:creationId xmlns:a16="http://schemas.microsoft.com/office/drawing/2014/main" id="{B4DB5CA4-F374-B64C-81F3-7E6BC9504177}"/>
              </a:ext>
            </a:extLst>
          </p:cNvPr>
          <p:cNvSpPr>
            <a:spLocks noGrp="1"/>
          </p:cNvSpPr>
          <p:nvPr>
            <p:ph type="body" sz="quarter" idx="12"/>
          </p:nvPr>
        </p:nvSpPr>
        <p:spPr>
          <a:xfrm>
            <a:off x="6372597" y="1700213"/>
            <a:ext cx="5143128"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91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Content - Dark BKG : Title + Dual Text Box">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5143128"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a:extLst>
              <a:ext uri="{FF2B5EF4-FFF2-40B4-BE49-F238E27FC236}">
                <a16:creationId xmlns:a16="http://schemas.microsoft.com/office/drawing/2014/main" id="{B4DB5CA4-F374-B64C-81F3-7E6BC9504177}"/>
              </a:ext>
            </a:extLst>
          </p:cNvPr>
          <p:cNvSpPr>
            <a:spLocks noGrp="1"/>
          </p:cNvSpPr>
          <p:nvPr>
            <p:ph type="body" sz="quarter" idx="12"/>
          </p:nvPr>
        </p:nvSpPr>
        <p:spPr>
          <a:xfrm>
            <a:off x="6372597" y="1700213"/>
            <a:ext cx="5143128"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059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Content : Visual Data">
    <p:spTree>
      <p:nvGrpSpPr>
        <p:cNvPr id="1" name=""/>
        <p:cNvGrpSpPr/>
        <p:nvPr/>
      </p:nvGrpSpPr>
      <p:grpSpPr>
        <a:xfrm>
          <a:off x="0" y="0"/>
          <a:ext cx="0" cy="0"/>
          <a:chOff x="0" y="0"/>
          <a:chExt cx="0" cy="0"/>
        </a:xfrm>
      </p:grpSpPr>
      <p:sp>
        <p:nvSpPr>
          <p:cNvPr id="14" name="Content Placeholder 12">
            <a:extLst>
              <a:ext uri="{FF2B5EF4-FFF2-40B4-BE49-F238E27FC236}">
                <a16:creationId xmlns:a16="http://schemas.microsoft.com/office/drawing/2014/main" id="{2C0C7565-66F8-5E4F-BC70-B52629A037BD}"/>
              </a:ext>
            </a:extLst>
          </p:cNvPr>
          <p:cNvSpPr>
            <a:spLocks noGrp="1"/>
          </p:cNvSpPr>
          <p:nvPr>
            <p:ph sz="quarter" idx="12"/>
          </p:nvPr>
        </p:nvSpPr>
        <p:spPr>
          <a:xfrm>
            <a:off x="736600" y="736600"/>
            <a:ext cx="10793413" cy="51958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659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Content : Title + Visual Data">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A54FBFB0-DCDC-C848-901F-75B727D01B69}"/>
              </a:ext>
            </a:extLst>
          </p:cNvPr>
          <p:cNvSpPr>
            <a:spLocks noGrp="1"/>
          </p:cNvSpPr>
          <p:nvPr>
            <p:ph type="title" hasCustomPrompt="1"/>
          </p:nvPr>
        </p:nvSpPr>
        <p:spPr>
          <a:xfrm>
            <a:off x="757990"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E6537CD3-4D9A-184F-8D06-E1B8E2D9036C}"/>
              </a:ext>
            </a:extLst>
          </p:cNvPr>
          <p:cNvSpPr>
            <a:spLocks noGrp="1"/>
          </p:cNvSpPr>
          <p:nvPr>
            <p:ph type="body" sz="quarter" idx="12"/>
          </p:nvPr>
        </p:nvSpPr>
        <p:spPr>
          <a:xfrm>
            <a:off x="738188" y="2005263"/>
            <a:ext cx="5213433" cy="3930399"/>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DC03047F-22E2-5B43-86A2-7583C9DB314F}"/>
              </a:ext>
            </a:extLst>
          </p:cNvPr>
          <p:cNvSpPr>
            <a:spLocks noGrp="1"/>
          </p:cNvSpPr>
          <p:nvPr>
            <p:ph sz="quarter" idx="13"/>
          </p:nvPr>
        </p:nvSpPr>
        <p:spPr>
          <a:xfrm>
            <a:off x="6157913" y="757238"/>
            <a:ext cx="5372100" cy="52006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41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Content - Dark BKG : Title + Visual Dat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A54FBFB0-DCDC-C848-901F-75B727D01B69}"/>
              </a:ext>
            </a:extLst>
          </p:cNvPr>
          <p:cNvSpPr>
            <a:spLocks noGrp="1"/>
          </p:cNvSpPr>
          <p:nvPr>
            <p:ph type="title" hasCustomPrompt="1"/>
          </p:nvPr>
        </p:nvSpPr>
        <p:spPr>
          <a:xfrm>
            <a:off x="757990"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E6537CD3-4D9A-184F-8D06-E1B8E2D9036C}"/>
              </a:ext>
            </a:extLst>
          </p:cNvPr>
          <p:cNvSpPr>
            <a:spLocks noGrp="1"/>
          </p:cNvSpPr>
          <p:nvPr>
            <p:ph type="body" sz="quarter" idx="12"/>
          </p:nvPr>
        </p:nvSpPr>
        <p:spPr>
          <a:xfrm>
            <a:off x="738188" y="2005263"/>
            <a:ext cx="5213433" cy="3930399"/>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DC03047F-22E2-5B43-86A2-7583C9DB314F}"/>
              </a:ext>
            </a:extLst>
          </p:cNvPr>
          <p:cNvSpPr>
            <a:spLocks noGrp="1"/>
          </p:cNvSpPr>
          <p:nvPr>
            <p:ph sz="quarter" idx="13"/>
          </p:nvPr>
        </p:nvSpPr>
        <p:spPr>
          <a:xfrm>
            <a:off x="6157913" y="757238"/>
            <a:ext cx="5372100" cy="52006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84421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765972"/>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170703"/>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291486"/>
      </p:ext>
    </p:extLst>
  </p:cSld>
  <p:clrMap bg1="lt1" tx1="dk1" bg2="lt2" tx2="dk2" accent1="accent1" accent2="accent2" accent3="accent3" accent4="accent4" accent5="accent5" accent6="accent6" hlink="hlink" folHlink="folHlink"/>
  <p:sldLayoutIdLst>
    <p:sldLayoutId id="2147483683" r:id="rId1"/>
    <p:sldLayoutId id="2147483692" r:id="rId2"/>
    <p:sldLayoutId id="2147483689" r:id="rId3"/>
    <p:sldLayoutId id="2147483693" r:id="rId4"/>
    <p:sldLayoutId id="2147483686" r:id="rId5"/>
    <p:sldLayoutId id="2147483687" r:id="rId6"/>
    <p:sldLayoutId id="2147483694" r:id="rId7"/>
    <p:sldLayoutId id="2147483688" r:id="rId8"/>
    <p:sldLayoutId id="2147483690"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1961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C30FB-51B4-60FD-3A51-077E79A45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8EAD9-6FB2-D9AB-8576-6130A0A89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91690-5037-AE94-827A-244F9A260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29D791-F291-4BA1-AFA4-21415D837E1F}" type="datetimeFigureOut">
              <a:rPr lang="en-US" smtClean="0"/>
              <a:t>3/4/2025</a:t>
            </a:fld>
            <a:endParaRPr lang="en-US"/>
          </a:p>
        </p:txBody>
      </p:sp>
      <p:sp>
        <p:nvSpPr>
          <p:cNvPr id="5" name="Footer Placeholder 4">
            <a:extLst>
              <a:ext uri="{FF2B5EF4-FFF2-40B4-BE49-F238E27FC236}">
                <a16:creationId xmlns:a16="http://schemas.microsoft.com/office/drawing/2014/main" id="{3805ED45-BA95-3747-D3C3-508BE0A3C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084EC53-52CF-4B33-5B62-013626BFB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936213-F2AB-4E91-9149-FA09EDACD580}" type="slidenum">
              <a:rPr lang="en-US" smtClean="0"/>
              <a:t>‹#›</a:t>
            </a:fld>
            <a:endParaRPr lang="en-US"/>
          </a:p>
        </p:txBody>
      </p:sp>
    </p:spTree>
    <p:extLst>
      <p:ext uri="{BB962C8B-B14F-4D97-AF65-F5344CB8AC3E}">
        <p14:creationId xmlns:p14="http://schemas.microsoft.com/office/powerpoint/2010/main" val="15194007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FE7F2-7594-C345-99E2-801E68C39CBF}"/>
              </a:ext>
            </a:extLst>
          </p:cNvPr>
          <p:cNvSpPr txBox="1"/>
          <p:nvPr/>
        </p:nvSpPr>
        <p:spPr>
          <a:xfrm>
            <a:off x="3925891" y="1396314"/>
            <a:ext cx="8011886" cy="1446550"/>
          </a:xfrm>
          <a:prstGeom prst="rect">
            <a:avLst/>
          </a:prstGeom>
          <a:noFill/>
        </p:spPr>
        <p:txBody>
          <a:bodyPr wrap="square" rtlCol="0" anchor="t">
            <a:spAutoFit/>
          </a:bodyPr>
          <a:lstStyle/>
          <a:p>
            <a:r>
              <a:rPr lang="en-GB" sz="4400" b="1" dirty="0">
                <a:solidFill>
                  <a:schemeClr val="bg1">
                    <a:lumMod val="95000"/>
                  </a:schemeClr>
                </a:solidFill>
                <a:latin typeface="Arial" panose="020B0604020202020204" pitchFamily="34" charset="0"/>
                <a:ea typeface="Calibri Light" charset="0"/>
                <a:cs typeface="Arial" panose="020B0604020202020204" pitchFamily="34" charset="0"/>
              </a:rPr>
              <a:t>TIPS AND TRICKS FOR</a:t>
            </a:r>
          </a:p>
          <a:p>
            <a:r>
              <a:rPr lang="en-GB" sz="4400" b="1" dirty="0">
                <a:solidFill>
                  <a:schemeClr val="bg1">
                    <a:lumMod val="95000"/>
                  </a:schemeClr>
                </a:solidFill>
                <a:latin typeface="Arial" panose="020B0604020202020204" pitchFamily="34" charset="0"/>
                <a:ea typeface="Calibri Light" charset="0"/>
                <a:cs typeface="Arial" panose="020B0604020202020204" pitchFamily="34" charset="0"/>
              </a:rPr>
              <a:t>FABRIC DATA WAREHOUSE</a:t>
            </a:r>
          </a:p>
        </p:txBody>
      </p:sp>
      <p:sp>
        <p:nvSpPr>
          <p:cNvPr id="3" name="TextBox 2">
            <a:extLst>
              <a:ext uri="{FF2B5EF4-FFF2-40B4-BE49-F238E27FC236}">
                <a16:creationId xmlns:a16="http://schemas.microsoft.com/office/drawing/2014/main" id="{43EEEF1E-D858-9C47-9A95-2D236BFD2F31}"/>
              </a:ext>
            </a:extLst>
          </p:cNvPr>
          <p:cNvSpPr txBox="1"/>
          <p:nvPr/>
        </p:nvSpPr>
        <p:spPr>
          <a:xfrm>
            <a:off x="3925891" y="4302696"/>
            <a:ext cx="8011886" cy="615553"/>
          </a:xfrm>
          <a:prstGeom prst="rect">
            <a:avLst/>
          </a:prstGeom>
          <a:noFill/>
        </p:spPr>
        <p:txBody>
          <a:bodyPr wrap="square" rtlCol="0" anchor="t">
            <a:spAutoFit/>
          </a:bodyPr>
          <a:lstStyle/>
          <a:p>
            <a:r>
              <a:rPr lang="en-GB" sz="3400" b="1" dirty="0">
                <a:solidFill>
                  <a:srgbClr val="BCA045"/>
                </a:solidFill>
                <a:latin typeface="Arial" panose="020B0604020202020204" pitchFamily="34" charset="0"/>
                <a:ea typeface="Calibri" charset="0"/>
                <a:cs typeface="Arial" panose="020B0604020202020204" pitchFamily="34" charset="0"/>
              </a:rPr>
              <a:t>CHRIS HYDE</a:t>
            </a:r>
          </a:p>
        </p:txBody>
      </p:sp>
      <p:sp>
        <p:nvSpPr>
          <p:cNvPr id="4" name="TextBox 3">
            <a:extLst>
              <a:ext uri="{FF2B5EF4-FFF2-40B4-BE49-F238E27FC236}">
                <a16:creationId xmlns:a16="http://schemas.microsoft.com/office/drawing/2014/main" id="{12D3891A-AA58-D14F-909B-BF581581CD69}"/>
              </a:ext>
            </a:extLst>
          </p:cNvPr>
          <p:cNvSpPr txBox="1"/>
          <p:nvPr/>
        </p:nvSpPr>
        <p:spPr>
          <a:xfrm>
            <a:off x="3925891" y="4918822"/>
            <a:ext cx="8011886" cy="830997"/>
          </a:xfrm>
          <a:prstGeom prst="rect">
            <a:avLst/>
          </a:prstGeom>
          <a:noFill/>
        </p:spPr>
        <p:txBody>
          <a:bodyPr wrap="square" rtlCol="0" anchor="t">
            <a:spAutoFit/>
          </a:bodyPr>
          <a:lstStyle/>
          <a:p>
            <a:r>
              <a:rPr lang="en-GB" sz="2400" dirty="0">
                <a:solidFill>
                  <a:schemeClr val="bg2"/>
                </a:solidFill>
                <a:latin typeface="Arial" panose="020B0604020202020204" pitchFamily="34" charset="0"/>
                <a:ea typeface="Calibri" charset="0"/>
                <a:cs typeface="Arial" panose="020B0604020202020204" pitchFamily="34" charset="0"/>
              </a:rPr>
              <a:t>HYDRATE CONSULTING LLC</a:t>
            </a:r>
          </a:p>
          <a:p>
            <a:endParaRPr lang="en-GB" sz="2400" dirty="0">
              <a:solidFill>
                <a:schemeClr val="bg2"/>
              </a:solidFill>
              <a:latin typeface="Arial" panose="020B0604020202020204" pitchFamily="34" charset="0"/>
              <a:ea typeface="Calibri" charset="0"/>
              <a:cs typeface="Arial" panose="020B0604020202020204" pitchFamily="34" charset="0"/>
            </a:endParaRPr>
          </a:p>
        </p:txBody>
      </p:sp>
      <p:pic>
        <p:nvPicPr>
          <p:cNvPr id="6" name="Picture Placeholder 5" descr="A person smiling at the camera&#10;&#10;Description automatically generated">
            <a:extLst>
              <a:ext uri="{FF2B5EF4-FFF2-40B4-BE49-F238E27FC236}">
                <a16:creationId xmlns:a16="http://schemas.microsoft.com/office/drawing/2014/main" id="{3BD3CFC2-8504-2FBA-C058-DD26A6BF9FE3}"/>
              </a:ext>
            </a:extLst>
          </p:cNvPr>
          <p:cNvPicPr>
            <a:picLocks noGrp="1" noChangeAspect="1"/>
          </p:cNvPicPr>
          <p:nvPr>
            <p:ph type="pic" sz="quarter" idx="4294967295"/>
          </p:nvPr>
        </p:nvPicPr>
        <p:blipFill>
          <a:blip r:embed="rId4">
            <a:extLst>
              <a:ext uri="{28A0092B-C50C-407E-A947-70E740481C1C}">
                <a14:useLocalDpi xmlns:a14="http://schemas.microsoft.com/office/drawing/2010/main" val="0"/>
              </a:ext>
            </a:extLst>
          </a:blip>
          <a:srcRect t="14242" b="14242"/>
          <a:stretch>
            <a:fillRect/>
          </a:stretch>
        </p:blipFill>
        <p:spPr>
          <a:xfrm>
            <a:off x="1248936" y="1542895"/>
            <a:ext cx="2051012" cy="2360032"/>
          </a:xfrm>
          <a:prstGeom prst="rect">
            <a:avLst/>
          </a:prstGeom>
        </p:spPr>
      </p:pic>
    </p:spTree>
    <p:extLst>
      <p:ext uri="{BB962C8B-B14F-4D97-AF65-F5344CB8AC3E}">
        <p14:creationId xmlns:p14="http://schemas.microsoft.com/office/powerpoint/2010/main" val="35004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l"/>
            <a:r>
              <a:rPr lang="en-US" sz="4800" dirty="0">
                <a:solidFill>
                  <a:schemeClr val="accent2"/>
                </a:solidFill>
              </a:rPr>
              <a:t>    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Collocate resources where possible</a:t>
            </a:r>
          </a:p>
          <a:p>
            <a:pPr algn="l"/>
            <a:endParaRPr lang="en-US" dirty="0">
              <a:solidFill>
                <a:schemeClr val="tx1"/>
              </a:solidFill>
            </a:endParaRPr>
          </a:p>
          <a:p>
            <a:pPr algn="l"/>
            <a:r>
              <a:rPr lang="en-US" dirty="0">
                <a:solidFill>
                  <a:schemeClr val="tx1"/>
                </a:solidFill>
              </a:rPr>
              <a:t>Network latency between client and compute</a:t>
            </a:r>
          </a:p>
          <a:p>
            <a:pPr algn="l"/>
            <a:endParaRPr lang="en-US" dirty="0">
              <a:solidFill>
                <a:schemeClr val="tx1"/>
              </a:solidFill>
            </a:endParaRPr>
          </a:p>
          <a:p>
            <a:pPr algn="l"/>
            <a:r>
              <a:rPr lang="en-US" dirty="0">
                <a:solidFill>
                  <a:schemeClr val="tx1"/>
                </a:solidFill>
              </a:rPr>
              <a:t>Network latency between compute and shortcuts</a:t>
            </a:r>
          </a:p>
          <a:p>
            <a:pPr algn="l"/>
            <a:endParaRPr lang="en-US" dirty="0">
              <a:solidFill>
                <a:schemeClr val="tx1"/>
              </a:solidFill>
            </a:endParaRPr>
          </a:p>
          <a:p>
            <a:pPr algn="l"/>
            <a:r>
              <a:rPr lang="en-US" dirty="0">
                <a:solidFill>
                  <a:schemeClr val="tx1"/>
                </a:solidFill>
              </a:rPr>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8997382" cy="855676"/>
          </a:xfrm>
        </p:spPr>
        <p:txBody>
          <a:bodyPr/>
          <a:lstStyle/>
          <a:p>
            <a:pPr algn="l"/>
            <a:r>
              <a:rPr lang="en-US" sz="4800" dirty="0">
                <a:solidFill>
                  <a:schemeClr val="accent2"/>
                </a:solidFill>
              </a:rPr>
              <a:t>    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Denormalized data</a:t>
            </a:r>
          </a:p>
          <a:p>
            <a:pPr algn="l"/>
            <a:endParaRPr lang="en-US" dirty="0">
              <a:solidFill>
                <a:schemeClr val="tx1"/>
              </a:solidFill>
            </a:endParaRPr>
          </a:p>
          <a:p>
            <a:pPr algn="l"/>
            <a:r>
              <a:rPr lang="en-US" dirty="0">
                <a:solidFill>
                  <a:schemeClr val="tx1"/>
                </a:solidFill>
              </a:rPr>
              <a:t>Fact tables – countable data</a:t>
            </a:r>
          </a:p>
          <a:p>
            <a:pPr algn="l"/>
            <a:endParaRPr lang="en-US" dirty="0">
              <a:solidFill>
                <a:schemeClr val="tx1"/>
              </a:solidFill>
            </a:endParaRPr>
          </a:p>
          <a:p>
            <a:pPr algn="l"/>
            <a:r>
              <a:rPr lang="en-US" dirty="0">
                <a:solidFill>
                  <a:schemeClr val="tx1"/>
                </a:solidFill>
              </a:rPr>
              <a:t>Dimension tables – slicing-and-dicing</a:t>
            </a:r>
          </a:p>
          <a:p>
            <a:pPr algn="l"/>
            <a:endParaRPr lang="en-US" dirty="0">
              <a:solidFill>
                <a:schemeClr val="tx1"/>
              </a:solidFill>
            </a:endParaRPr>
          </a:p>
          <a:p>
            <a:pPr algn="l"/>
            <a:r>
              <a:rPr lang="en-US" dirty="0">
                <a:solidFill>
                  <a:schemeClr val="tx1"/>
                </a:solidFill>
              </a:rPr>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l"/>
            <a:r>
              <a:rPr lang="en-US" sz="4800" dirty="0">
                <a:solidFill>
                  <a:schemeClr val="accent2"/>
                </a:solidFill>
              </a:rPr>
              <a:t>    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2247064" y="1520518"/>
            <a:ext cx="7248627" cy="4519513"/>
          </a:xfrm>
          <a:prstGeom prst="rect">
            <a:avLst/>
          </a:prstGeom>
        </p:spPr>
      </p:pic>
    </p:spTree>
    <p:extLst>
      <p:ext uri="{BB962C8B-B14F-4D97-AF65-F5344CB8AC3E}">
        <p14:creationId xmlns:p14="http://schemas.microsoft.com/office/powerpoint/2010/main" val="165932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6" y="570452"/>
            <a:ext cx="7766937" cy="855676"/>
          </a:xfrm>
        </p:spPr>
        <p:txBody>
          <a:bodyPr/>
          <a:lstStyle/>
          <a:p>
            <a:pPr algn="l"/>
            <a:r>
              <a:rPr lang="en-US" sz="4800" dirty="0">
                <a:solidFill>
                  <a:schemeClr val="accent2"/>
                </a:solidFill>
              </a:rPr>
              <a:t>    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6" y="1661021"/>
            <a:ext cx="8160311" cy="4530054"/>
          </a:xfrm>
        </p:spPr>
        <p:txBody>
          <a:bodyPr>
            <a:noAutofit/>
          </a:bodyPr>
          <a:lstStyle/>
          <a:p>
            <a:pPr algn="l"/>
            <a:r>
              <a:rPr lang="en-US" dirty="0">
                <a:solidFill>
                  <a:schemeClr val="tx1"/>
                </a:solidFill>
              </a:rPr>
              <a:t>Use the smallest data type possible</a:t>
            </a:r>
          </a:p>
          <a:p>
            <a:pPr algn="l"/>
            <a:endParaRPr lang="en-US" sz="1200" dirty="0">
              <a:solidFill>
                <a:schemeClr val="tx1"/>
              </a:solidFill>
            </a:endParaRPr>
          </a:p>
          <a:p>
            <a:pPr algn="l"/>
            <a:r>
              <a:rPr lang="en-US" dirty="0">
                <a:solidFill>
                  <a:schemeClr val="tx1"/>
                </a:solidFill>
              </a:rPr>
              <a:t>Use data types supported by parquet</a:t>
            </a:r>
          </a:p>
          <a:p>
            <a:pPr algn="l"/>
            <a:endParaRPr lang="en-US" sz="1200" dirty="0">
              <a:solidFill>
                <a:schemeClr val="tx1"/>
              </a:solidFill>
            </a:endParaRPr>
          </a:p>
          <a:p>
            <a:pPr algn="l"/>
            <a:r>
              <a:rPr lang="en-US" dirty="0">
                <a:solidFill>
                  <a:schemeClr val="tx1"/>
                </a:solidFill>
              </a:rPr>
              <a:t>Use varchar instead of char; NOT NULL instead of NULL in key fields</a:t>
            </a:r>
          </a:p>
          <a:p>
            <a:pPr algn="l"/>
            <a:endParaRPr lang="en-US" sz="1200" dirty="0">
              <a:solidFill>
                <a:schemeClr val="tx1"/>
              </a:solidFill>
            </a:endParaRPr>
          </a:p>
          <a:p>
            <a:pPr algn="l"/>
            <a:r>
              <a:rPr lang="en-US" dirty="0">
                <a:solidFill>
                  <a:schemeClr val="tx1"/>
                </a:solidFill>
              </a:rPr>
              <a:t>Validate table schemas created by tools (e.g. Pipelines)</a:t>
            </a:r>
          </a:p>
          <a:p>
            <a:pPr algn="l"/>
            <a:endParaRPr lang="en-US" sz="1200" dirty="0">
              <a:solidFill>
                <a:schemeClr val="tx1"/>
              </a:solidFill>
            </a:endParaRPr>
          </a:p>
          <a:p>
            <a:pPr algn="l"/>
            <a:r>
              <a:rPr lang="en-US" dirty="0">
                <a:solidFill>
                  <a:schemeClr val="tx1"/>
                </a:solidFill>
              </a:rPr>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600076" y="570452"/>
            <a:ext cx="8436022" cy="855676"/>
          </a:xfrm>
        </p:spPr>
        <p:txBody>
          <a:bodyPr/>
          <a:lstStyle/>
          <a:p>
            <a:pPr algn="l"/>
            <a:r>
              <a:rPr lang="en-US" sz="4800" dirty="0">
                <a:solidFill>
                  <a:schemeClr val="accent2"/>
                </a:solidFill>
              </a:rPr>
              <a:t>    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9554943" cy="855676"/>
          </a:xfrm>
        </p:spPr>
        <p:txBody>
          <a:bodyPr/>
          <a:lstStyle/>
          <a:p>
            <a:pPr algn="l"/>
            <a:r>
              <a:rPr lang="en-US" sz="4800" dirty="0">
                <a:solidFill>
                  <a:schemeClr val="accent2"/>
                </a:solidFill>
              </a:rPr>
              <a:t>    4. 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Power BI Direct Lake mode (diagram next slide)</a:t>
            </a:r>
          </a:p>
          <a:p>
            <a:pPr algn="l"/>
            <a:endParaRPr lang="en-US" dirty="0">
              <a:solidFill>
                <a:schemeClr val="tx1"/>
              </a:solidFill>
            </a:endParaRPr>
          </a:p>
          <a:p>
            <a:pPr algn="l"/>
            <a:r>
              <a:rPr lang="en-US" dirty="0">
                <a:solidFill>
                  <a:schemeClr val="tx1"/>
                </a:solidFill>
              </a:rPr>
              <a:t>Several current limitations</a:t>
            </a:r>
          </a:p>
          <a:p>
            <a:pPr algn="l"/>
            <a:endParaRPr lang="en-US" dirty="0">
              <a:solidFill>
                <a:schemeClr val="tx1"/>
              </a:solidFill>
            </a:endParaRPr>
          </a:p>
          <a:p>
            <a:pPr algn="l"/>
            <a:r>
              <a:rPr lang="en-US" dirty="0">
                <a:solidFill>
                  <a:schemeClr val="tx1"/>
                </a:solidFill>
              </a:rPr>
              <a:t>Limitations detailed at: https://learn.microsoft.com/en-us/power-bi/enterprise/directlake-overview#known-issues-and-limitations</a:t>
            </a:r>
          </a:p>
          <a:p>
            <a:pPr algn="l"/>
            <a:endParaRPr lang="en-US" dirty="0">
              <a:solidFill>
                <a:schemeClr val="tx1"/>
              </a:solidFill>
            </a:endParaRPr>
          </a:p>
        </p:txBody>
      </p:sp>
    </p:spTree>
    <p:extLst>
      <p:ext uri="{BB962C8B-B14F-4D97-AF65-F5344CB8AC3E}">
        <p14:creationId xmlns:p14="http://schemas.microsoft.com/office/powerpoint/2010/main" val="271201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Segoe UI"/>
              </a:rPr>
              <a:t>Model contains tables from more than one warehouse</a:t>
            </a:r>
          </a:p>
          <a:p>
            <a:pPr algn="l"/>
            <a:endParaRPr lang="en-US" sz="1200" dirty="0">
              <a:solidFill>
                <a:schemeClr val="tx1"/>
              </a:solidFill>
              <a:cs typeface="Arial"/>
            </a:endParaRPr>
          </a:p>
          <a:p>
            <a:pPr algn="l"/>
            <a:r>
              <a:rPr lang="en-US" dirty="0">
                <a:solidFill>
                  <a:schemeClr val="tx1"/>
                </a:solidFill>
                <a:cs typeface="Arial"/>
              </a:rPr>
              <a:t>Model contains calculated columns and tables</a:t>
            </a:r>
            <a:endParaRPr lang="en-US" dirty="0">
              <a:solidFill>
                <a:schemeClr val="tx1"/>
              </a:solidFill>
            </a:endParaRPr>
          </a:p>
          <a:p>
            <a:pPr algn="l"/>
            <a:endParaRPr lang="en-US" sz="1200" dirty="0">
              <a:solidFill>
                <a:schemeClr val="tx1"/>
              </a:solidFill>
              <a:cs typeface="Arial"/>
            </a:endParaRPr>
          </a:p>
          <a:p>
            <a:pPr algn="l"/>
            <a:r>
              <a:rPr lang="en-US" dirty="0">
                <a:solidFill>
                  <a:schemeClr val="tx1"/>
                </a:solidFill>
                <a:cs typeface="Arial"/>
              </a:rPr>
              <a:t>Model contains relationships based on datetime columns</a:t>
            </a:r>
            <a:endParaRPr lang="en-US" dirty="0">
              <a:solidFill>
                <a:schemeClr val="tx1"/>
              </a:solidFill>
            </a:endParaRPr>
          </a:p>
          <a:p>
            <a:pPr algn="l"/>
            <a:endParaRPr lang="en-US" sz="1200" dirty="0">
              <a:solidFill>
                <a:schemeClr val="tx1"/>
              </a:solidFill>
              <a:cs typeface="Arial"/>
            </a:endParaRPr>
          </a:p>
          <a:p>
            <a:pPr algn="l"/>
            <a:r>
              <a:rPr lang="en-US" dirty="0">
                <a:solidFill>
                  <a:schemeClr val="tx1"/>
                </a:solidFill>
                <a:cs typeface="Arial"/>
              </a:rPr>
              <a:t>Key column data types do not coincide or are not unique</a:t>
            </a:r>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47187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A query reads data from a view contained in the model</a:t>
            </a:r>
          </a:p>
          <a:p>
            <a:pPr algn="l"/>
            <a:endParaRPr lang="en-US" dirty="0">
              <a:solidFill>
                <a:schemeClr val="tx1"/>
              </a:solidFill>
              <a:cs typeface="Arial"/>
            </a:endParaRPr>
          </a:p>
          <a:p>
            <a:pPr algn="l"/>
            <a:r>
              <a:rPr lang="en-US" dirty="0">
                <a:solidFill>
                  <a:schemeClr val="tx1"/>
                </a:solidFill>
                <a:cs typeface="Arial"/>
              </a:rPr>
              <a:t>SSO authentication is used when SQL endpoint security has been defined</a:t>
            </a:r>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214481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E91EA5-153C-8F72-92CE-9EFF1670010F}"/>
              </a:ext>
            </a:extLst>
          </p:cNvPr>
          <p:cNvSpPr>
            <a:spLocks noGrp="1"/>
          </p:cNvSpPr>
          <p:nvPr>
            <p:ph type="body" sz="quarter" idx="10"/>
          </p:nvPr>
        </p:nvSpPr>
        <p:spPr/>
        <p:txBody>
          <a:bodyPr/>
          <a:lstStyle/>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15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On premises:</a:t>
            </a:r>
          </a:p>
          <a:p>
            <a:pPr algn="l"/>
            <a:r>
              <a:rPr lang="en-US" dirty="0">
                <a:solidFill>
                  <a:schemeClr val="tx1"/>
                </a:solidFill>
                <a:cs typeface="Arial"/>
              </a:rPr>
              <a:t>	fact and dim contain tables</a:t>
            </a:r>
          </a:p>
          <a:p>
            <a:pPr algn="l"/>
            <a:r>
              <a:rPr lang="en-US" dirty="0">
                <a:solidFill>
                  <a:schemeClr val="tx1"/>
                </a:solidFill>
                <a:cs typeface="Arial"/>
              </a:rPr>
              <a:t>	data and lookup contain views</a:t>
            </a:r>
          </a:p>
          <a:p>
            <a:pPr algn="l"/>
            <a:r>
              <a:rPr lang="en-US" dirty="0">
                <a:solidFill>
                  <a:schemeClr val="tx1"/>
                </a:solidFill>
                <a:cs typeface="Arial"/>
              </a:rPr>
              <a:t>	</a:t>
            </a:r>
            <a:r>
              <a:rPr lang="en-US" dirty="0" err="1">
                <a:solidFill>
                  <a:schemeClr val="tx1"/>
                </a:solidFill>
                <a:cs typeface="Arial"/>
              </a:rPr>
              <a:t>etl</a:t>
            </a:r>
            <a:r>
              <a:rPr lang="en-US" dirty="0">
                <a:solidFill>
                  <a:schemeClr val="tx1"/>
                </a:solidFill>
                <a:cs typeface="Arial"/>
              </a:rPr>
              <a:t> contains orchestration items</a:t>
            </a:r>
          </a:p>
          <a:p>
            <a:pPr algn="l"/>
            <a:endParaRPr lang="en-US" dirty="0">
              <a:solidFill>
                <a:schemeClr val="tx1"/>
              </a:solidFill>
              <a:cs typeface="Arial"/>
            </a:endParaRPr>
          </a:p>
          <a:p>
            <a:pPr algn="l"/>
            <a:r>
              <a:rPr lang="en-US" dirty="0">
                <a:solidFill>
                  <a:schemeClr val="tx1"/>
                </a:solidFill>
                <a:cs typeface="Arial"/>
              </a:rPr>
              <a:t>In Fabric Data Warehouse:</a:t>
            </a:r>
            <a:endParaRPr lang="en-US" dirty="0">
              <a:solidFill>
                <a:schemeClr val="tx1"/>
              </a:solidFill>
            </a:endParaRPr>
          </a:p>
          <a:p>
            <a:pPr algn="l"/>
            <a:r>
              <a:rPr lang="en-US" dirty="0">
                <a:solidFill>
                  <a:schemeClr val="tx1"/>
                </a:solidFill>
                <a:cs typeface="Arial"/>
              </a:rPr>
              <a:t>	data and lookup contain tables</a:t>
            </a:r>
          </a:p>
          <a:p>
            <a:pPr algn="l"/>
            <a:r>
              <a:rPr lang="en-US" dirty="0">
                <a:solidFill>
                  <a:schemeClr val="tx1"/>
                </a:solidFill>
                <a:cs typeface="Arial"/>
              </a:rPr>
              <a:t>	</a:t>
            </a:r>
            <a:r>
              <a:rPr lang="en-US" dirty="0" err="1">
                <a:solidFill>
                  <a:schemeClr val="tx1"/>
                </a:solidFill>
                <a:cs typeface="Arial"/>
              </a:rPr>
              <a:t>etl</a:t>
            </a:r>
            <a:r>
              <a:rPr lang="en-US" dirty="0">
                <a:solidFill>
                  <a:schemeClr val="tx1"/>
                </a:solidFill>
                <a:cs typeface="Arial"/>
              </a:rPr>
              <a:t> contains orchestration items</a:t>
            </a: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9703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Type 0 – no updates</a:t>
            </a:r>
          </a:p>
          <a:p>
            <a:pPr algn="l"/>
            <a:r>
              <a:rPr lang="en-US" dirty="0">
                <a:solidFill>
                  <a:schemeClr val="tx1"/>
                </a:solidFill>
                <a:cs typeface="Arial"/>
              </a:rPr>
              <a:t>	calendar / date tables</a:t>
            </a:r>
          </a:p>
          <a:p>
            <a:pPr algn="l"/>
            <a:endParaRPr lang="en-US" sz="1200" dirty="0">
              <a:solidFill>
                <a:schemeClr val="tx1"/>
              </a:solidFill>
              <a:cs typeface="Arial"/>
            </a:endParaRPr>
          </a:p>
          <a:p>
            <a:pPr algn="l"/>
            <a:r>
              <a:rPr lang="en-US" dirty="0">
                <a:solidFill>
                  <a:schemeClr val="tx1"/>
                </a:solidFill>
                <a:cs typeface="Arial"/>
              </a:rPr>
              <a:t>Type 1 – update in place; no historical record reqd.</a:t>
            </a:r>
          </a:p>
          <a:p>
            <a:pPr algn="l"/>
            <a:r>
              <a:rPr lang="en-US" dirty="0">
                <a:solidFill>
                  <a:schemeClr val="tx1"/>
                </a:solidFill>
                <a:cs typeface="Arial"/>
              </a:rPr>
              <a:t>	college example – student name</a:t>
            </a:r>
          </a:p>
          <a:p>
            <a:pPr algn="l"/>
            <a:endParaRPr lang="en-US" sz="1200" dirty="0">
              <a:solidFill>
                <a:schemeClr val="tx1"/>
              </a:solidFill>
              <a:cs typeface="Arial"/>
            </a:endParaRPr>
          </a:p>
          <a:p>
            <a:pPr algn="l"/>
            <a:r>
              <a:rPr lang="en-US" dirty="0">
                <a:solidFill>
                  <a:schemeClr val="tx1"/>
                </a:solidFill>
                <a:cs typeface="Arial"/>
              </a:rPr>
              <a:t>Type 2 – data versioning</a:t>
            </a:r>
          </a:p>
          <a:p>
            <a:pPr algn="l"/>
            <a:r>
              <a:rPr lang="en-US" dirty="0">
                <a:solidFill>
                  <a:schemeClr val="tx1"/>
                </a:solidFill>
                <a:cs typeface="Arial"/>
              </a:rPr>
              <a:t>	college example – gender and ethnicity</a:t>
            </a:r>
          </a:p>
          <a:p>
            <a:pPr algn="l"/>
            <a:endParaRPr lang="en-US" sz="1200" dirty="0">
              <a:solidFill>
                <a:schemeClr val="tx1"/>
              </a:solidFill>
              <a:cs typeface="Arial"/>
            </a:endParaRPr>
          </a:p>
          <a:p>
            <a:pPr algn="l"/>
            <a:r>
              <a:rPr lang="en-US" dirty="0">
                <a:solidFill>
                  <a:schemeClr val="tx1"/>
                </a:solidFill>
                <a:cs typeface="Arial"/>
              </a:rPr>
              <a:t>Can mix within same dimension table</a:t>
            </a:r>
            <a:endParaRPr lang="en-US" dirty="0">
              <a:solidFill>
                <a:schemeClr val="tx1"/>
              </a:solidFill>
            </a:endParaRPr>
          </a:p>
        </p:txBody>
      </p:sp>
    </p:spTree>
    <p:extLst>
      <p:ext uri="{BB962C8B-B14F-4D97-AF65-F5344CB8AC3E}">
        <p14:creationId xmlns:p14="http://schemas.microsoft.com/office/powerpoint/2010/main" val="127447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Source System Name</a:t>
            </a:r>
          </a:p>
          <a:p>
            <a:pPr algn="l"/>
            <a:r>
              <a:rPr lang="en-US" dirty="0">
                <a:solidFill>
                  <a:schemeClr val="tx1"/>
                </a:solidFill>
                <a:cs typeface="Arial"/>
              </a:rPr>
              <a:t>Source System Key </a:t>
            </a:r>
          </a:p>
          <a:p>
            <a:pPr algn="l"/>
            <a:r>
              <a:rPr lang="en-US" dirty="0">
                <a:solidFill>
                  <a:schemeClr val="tx1"/>
                </a:solidFill>
                <a:cs typeface="Arial"/>
              </a:rPr>
              <a:t>SCD Type 1 Hash Value</a:t>
            </a:r>
          </a:p>
          <a:p>
            <a:pPr algn="l"/>
            <a:r>
              <a:rPr lang="en-US" dirty="0">
                <a:solidFill>
                  <a:schemeClr val="tx1"/>
                </a:solidFill>
                <a:cs typeface="Arial"/>
              </a:rPr>
              <a:t>SCD Type 2 Hash Value</a:t>
            </a:r>
          </a:p>
          <a:p>
            <a:pPr algn="l"/>
            <a:r>
              <a:rPr lang="en-US" dirty="0">
                <a:solidFill>
                  <a:schemeClr val="tx1"/>
                </a:solidFill>
                <a:cs typeface="Arial"/>
              </a:rPr>
              <a:t>Active Record Flag</a:t>
            </a:r>
          </a:p>
          <a:p>
            <a:pPr algn="l"/>
            <a:r>
              <a:rPr lang="en-US" dirty="0">
                <a:solidFill>
                  <a:schemeClr val="tx1"/>
                </a:solidFill>
                <a:cs typeface="Arial"/>
              </a:rPr>
              <a:t>Start Effective Date (in warehouse)</a:t>
            </a:r>
          </a:p>
          <a:p>
            <a:pPr algn="l"/>
            <a:r>
              <a:rPr lang="en-US" dirty="0">
                <a:solidFill>
                  <a:schemeClr val="tx1"/>
                </a:solidFill>
                <a:cs typeface="Arial"/>
              </a:rPr>
              <a:t>End Effective Date (in warehouse)</a:t>
            </a:r>
          </a:p>
          <a:p>
            <a:pPr algn="l"/>
            <a:r>
              <a:rPr lang="en-US" dirty="0">
                <a:solidFill>
                  <a:schemeClr val="tx1"/>
                </a:solidFill>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Default dimension members</a:t>
            </a:r>
          </a:p>
          <a:p>
            <a:pPr algn="l"/>
            <a:endParaRPr lang="en-US" dirty="0">
              <a:solidFill>
                <a:schemeClr val="tx1"/>
              </a:solidFill>
              <a:cs typeface="Arial"/>
            </a:endParaRPr>
          </a:p>
          <a:p>
            <a:pPr algn="l"/>
            <a:r>
              <a:rPr lang="en-US" dirty="0">
                <a:solidFill>
                  <a:schemeClr val="tx1"/>
                </a:solidFill>
                <a:cs typeface="Arial"/>
              </a:rPr>
              <a:t>Unknown</a:t>
            </a:r>
          </a:p>
          <a:p>
            <a:pPr algn="l"/>
            <a:r>
              <a:rPr lang="en-US" dirty="0">
                <a:solidFill>
                  <a:schemeClr val="tx1"/>
                </a:solidFill>
                <a:cs typeface="Arial"/>
              </a:rPr>
              <a:t>	e.g. Student record mismatch</a:t>
            </a:r>
          </a:p>
          <a:p>
            <a:pPr algn="l"/>
            <a:endParaRPr lang="en-US" dirty="0">
              <a:solidFill>
                <a:schemeClr val="tx1"/>
              </a:solidFill>
              <a:cs typeface="Arial"/>
            </a:endParaRPr>
          </a:p>
          <a:p>
            <a:pPr algn="l"/>
            <a:r>
              <a:rPr lang="en-US" dirty="0">
                <a:solidFill>
                  <a:schemeClr val="tx1"/>
                </a:solidFill>
                <a:cs typeface="Arial"/>
              </a:rPr>
              <a:t>Missing</a:t>
            </a:r>
          </a:p>
          <a:p>
            <a:pPr algn="l"/>
            <a:r>
              <a:rPr lang="en-US" dirty="0">
                <a:solidFill>
                  <a:schemeClr val="tx1"/>
                </a:solidFill>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temp tables</a:t>
            </a:r>
          </a:p>
          <a:p>
            <a:pPr algn="l"/>
            <a:endParaRPr lang="en-US" sz="1200" dirty="0">
              <a:solidFill>
                <a:schemeClr val="tx1"/>
              </a:solidFill>
            </a:endParaRPr>
          </a:p>
          <a:p>
            <a:pPr algn="l"/>
            <a:r>
              <a:rPr lang="en-US" dirty="0">
                <a:solidFill>
                  <a:schemeClr val="tx1"/>
                </a:solidFill>
              </a:rPr>
              <a:t>Making complex business logic simpler</a:t>
            </a:r>
          </a:p>
          <a:p>
            <a:pPr algn="l"/>
            <a:endParaRPr lang="en-US" sz="1200" dirty="0">
              <a:solidFill>
                <a:schemeClr val="tx1"/>
              </a:solidFill>
            </a:endParaRPr>
          </a:p>
          <a:p>
            <a:pPr algn="l"/>
            <a:r>
              <a:rPr lang="en-US" dirty="0">
                <a:solidFill>
                  <a:schemeClr val="tx1"/>
                </a:solidFill>
              </a:rPr>
              <a:t>Separating complex business logic from “plumbing”</a:t>
            </a:r>
          </a:p>
          <a:p>
            <a:pPr algn="l"/>
            <a:endParaRPr lang="en-US" sz="1200" dirty="0">
              <a:solidFill>
                <a:schemeClr val="tx1"/>
              </a:solidFill>
            </a:endParaRPr>
          </a:p>
          <a:p>
            <a:pPr algn="l"/>
            <a:r>
              <a:rPr lang="en-US" dirty="0">
                <a:solidFill>
                  <a:schemeClr val="tx1"/>
                </a:solidFill>
              </a:rPr>
              <a:t>Workaround - Physically materialize a table in temp schema</a:t>
            </a:r>
          </a:p>
          <a:p>
            <a:pPr algn="l"/>
            <a:endParaRPr lang="en-US" sz="1200" dirty="0">
              <a:solidFill>
                <a:schemeClr val="tx1"/>
              </a:solidFill>
            </a:endParaRPr>
          </a:p>
          <a:p>
            <a:pPr algn="l"/>
            <a:r>
              <a:rPr lang="en-US" dirty="0">
                <a:solidFill>
                  <a:schemeClr val="tx1"/>
                </a:solidFill>
              </a:rPr>
              <a:t>But watch out for – Concurrent updates</a:t>
            </a:r>
          </a:p>
        </p:txBody>
      </p:sp>
    </p:spTree>
    <p:extLst>
      <p:ext uri="{BB962C8B-B14F-4D97-AF65-F5344CB8AC3E}">
        <p14:creationId xmlns:p14="http://schemas.microsoft.com/office/powerpoint/2010/main" val="1932801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INSERT INTO… EXEC from a stored procedure</a:t>
            </a:r>
          </a:p>
          <a:p>
            <a:pPr algn="l"/>
            <a:endParaRPr lang="en-US" sz="1200" dirty="0">
              <a:solidFill>
                <a:schemeClr val="tx1"/>
              </a:solidFill>
            </a:endParaRPr>
          </a:p>
          <a:p>
            <a:pPr algn="l"/>
            <a:r>
              <a:rPr lang="en-US" dirty="0">
                <a:solidFill>
                  <a:schemeClr val="tx1"/>
                </a:solidFill>
              </a:rPr>
              <a:t>Re-locate transformation logic</a:t>
            </a:r>
          </a:p>
          <a:p>
            <a:pPr algn="l"/>
            <a:endParaRPr lang="en-US" sz="1200" dirty="0">
              <a:solidFill>
                <a:schemeClr val="tx1"/>
              </a:solidFill>
            </a:endParaRPr>
          </a:p>
          <a:p>
            <a:pPr algn="l"/>
            <a:r>
              <a:rPr lang="en-US" dirty="0">
                <a:solidFill>
                  <a:schemeClr val="tx1"/>
                </a:solidFill>
              </a:rPr>
              <a:t>Separating complex business logic from “plumbing”</a:t>
            </a:r>
          </a:p>
          <a:p>
            <a:pPr algn="l"/>
            <a:endParaRPr lang="en-US" sz="1200" dirty="0">
              <a:solidFill>
                <a:schemeClr val="tx1"/>
              </a:solidFill>
            </a:endParaRPr>
          </a:p>
          <a:p>
            <a:pPr algn="l"/>
            <a:r>
              <a:rPr lang="en-US" dirty="0">
                <a:solidFill>
                  <a:schemeClr val="tx1"/>
                </a:solidFill>
              </a:rPr>
              <a:t>Workaround – Use physical “temp” tables</a:t>
            </a:r>
          </a:p>
          <a:p>
            <a:pPr algn="l"/>
            <a:endParaRPr lang="en-US" sz="1200" dirty="0">
              <a:solidFill>
                <a:schemeClr val="tx1"/>
              </a:solidFill>
            </a:endParaRPr>
          </a:p>
          <a:p>
            <a:pPr algn="l"/>
            <a:r>
              <a:rPr lang="en-US" dirty="0">
                <a:solidFill>
                  <a:schemeClr val="tx1"/>
                </a:solidFill>
              </a:rPr>
              <a:t>But watch out for – Concurrent updates</a:t>
            </a:r>
          </a:p>
        </p:txBody>
      </p:sp>
    </p:spTree>
    <p:extLst>
      <p:ext uri="{BB962C8B-B14F-4D97-AF65-F5344CB8AC3E}">
        <p14:creationId xmlns:p14="http://schemas.microsoft.com/office/powerpoint/2010/main" val="23869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MERGE statement</a:t>
            </a:r>
          </a:p>
          <a:p>
            <a:pPr algn="l"/>
            <a:endParaRPr lang="en-US" sz="1200" dirty="0">
              <a:solidFill>
                <a:schemeClr val="tx1"/>
              </a:solidFill>
            </a:endParaRPr>
          </a:p>
          <a:p>
            <a:pPr algn="l"/>
            <a:r>
              <a:rPr lang="en-US" dirty="0">
                <a:solidFill>
                  <a:schemeClr val="tx1"/>
                </a:solidFill>
              </a:rPr>
              <a:t>Is this really a limitation?  </a:t>
            </a:r>
            <a:r>
              <a:rPr lang="en-US" dirty="0">
                <a:solidFill>
                  <a:schemeClr val="tx1"/>
                </a:solidFill>
                <a:sym typeface="Wingdings" panose="05000000000000000000" pitchFamily="2" charset="2"/>
              </a:rPr>
              <a:t></a:t>
            </a:r>
          </a:p>
          <a:p>
            <a:pPr algn="l"/>
            <a:endParaRPr lang="en-US" sz="1200" dirty="0">
              <a:solidFill>
                <a:schemeClr val="tx1"/>
              </a:solidFill>
            </a:endParaRPr>
          </a:p>
          <a:p>
            <a:pPr algn="l"/>
            <a:r>
              <a:rPr lang="en-US" dirty="0">
                <a:solidFill>
                  <a:schemeClr val="tx1"/>
                </a:solidFill>
              </a:rPr>
              <a:t>Workaround - Separate INSERT and UPDATE statements</a:t>
            </a:r>
          </a:p>
          <a:p>
            <a:pPr algn="l"/>
            <a:endParaRPr lang="en-US" sz="1200" dirty="0">
              <a:solidFill>
                <a:schemeClr val="tx1"/>
              </a:solidFill>
            </a:endParaRPr>
          </a:p>
          <a:p>
            <a:pPr algn="l"/>
            <a:r>
              <a:rPr lang="en-US" dirty="0">
                <a:solidFill>
                  <a:schemeClr val="tx1"/>
                </a:solidFill>
              </a:rPr>
              <a:t>But watch out for – Handling transactions</a:t>
            </a:r>
          </a:p>
        </p:txBody>
      </p:sp>
    </p:spTree>
    <p:extLst>
      <p:ext uri="{BB962C8B-B14F-4D97-AF65-F5344CB8AC3E}">
        <p14:creationId xmlns:p14="http://schemas.microsoft.com/office/powerpoint/2010/main" val="399237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IDENTITY() columns</a:t>
            </a:r>
          </a:p>
          <a:p>
            <a:pPr algn="l"/>
            <a:endParaRPr lang="en-US" sz="1200" dirty="0">
              <a:solidFill>
                <a:schemeClr val="tx1"/>
              </a:solidFill>
            </a:endParaRPr>
          </a:p>
          <a:p>
            <a:pPr algn="l"/>
            <a:r>
              <a:rPr lang="en-US" dirty="0">
                <a:solidFill>
                  <a:schemeClr val="tx1"/>
                </a:solidFill>
              </a:rPr>
              <a:t>Workaround - Use ROW_NUMBER() function plus a seed</a:t>
            </a:r>
          </a:p>
          <a:p>
            <a:pPr algn="l"/>
            <a:endParaRPr lang="en-US" sz="1200" dirty="0">
              <a:solidFill>
                <a:schemeClr val="tx1"/>
              </a:solidFill>
            </a:endParaRPr>
          </a:p>
          <a:p>
            <a:pPr algn="l"/>
            <a:r>
              <a:rPr lang="en-US" dirty="0">
                <a:solidFill>
                  <a:schemeClr val="tx1"/>
                </a:solidFill>
              </a:rPr>
              <a:t>But watch out for – No real issues here</a:t>
            </a:r>
          </a:p>
        </p:txBody>
      </p:sp>
    </p:spTree>
    <p:extLst>
      <p:ext uri="{BB962C8B-B14F-4D97-AF65-F5344CB8AC3E}">
        <p14:creationId xmlns:p14="http://schemas.microsoft.com/office/powerpoint/2010/main" val="4017348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6. 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File Storage</a:t>
            </a:r>
          </a:p>
          <a:p>
            <a:pPr algn="l"/>
            <a:endParaRPr lang="en-US" dirty="0">
              <a:solidFill>
                <a:schemeClr val="tx1"/>
              </a:solidFill>
            </a:endParaRPr>
          </a:p>
          <a:p>
            <a:pPr algn="l"/>
            <a:r>
              <a:rPr lang="en-US" dirty="0">
                <a:solidFill>
                  <a:schemeClr val="tx1"/>
                </a:solidFill>
              </a:rPr>
              <a:t>Medallion Architecture options</a:t>
            </a:r>
          </a:p>
          <a:p>
            <a:pPr algn="l"/>
            <a:r>
              <a:rPr lang="en-US" dirty="0">
                <a:solidFill>
                  <a:schemeClr val="tx1"/>
                </a:solidFill>
              </a:rPr>
              <a:t>	Bronze and Silver layers in the Lakehouse</a:t>
            </a:r>
          </a:p>
          <a:p>
            <a:pPr algn="l"/>
            <a:r>
              <a:rPr lang="en-US" dirty="0">
                <a:solidFill>
                  <a:schemeClr val="tx1"/>
                </a:solidFill>
              </a:rPr>
              <a:t>	Gold layer in the Warehouse</a:t>
            </a:r>
          </a:p>
          <a:p>
            <a:pPr algn="l"/>
            <a:endParaRPr lang="en-US" dirty="0">
              <a:solidFill>
                <a:schemeClr val="tx1"/>
              </a:solidFill>
            </a:endParaRPr>
          </a:p>
          <a:p>
            <a:pPr algn="l"/>
            <a:r>
              <a:rPr lang="en-US" dirty="0">
                <a:solidFill>
                  <a:schemeClr val="tx1"/>
                </a:solidFill>
              </a:rPr>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solidFill>
              </a:rPr>
              <a:t>https://github.com/DrJekyll325/Presentations</a:t>
            </a:r>
          </a:p>
          <a:p>
            <a:pPr algn="l"/>
            <a:endParaRPr lang="en-US" sz="2400" dirty="0">
              <a:solidFill>
                <a:schemeClr val="tx1"/>
              </a:solidFill>
            </a:endParaRPr>
          </a:p>
          <a:p>
            <a:pPr algn="l"/>
            <a:r>
              <a:rPr lang="en-US" sz="2400" dirty="0">
                <a:solidFill>
                  <a:schemeClr val="tx1"/>
                </a:solidFill>
              </a:rPr>
              <a:t>aka.ms/fabric-learn</a:t>
            </a:r>
          </a:p>
          <a:p>
            <a:pPr algn="l"/>
            <a:r>
              <a:rPr lang="en-US" sz="2400" dirty="0">
                <a:solidFill>
                  <a:schemeClr val="tx1"/>
                </a:solidFill>
              </a:rPr>
              <a:t>aka.ms/</a:t>
            </a:r>
            <a:r>
              <a:rPr lang="en-US" sz="2400" dirty="0" err="1">
                <a:solidFill>
                  <a:schemeClr val="tx1"/>
                </a:solidFill>
              </a:rPr>
              <a:t>FabricRoadmap</a:t>
            </a:r>
            <a:endParaRPr lang="en-US" sz="2400" dirty="0">
              <a:solidFill>
                <a:schemeClr val="tx1"/>
              </a:solidFill>
            </a:endParaRPr>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70A0-7FF2-86B5-A747-349AA958A24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3EE47AC-0B15-6E60-BDC2-AD3B45761515}"/>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686209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9095F-9B4B-5148-F953-12C76AD38EFA}"/>
            </a:ext>
          </a:extLst>
        </p:cNvPr>
        <p:cNvGrpSpPr/>
        <p:nvPr/>
      </p:nvGrpSpPr>
      <p:grpSpPr>
        <a:xfrm>
          <a:off x="0" y="0"/>
          <a:ext cx="0" cy="0"/>
          <a:chOff x="0" y="0"/>
          <a:chExt cx="0" cy="0"/>
        </a:xfrm>
      </p:grpSpPr>
      <p:pic>
        <p:nvPicPr>
          <p:cNvPr id="3" name="Picture 2" descr="A group of logos with text">
            <a:extLst>
              <a:ext uri="{FF2B5EF4-FFF2-40B4-BE49-F238E27FC236}">
                <a16:creationId xmlns:a16="http://schemas.microsoft.com/office/drawing/2014/main" id="{2595DBFD-DFC8-B112-CC71-7F2967916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917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logos with text">
            <a:extLst>
              <a:ext uri="{FF2B5EF4-FFF2-40B4-BE49-F238E27FC236}">
                <a16:creationId xmlns:a16="http://schemas.microsoft.com/office/drawing/2014/main" id="{CE2C3C2F-5730-AA41-6095-89CCEECC3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6709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38BA7-092C-EDFC-2802-18526F69934F}"/>
            </a:ext>
          </a:extLst>
        </p:cNvPr>
        <p:cNvGrpSpPr/>
        <p:nvPr/>
      </p:nvGrpSpPr>
      <p:grpSpPr>
        <a:xfrm>
          <a:off x="0" y="0"/>
          <a:ext cx="0" cy="0"/>
          <a:chOff x="0" y="0"/>
          <a:chExt cx="0" cy="0"/>
        </a:xfrm>
      </p:grpSpPr>
      <p:sp>
        <p:nvSpPr>
          <p:cNvPr id="4" name="Title 43">
            <a:extLst>
              <a:ext uri="{FF2B5EF4-FFF2-40B4-BE49-F238E27FC236}">
                <a16:creationId xmlns:a16="http://schemas.microsoft.com/office/drawing/2014/main" id="{6089779B-0DDA-5070-20A2-17B18474CCD0}"/>
              </a:ext>
            </a:extLst>
          </p:cNvPr>
          <p:cNvSpPr txBox="1">
            <a:spLocks/>
          </p:cNvSpPr>
          <p:nvPr/>
        </p:nvSpPr>
        <p:spPr>
          <a:xfrm>
            <a:off x="1484767" y="3896575"/>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D8533CEA-5C85-A601-A3C4-30DB3A6E907C}"/>
              </a:ext>
            </a:extLst>
          </p:cNvPr>
          <p:cNvSpPr txBox="1">
            <a:spLocks/>
          </p:cNvSpPr>
          <p:nvPr/>
        </p:nvSpPr>
        <p:spPr>
          <a:xfrm>
            <a:off x="1134066" y="4360578"/>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F21A098B-7CF7-B2C3-76F3-A3D025B167C9}"/>
              </a:ext>
            </a:extLst>
          </p:cNvPr>
          <p:cNvSpPr txBox="1">
            <a:spLocks/>
          </p:cNvSpPr>
          <p:nvPr/>
        </p:nvSpPr>
        <p:spPr>
          <a:xfrm>
            <a:off x="6636261" y="640716"/>
            <a:ext cx="4325388"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srgbClr val="F9413A"/>
                </a:solidFill>
                <a:effectLst/>
                <a:uLnTx/>
                <a:uFillTx/>
                <a:latin typeface="Segoe UI"/>
                <a:cs typeface="Segoe UI Light" charset="0"/>
              </a:rPr>
              <a:t>Bluesky</a:t>
            </a:r>
            <a:r>
              <a:rPr kumimoji="0" lang="en-US" sz="2000" b="0" i="0" u="none" strike="noStrike" kern="1200" cap="none" spc="0" normalizeH="0" baseline="0" noProof="0" dirty="0">
                <a:ln>
                  <a:noFill/>
                </a:ln>
                <a:solidFill>
                  <a:srgbClr val="F9413A"/>
                </a:solidFill>
                <a:effectLst/>
                <a:uLnTx/>
                <a:uFillTx/>
                <a:latin typeface="Segoe UI"/>
                <a:cs typeface="Segoe UI Light" charset="0"/>
              </a:rPr>
              <a:t>: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0BAF20F6-6A3E-D3A9-5441-8B385B4AD0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8241" y="715113"/>
            <a:ext cx="1938490" cy="2713887"/>
          </a:xfrm>
          <a:prstGeom prst="ellipse">
            <a:avLst/>
          </a:prstGeom>
          <a:solidFill>
            <a:srgbClr val="FFFFFF">
              <a:lumMod val="95000"/>
            </a:srgbClr>
          </a:solidFill>
        </p:spPr>
      </p:pic>
    </p:spTree>
    <p:extLst>
      <p:ext uri="{BB962C8B-B14F-4D97-AF65-F5344CB8AC3E}">
        <p14:creationId xmlns:p14="http://schemas.microsoft.com/office/powerpoint/2010/main" val="416236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What is Fabric Data Warehouse?</a:t>
            </a:r>
          </a:p>
          <a:p>
            <a:pPr algn="l"/>
            <a:endParaRPr lang="en-US" sz="1200" dirty="0">
              <a:solidFill>
                <a:schemeClr val="tx1"/>
              </a:solidFill>
            </a:endParaRPr>
          </a:p>
          <a:p>
            <a:pPr algn="l"/>
            <a:r>
              <a:rPr lang="en-US" dirty="0">
                <a:solidFill>
                  <a:schemeClr val="tx1"/>
                </a:solidFill>
              </a:rPr>
              <a:t>Design for performance</a:t>
            </a:r>
          </a:p>
          <a:p>
            <a:pPr algn="l"/>
            <a:endParaRPr lang="en-US" sz="1200" dirty="0">
              <a:solidFill>
                <a:schemeClr val="tx1"/>
              </a:solidFill>
            </a:endParaRPr>
          </a:p>
          <a:p>
            <a:pPr algn="l"/>
            <a:r>
              <a:rPr lang="en-US" dirty="0">
                <a:solidFill>
                  <a:schemeClr val="tx1"/>
                </a:solidFill>
              </a:rPr>
              <a:t>Direct Lake mode in Power BI</a:t>
            </a:r>
          </a:p>
          <a:p>
            <a:pPr algn="l"/>
            <a:endParaRPr lang="en-US" sz="1200" dirty="0">
              <a:solidFill>
                <a:schemeClr val="tx1"/>
              </a:solidFill>
            </a:endParaRPr>
          </a:p>
          <a:p>
            <a:pPr algn="l"/>
            <a:r>
              <a:rPr lang="en-US" dirty="0">
                <a:solidFill>
                  <a:schemeClr val="tx1"/>
                </a:solidFill>
              </a:rPr>
              <a:t>Workarounds for T-SQL limitations</a:t>
            </a:r>
          </a:p>
          <a:p>
            <a:pPr algn="l"/>
            <a:endParaRPr lang="en-US" sz="1200" dirty="0">
              <a:solidFill>
                <a:schemeClr val="tx1"/>
              </a:solidFill>
            </a:endParaRPr>
          </a:p>
          <a:p>
            <a:pPr algn="l"/>
            <a:r>
              <a:rPr lang="en-US" dirty="0">
                <a:solidFill>
                  <a:schemeClr val="tx1"/>
                </a:solidFill>
              </a:rPr>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solidFill>
                  <a:schemeClr val="tx1"/>
                </a:solidFill>
              </a:rPr>
              <a:t>Microsoft’s next generation all-in-one data analytics product</a:t>
            </a:r>
          </a:p>
          <a:p>
            <a:pPr algn="l"/>
            <a:endParaRPr lang="en-US" sz="2600" dirty="0">
              <a:solidFill>
                <a:schemeClr val="tx1"/>
              </a:solidFill>
            </a:endParaRPr>
          </a:p>
          <a:p>
            <a:pPr algn="l"/>
            <a:r>
              <a:rPr lang="en-US" sz="2600" dirty="0">
                <a:solidFill>
                  <a:schemeClr val="tx1"/>
                </a:solidFill>
              </a:rPr>
              <a:t>Full integration of data warehousing, data engineering, and data science tools into the same portal as Power BI (reporting and data visualization)</a:t>
            </a:r>
          </a:p>
          <a:p>
            <a:pPr algn="l"/>
            <a:endParaRPr lang="en-US" sz="2600" dirty="0">
              <a:solidFill>
                <a:schemeClr val="tx1"/>
              </a:solidFill>
            </a:endParaRPr>
          </a:p>
          <a:p>
            <a:pPr algn="l"/>
            <a:r>
              <a:rPr lang="en-US" sz="2600" dirty="0">
                <a:solidFill>
                  <a:schemeClr val="tx1"/>
                </a:solidFill>
              </a:rPr>
              <a:t>Software-as-a-Service (SaaS) rather than Platform-as-a-Service (PaaS)</a:t>
            </a:r>
          </a:p>
          <a:p>
            <a:pPr algn="l"/>
            <a:endParaRPr lang="en-US" sz="2600" dirty="0">
              <a:solidFill>
                <a:schemeClr val="tx1"/>
              </a:solidFill>
            </a:endParaRPr>
          </a:p>
          <a:p>
            <a:pPr algn="l"/>
            <a:r>
              <a:rPr lang="en-US" sz="2600" dirty="0">
                <a:solidFill>
                  <a:schemeClr val="tx1"/>
                </a:solidFill>
              </a:rPr>
              <a:t>One copy of data in the integrated </a:t>
            </a:r>
            <a:r>
              <a:rPr lang="en-US" sz="2600" dirty="0" err="1">
                <a:solidFill>
                  <a:schemeClr val="tx1"/>
                </a:solidFill>
              </a:rPr>
              <a:t>OneLake</a:t>
            </a:r>
            <a:r>
              <a:rPr lang="en-US" sz="2600" dirty="0">
                <a:solidFill>
                  <a:schemeClr val="tx1"/>
                </a:solidFill>
              </a:rPr>
              <a:t> data lake</a:t>
            </a:r>
          </a:p>
          <a:p>
            <a:pPr algn="l"/>
            <a:endParaRPr lang="en-US" sz="2800" dirty="0">
              <a:solidFill>
                <a:schemeClr val="tx1"/>
              </a:solidFill>
            </a:endParaRPr>
          </a:p>
        </p:txBody>
      </p:sp>
    </p:spTree>
    <p:extLst>
      <p:ext uri="{BB962C8B-B14F-4D97-AF65-F5344CB8AC3E}">
        <p14:creationId xmlns:p14="http://schemas.microsoft.com/office/powerpoint/2010/main" val="145741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l"/>
            <a:r>
              <a:rPr lang="en-US" sz="4800" dirty="0">
                <a:solidFill>
                  <a:schemeClr val="accent2"/>
                </a:solidFill>
              </a:rPr>
              <a:t>    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T-SQL based data warehousing experience</a:t>
            </a:r>
          </a:p>
          <a:p>
            <a:pPr algn="l"/>
            <a:endParaRPr lang="en-US" sz="1200" dirty="0">
              <a:solidFill>
                <a:schemeClr val="tx1"/>
              </a:solidFill>
            </a:endParaRPr>
          </a:p>
          <a:p>
            <a:pPr algn="l"/>
            <a:r>
              <a:rPr lang="en-US" dirty="0">
                <a:solidFill>
                  <a:schemeClr val="tx1"/>
                </a:solidFill>
              </a:rPr>
              <a:t>Denormalized tables optimized for reporting</a:t>
            </a:r>
          </a:p>
          <a:p>
            <a:pPr algn="l"/>
            <a:endParaRPr lang="en-US" sz="1200" dirty="0">
              <a:solidFill>
                <a:schemeClr val="tx1"/>
              </a:solidFill>
            </a:endParaRPr>
          </a:p>
          <a:p>
            <a:pPr algn="l"/>
            <a:r>
              <a:rPr lang="en-US" dirty="0">
                <a:solidFill>
                  <a:schemeClr val="tx1"/>
                </a:solidFill>
              </a:rPr>
              <a:t>Stored Procedures</a:t>
            </a:r>
          </a:p>
          <a:p>
            <a:pPr algn="l"/>
            <a:endParaRPr lang="en-US" sz="1200" dirty="0">
              <a:solidFill>
                <a:schemeClr val="tx1"/>
              </a:solidFill>
            </a:endParaRPr>
          </a:p>
          <a:p>
            <a:pPr algn="l"/>
            <a:r>
              <a:rPr lang="en-US" dirty="0">
                <a:solidFill>
                  <a:schemeClr val="tx1"/>
                </a:solidFill>
              </a:rPr>
              <a:t>Parquet Files</a:t>
            </a:r>
          </a:p>
          <a:p>
            <a:pPr algn="l"/>
            <a:endParaRPr lang="en-US" sz="1200" dirty="0">
              <a:solidFill>
                <a:schemeClr val="tx1"/>
              </a:solidFill>
            </a:endParaRPr>
          </a:p>
          <a:p>
            <a:pPr algn="l"/>
            <a:r>
              <a:rPr lang="en-US" dirty="0" err="1">
                <a:solidFill>
                  <a:schemeClr val="tx1"/>
                </a:solidFill>
              </a:rPr>
              <a:t>Queryable</a:t>
            </a:r>
            <a:r>
              <a:rPr lang="en-US" dirty="0">
                <a:solidFill>
                  <a:schemeClr val="tx1"/>
                </a:solidFill>
              </a:rPr>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theme/theme1.xml><?xml version="1.0" encoding="utf-8"?>
<a:theme xmlns:a="http://schemas.openxmlformats.org/drawingml/2006/main" name="Splash Scree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in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t">
        <a:spAutoFit/>
      </a:bodyPr>
      <a:lstStyle>
        <a:defPPr algn="l">
          <a:defRPr sz="2400" dirty="0">
            <a:latin typeface="Calibri Light" charset="0"/>
            <a:ea typeface="Calibri Light" charset="0"/>
            <a:cs typeface="Calibri Light"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 Scree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51F54D7AD26C459333D1AFF09839BE" ma:contentTypeVersion="13" ma:contentTypeDescription="Create a new document." ma:contentTypeScope="" ma:versionID="67d14783cad48c8f1c17fd04aad2844e">
  <xsd:schema xmlns:xsd="http://www.w3.org/2001/XMLSchema" xmlns:xs="http://www.w3.org/2001/XMLSchema" xmlns:p="http://schemas.microsoft.com/office/2006/metadata/properties" xmlns:ns2="221fbb9a-23db-4311-a69c-34622b264696" xmlns:ns3="1b3b1065-ae42-4d8a-aa8c-0a73a17faba8" targetNamespace="http://schemas.microsoft.com/office/2006/metadata/properties" ma:root="true" ma:fieldsID="b4d119d5f38a942363b48477808fa009" ns2:_="" ns3:_="">
    <xsd:import namespace="221fbb9a-23db-4311-a69c-34622b264696"/>
    <xsd:import namespace="1b3b1065-ae42-4d8a-aa8c-0a73a17fab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fbb9a-23db-4311-a69c-34622b2646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d530a17-84a2-4d03-b447-f9955f42fe7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3b1065-ae42-4d8a-aa8c-0a73a17faba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b72881c0-9f09-48c0-b71c-fddfa2680fd3}" ma:internalName="TaxCatchAll" ma:showField="CatchAllData" ma:web="1b3b1065-ae42-4d8a-aa8c-0a73a17faba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b3b1065-ae42-4d8a-aa8c-0a73a17faba8" xsi:nil="true"/>
    <lcf76f155ced4ddcb4097134ff3c332f xmlns="221fbb9a-23db-4311-a69c-34622b26469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6782FBD-C4AD-49F1-B11B-703DF9FAD87C}">
  <ds:schemaRefs>
    <ds:schemaRef ds:uri="http://schemas.microsoft.com/sharepoint/v3/contenttype/forms"/>
  </ds:schemaRefs>
</ds:datastoreItem>
</file>

<file path=customXml/itemProps2.xml><?xml version="1.0" encoding="utf-8"?>
<ds:datastoreItem xmlns:ds="http://schemas.openxmlformats.org/officeDocument/2006/customXml" ds:itemID="{016DC293-461E-49ED-8D5B-E76742C2D2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fbb9a-23db-4311-a69c-34622b264696"/>
    <ds:schemaRef ds:uri="1b3b1065-ae42-4d8a-aa8c-0a73a17fab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5C0892-D583-430B-AD43-D1A4EB1EE043}">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terms/"/>
    <ds:schemaRef ds:uri="1b3b1065-ae42-4d8a-aa8c-0a73a17faba8"/>
    <ds:schemaRef ds:uri="221fbb9a-23db-4311-a69c-34622b264696"/>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7958</TotalTime>
  <Words>1927</Words>
  <Application>Microsoft Office PowerPoint</Application>
  <PresentationFormat>Widescreen</PresentationFormat>
  <Paragraphs>232</Paragraphs>
  <Slides>30</Slides>
  <Notes>12</Notes>
  <HiddenSlides>5</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30</vt:i4>
      </vt:variant>
    </vt:vector>
  </HeadingPairs>
  <TitlesOfParts>
    <vt:vector size="43" baseType="lpstr">
      <vt:lpstr>Aptos</vt:lpstr>
      <vt:lpstr>Aptos Display</vt:lpstr>
      <vt:lpstr>Arial</vt:lpstr>
      <vt:lpstr>Calibri</vt:lpstr>
      <vt:lpstr>Segoe UI</vt:lpstr>
      <vt:lpstr>Segoe UI Light</vt:lpstr>
      <vt:lpstr>Söhne</vt:lpstr>
      <vt:lpstr>Wingdings</vt:lpstr>
      <vt:lpstr>Splash Screen</vt:lpstr>
      <vt:lpstr>Title Slide</vt:lpstr>
      <vt:lpstr>Main Content</vt:lpstr>
      <vt:lpstr>End Screen</vt:lpstr>
      <vt:lpstr>Office Theme</vt:lpstr>
      <vt:lpstr>PowerPoint Presentation</vt:lpstr>
      <vt:lpstr>PowerPoint Presentation</vt:lpstr>
      <vt:lpstr>PowerPoint Presentation</vt:lpstr>
      <vt:lpstr>PowerPoint Presentation</vt:lpstr>
      <vt:lpstr>PowerPoint Presentation</vt:lpstr>
      <vt:lpstr>Agenda</vt:lpstr>
      <vt:lpstr>What is Microsoft Fabric?</vt:lpstr>
      <vt:lpstr>SaaS Foundation</vt:lpstr>
      <vt:lpstr>    What is Fabric DW?</vt:lpstr>
      <vt:lpstr>    1. Consider Latency</vt:lpstr>
      <vt:lpstr>    2. Table Design – Star Schema</vt:lpstr>
      <vt:lpstr>    2. Table Design – Star Schema</vt:lpstr>
      <vt:lpstr>    3. Table Design – Data Types</vt:lpstr>
      <vt:lpstr>    3. Table Design – Data Types</vt:lpstr>
      <vt:lpstr>Data Pipeline Demo</vt:lpstr>
      <vt:lpstr>    4. 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    T-SQL Limitation #1</vt:lpstr>
      <vt:lpstr>    T-SQL Limitation #2</vt:lpstr>
      <vt:lpstr>    T-SQL Limitation #3</vt:lpstr>
      <vt:lpstr>     T-SQL Limitation #4</vt:lpstr>
      <vt:lpstr>    6. Leverage the Lakehouse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SharePoint Europe Systems</dc:creator>
  <cp:lastModifiedBy>Chris Hyde</cp:lastModifiedBy>
  <cp:revision>154</cp:revision>
  <dcterms:created xsi:type="dcterms:W3CDTF">2016-06-21T09:22:52Z</dcterms:created>
  <dcterms:modified xsi:type="dcterms:W3CDTF">2025-03-04T20:16:58Z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0x010100A7C97755A9A71A4BAE6D7F57E38A9779</vt:lpwstr>
  </property>
  <property fmtid="{D5CDD505-2E9C-101B-9397-08002B2CF9AE}" pid="3" name="MediaServiceImageTags">
    <vt:lpwstr/>
  </property>
</Properties>
</file>