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9"/>
  </p:notesMasterIdLst>
  <p:sldIdLst>
    <p:sldId id="256" r:id="rId2"/>
    <p:sldId id="311" r:id="rId3"/>
    <p:sldId id="257" r:id="rId4"/>
    <p:sldId id="319" r:id="rId5"/>
    <p:sldId id="275" r:id="rId6"/>
    <p:sldId id="335" r:id="rId7"/>
    <p:sldId id="316" r:id="rId8"/>
    <p:sldId id="334" r:id="rId9"/>
    <p:sldId id="332" r:id="rId10"/>
    <p:sldId id="331" r:id="rId11"/>
    <p:sldId id="333" r:id="rId12"/>
    <p:sldId id="323" r:id="rId13"/>
    <p:sldId id="326" r:id="rId14"/>
    <p:sldId id="329" r:id="rId15"/>
    <p:sldId id="340" r:id="rId16"/>
    <p:sldId id="341" r:id="rId17"/>
    <p:sldId id="342" r:id="rId18"/>
    <p:sldId id="343" r:id="rId19"/>
    <p:sldId id="344" r:id="rId20"/>
    <p:sldId id="345" r:id="rId21"/>
    <p:sldId id="321" r:id="rId22"/>
    <p:sldId id="337" r:id="rId23"/>
    <p:sldId id="338" r:id="rId24"/>
    <p:sldId id="339" r:id="rId25"/>
    <p:sldId id="336" r:id="rId26"/>
    <p:sldId id="330" r:id="rId27"/>
    <p:sldId id="277"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8465D3-AAB6-4CFA-8EC9-533CC9B8970E}" v="12" dt="2023-07-15T12:13:47.164"/>
    <p1510:client id="{ED1F197A-5E72-4051-89EB-401A16FF6143}" v="51" dt="2023-07-20T01:27:36.5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4697" autoAdjust="0"/>
  </p:normalViewPr>
  <p:slideViewPr>
    <p:cSldViewPr snapToGrid="0">
      <p:cViewPr varScale="1">
        <p:scale>
          <a:sx n="74" d="100"/>
          <a:sy n="74" d="100"/>
        </p:scale>
        <p:origin x="1932" y="2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7D5ABB-D6C8-4484-9BD7-0B2C71080924}" type="datetimeFigureOut">
              <a:rPr lang="en-US" smtClean="0"/>
              <a:t>3/4/2025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2C3E07-2B55-45EA-8078-3BD97FA50993}" type="slidenum">
              <a:rPr lang="en-US" smtClean="0"/>
              <a:t>‹#›</a:t>
            </a:fld>
            <a:endParaRPr lang="en-US"/>
          </a:p>
        </p:txBody>
      </p:sp>
    </p:spTree>
    <p:extLst>
      <p:ext uri="{BB962C8B-B14F-4D97-AF65-F5344CB8AC3E}">
        <p14:creationId xmlns:p14="http://schemas.microsoft.com/office/powerpoint/2010/main" val="744376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2C3E07-2B55-45EA-8078-3BD97FA50993}" type="slidenum">
              <a:rPr lang="en-US" smtClean="0"/>
              <a:t>3</a:t>
            </a:fld>
            <a:endParaRPr lang="en-US"/>
          </a:p>
        </p:txBody>
      </p:sp>
    </p:spTree>
    <p:extLst>
      <p:ext uri="{BB962C8B-B14F-4D97-AF65-F5344CB8AC3E}">
        <p14:creationId xmlns:p14="http://schemas.microsoft.com/office/powerpoint/2010/main" val="2626965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CECEC"/>
                </a:solidFill>
                <a:effectLst/>
                <a:highlight>
                  <a:srgbClr val="212121"/>
                </a:highlight>
                <a:latin typeface="Söhne"/>
              </a:rPr>
              <a:t>It's easy to forget about the effect of data latency on our Fabric warehouses.  After all storage and compute have usually been tightly coupled, as in an on-premises SQL Server data warehouse.  However, because Microsoft Fabric is a Software-as-a-Service solution where storage and compute are decoupled, we should stress the co-location, where possible, of both client-to-engine and engine-to-data connections.</a:t>
            </a:r>
          </a:p>
          <a:p>
            <a:pPr algn="l"/>
            <a:endParaRPr lang="en-US" b="0" i="0" dirty="0">
              <a:solidFill>
                <a:srgbClr val="ECECEC"/>
              </a:solidFill>
              <a:effectLst/>
              <a:highlight>
                <a:srgbClr val="212121"/>
              </a:highlight>
              <a:latin typeface="Söhne"/>
            </a:endParaRPr>
          </a:p>
          <a:p>
            <a:pPr algn="l"/>
            <a:r>
              <a:rPr lang="en-US" b="0" i="0" dirty="0">
                <a:solidFill>
                  <a:srgbClr val="ECECEC"/>
                </a:solidFill>
                <a:effectLst/>
                <a:highlight>
                  <a:srgbClr val="212121"/>
                </a:highlight>
                <a:latin typeface="Söhne"/>
              </a:rPr>
              <a:t>When we execute queries, the transfer of the query result sets to the client computer can significantly impact performance, especially with large result sets.  If possible, we should ensure that the client computer is in the same region as the Fabric capacity to minimize network latency.  If that's not possible, be aware that the number of rows in the result set will impact the query duration.  Speaking of the number of rows, we should also keep in mind the that query editor in the Fabric UI returns only the first 10,000 rows of the data set.  If we need more, we should connect to the warehouse using SSMS, aka SQL Server Management Studio, or Azure Data Studio.  Also, SSMS and Azure Data Studio will give us somewhat better performance anyway compared to the Fabric UI due to their TDS binary format communication with the engine.</a:t>
            </a:r>
          </a:p>
          <a:p>
            <a:endParaRPr lang="en-US" dirty="0"/>
          </a:p>
        </p:txBody>
      </p:sp>
      <p:sp>
        <p:nvSpPr>
          <p:cNvPr id="4" name="Slide Number Placeholder 3"/>
          <p:cNvSpPr>
            <a:spLocks noGrp="1"/>
          </p:cNvSpPr>
          <p:nvPr>
            <p:ph type="sldNum" sz="quarter" idx="5"/>
          </p:nvPr>
        </p:nvSpPr>
        <p:spPr/>
        <p:txBody>
          <a:bodyPr/>
          <a:lstStyle/>
          <a:p>
            <a:fld id="{A02C3E07-2B55-45EA-8078-3BD97FA50993}" type="slidenum">
              <a:rPr lang="en-US" smtClean="0"/>
              <a:t>7</a:t>
            </a:fld>
            <a:endParaRPr lang="en-US"/>
          </a:p>
        </p:txBody>
      </p:sp>
    </p:spTree>
    <p:extLst>
      <p:ext uri="{BB962C8B-B14F-4D97-AF65-F5344CB8AC3E}">
        <p14:creationId xmlns:p14="http://schemas.microsoft.com/office/powerpoint/2010/main" val="17690999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You'll want to organize the tables in your data warehouse into what is known as a star-schema design.  This organizes data into primarily two types of tables, fact and dimension tables.  Fact tables contain quantitative, or countable, data that are commonly generated in your transactional systems.  For example, sales transaction details, or patient appointments, or as in the image shown on the next slide, NY taxi cab trips.</a:t>
            </a:r>
          </a:p>
          <a:p>
            <a:endParaRPr lang="en-US" dirty="0"/>
          </a:p>
          <a:p>
            <a:r>
              <a:rPr lang="en-US" dirty="0"/>
              <a:t>Dimension tables contain descriptive data about different attributes of your data.  For example, the name and address of the customer placing a sales order, the demographics of a particular patient, or dates and location of taxi trips.  These are the attributes that are commonly used to "slice-and-dice" or group your data on.</a:t>
            </a:r>
          </a:p>
          <a:p>
            <a:endParaRPr lang="en-US" dirty="0"/>
          </a:p>
          <a:p>
            <a:r>
              <a:rPr lang="en-US" dirty="0"/>
              <a:t>This design facilitates analytical processing by de-normalizing the data from your highly normalized OLTP systems, ingesting transactional data and enterprise master data into a common, cleansed, and verified data structure that minimizes JOINS at query time, reduces the number of rows read and facilitates aggregations and grouping processing.</a:t>
            </a:r>
          </a:p>
          <a:p>
            <a:endParaRPr lang="en-US" dirty="0"/>
          </a:p>
          <a:p>
            <a:r>
              <a:rPr lang="en-US" dirty="0"/>
              <a:t>You will also find that you have a third category of table called an integration table.  These might be staging tables used to store the raw data that has been ingested via a pipeline from your OLTP systems, or perhaps temporary integration tables used to store the results of intermediate steps and calculations as you are transforming your data.</a:t>
            </a:r>
          </a:p>
          <a:p>
            <a:endParaRPr lang="en-US" dirty="0"/>
          </a:p>
          <a:p>
            <a:r>
              <a:rPr lang="en-US" dirty="0"/>
              <a:t>You have a number of different ways to organize your data using different schema names, table prefixes, and multiple warehouses.  I prefer to avoid table prefixes and instead use different schemas to separate my fact and dimension tables, although I will often call these schemas data and lookup rather than fact and dim to be more easily understood by my analysts.  And because Fabric fully supports cross-warehouse querying using a three-part naming convention, I will usually separate out my integration tables into different staging warehouses to keep them separate from the conformed and verified data.</a:t>
            </a:r>
          </a:p>
          <a:p>
            <a:endParaRPr lang="en-US" dirty="0"/>
          </a:p>
        </p:txBody>
      </p:sp>
      <p:sp>
        <p:nvSpPr>
          <p:cNvPr id="4" name="Slide Number Placeholder 3"/>
          <p:cNvSpPr>
            <a:spLocks noGrp="1"/>
          </p:cNvSpPr>
          <p:nvPr>
            <p:ph type="sldNum" sz="quarter" idx="5"/>
          </p:nvPr>
        </p:nvSpPr>
        <p:spPr/>
        <p:txBody>
          <a:bodyPr/>
          <a:lstStyle/>
          <a:p>
            <a:fld id="{A02C3E07-2B55-45EA-8078-3BD97FA50993}" type="slidenum">
              <a:rPr lang="en-US" smtClean="0"/>
              <a:t>8</a:t>
            </a:fld>
            <a:endParaRPr lang="en-US"/>
          </a:p>
        </p:txBody>
      </p:sp>
    </p:spTree>
    <p:extLst>
      <p:ext uri="{BB962C8B-B14F-4D97-AF65-F5344CB8AC3E}">
        <p14:creationId xmlns:p14="http://schemas.microsoft.com/office/powerpoint/2010/main" val="1749705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Dimension tables contain descriptive data about different attributes of your data.  For example, the name and address of the customer placing a sales order, the demographics of a particular patient, or dates and location of taxi trips.  These are the attributes that are commonly used to "slice-and-dice" or group your data on.</a:t>
            </a:r>
          </a:p>
          <a:p>
            <a:endParaRPr lang="en-US" dirty="0"/>
          </a:p>
          <a:p>
            <a:r>
              <a:rPr lang="en-US" dirty="0"/>
              <a:t>This design facilitates analytical processing by de-normalizing the data from your highly normalized OLTP systems, ingesting transactional data and enterprise master data into a common, cleansed, and verified data structure that minimizes JOINS at query time, reduces the number of rows read and facilitates aggregations and grouping processing.</a:t>
            </a:r>
          </a:p>
          <a:p>
            <a:endParaRPr lang="en-US" dirty="0"/>
          </a:p>
          <a:p>
            <a:r>
              <a:rPr lang="en-US" dirty="0"/>
              <a:t>You will also find that you have a third category of table called an integration table.  These might be staging tables used to store the raw data that has been ingested via a pipeline from your OLTP systems, or perhaps temporary integration tables used to store the results of intermediate steps and calculations as you are transforming your data.</a:t>
            </a:r>
          </a:p>
          <a:p>
            <a:endParaRPr lang="en-US" dirty="0"/>
          </a:p>
          <a:p>
            <a:r>
              <a:rPr lang="en-US" dirty="0"/>
              <a:t>You have a number of different ways to organize your data using different schema names, table prefixes, and multiple warehouses.  I prefer to avoid table prefixes and instead use different schemas to separate my fact and dimension tables, although I will often call these schemas data and lookup rather than fact and dim to be more easily understood by my analysts.  And because Fabric fully supports cross-warehouse querying using a three-part naming convention, I will usually separate out my integration tables into different staging warehouses to keep them separate from the conformed and verified data.</a:t>
            </a:r>
          </a:p>
          <a:p>
            <a:endParaRPr lang="en-US" dirty="0"/>
          </a:p>
        </p:txBody>
      </p:sp>
      <p:sp>
        <p:nvSpPr>
          <p:cNvPr id="4" name="Slide Number Placeholder 3"/>
          <p:cNvSpPr>
            <a:spLocks noGrp="1"/>
          </p:cNvSpPr>
          <p:nvPr>
            <p:ph type="sldNum" sz="quarter" idx="5"/>
          </p:nvPr>
        </p:nvSpPr>
        <p:spPr/>
        <p:txBody>
          <a:bodyPr/>
          <a:lstStyle/>
          <a:p>
            <a:fld id="{A02C3E07-2B55-45EA-8078-3BD97FA50993}" type="slidenum">
              <a:rPr lang="en-US" smtClean="0"/>
              <a:t>9</a:t>
            </a:fld>
            <a:endParaRPr lang="en-US"/>
          </a:p>
        </p:txBody>
      </p:sp>
    </p:spTree>
    <p:extLst>
      <p:ext uri="{BB962C8B-B14F-4D97-AF65-F5344CB8AC3E}">
        <p14:creationId xmlns:p14="http://schemas.microsoft.com/office/powerpoint/2010/main" val="3007927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Analyzing your data to find what data types and ranges can be expected will pay off with performance benefits as well.  Try to use the smallest data type that </a:t>
            </a:r>
            <a:r>
              <a:rPr lang="en-US" dirty="0" err="1"/>
              <a:t>accomodates</a:t>
            </a:r>
            <a:r>
              <a:rPr lang="en-US" dirty="0"/>
              <a:t> your values, such as an INT instead of a BIGINT for a year number column.  You should specify the precision and scale of all decimals, use varchar instead of char for strings, and declare columns as NOT NULL wherever possible.  Also, if your table has been created by a tool rather than a CREATE TABLE script, for example using Pipelines, you'll want to double-check that appropriate data types were created.  Let's run a quick demo of this...</a:t>
            </a:r>
          </a:p>
          <a:p>
            <a:endParaRPr lang="en-US" dirty="0"/>
          </a:p>
        </p:txBody>
      </p:sp>
      <p:sp>
        <p:nvSpPr>
          <p:cNvPr id="4" name="Slide Number Placeholder 3"/>
          <p:cNvSpPr>
            <a:spLocks noGrp="1"/>
          </p:cNvSpPr>
          <p:nvPr>
            <p:ph type="sldNum" sz="quarter" idx="5"/>
          </p:nvPr>
        </p:nvSpPr>
        <p:spPr/>
        <p:txBody>
          <a:bodyPr/>
          <a:lstStyle/>
          <a:p>
            <a:fld id="{A02C3E07-2B55-45EA-8078-3BD97FA50993}" type="slidenum">
              <a:rPr lang="en-US" smtClean="0"/>
              <a:t>10</a:t>
            </a:fld>
            <a:endParaRPr lang="en-US"/>
          </a:p>
        </p:txBody>
      </p:sp>
    </p:spTree>
    <p:extLst>
      <p:ext uri="{BB962C8B-B14F-4D97-AF65-F5344CB8AC3E}">
        <p14:creationId xmlns:p14="http://schemas.microsoft.com/office/powerpoint/2010/main" val="1166362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3/4/2025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3/4/2025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3/4/2025</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3/4/2025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845389" y="2404534"/>
            <a:ext cx="9187131" cy="1646302"/>
          </a:xfrm>
        </p:spPr>
        <p:txBody>
          <a:bodyPr/>
          <a:lstStyle/>
          <a:p>
            <a:pPr algn="ctr"/>
            <a:r>
              <a:rPr lang="en-US" sz="4800" dirty="0">
                <a:solidFill>
                  <a:schemeClr val="accent2"/>
                </a:solidFill>
              </a:rPr>
              <a:t>Tips and Tricks for Microsoft</a:t>
            </a:r>
            <a:br>
              <a:rPr lang="en-US" sz="4800" dirty="0">
                <a:solidFill>
                  <a:schemeClr val="accent2"/>
                </a:solidFill>
              </a:rPr>
            </a:br>
            <a:r>
              <a:rPr lang="en-US" sz="4800" dirty="0">
                <a:solidFill>
                  <a:schemeClr val="accent2"/>
                </a:solidFill>
              </a:rPr>
              <a:t>Fabric Data Warehouse</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4050833"/>
            <a:ext cx="7766936" cy="1646302"/>
          </a:xfrm>
        </p:spPr>
        <p:txBody>
          <a:bodyPr>
            <a:normAutofit/>
          </a:bodyPr>
          <a:lstStyle/>
          <a:p>
            <a:pPr algn="ctr"/>
            <a:endParaRPr lang="en-US" sz="2800" dirty="0"/>
          </a:p>
          <a:p>
            <a:pPr algn="ctr"/>
            <a:r>
              <a:rPr lang="en-US" sz="2800" dirty="0"/>
              <a:t>Edmonton Microsoft Data Professionals</a:t>
            </a:r>
          </a:p>
          <a:p>
            <a:pPr algn="ctr"/>
            <a:r>
              <a:rPr lang="en-US" sz="2800" dirty="0"/>
              <a:t>March 4th, 2025</a:t>
            </a:r>
          </a:p>
        </p:txBody>
      </p:sp>
    </p:spTree>
    <p:extLst>
      <p:ext uri="{BB962C8B-B14F-4D97-AF65-F5344CB8AC3E}">
        <p14:creationId xmlns:p14="http://schemas.microsoft.com/office/powerpoint/2010/main" val="3341122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113692" y="570452"/>
            <a:ext cx="8160311" cy="855676"/>
          </a:xfrm>
        </p:spPr>
        <p:txBody>
          <a:bodyPr/>
          <a:lstStyle/>
          <a:p>
            <a:pPr algn="ctr"/>
            <a:r>
              <a:rPr lang="en-US" sz="4800" dirty="0">
                <a:solidFill>
                  <a:schemeClr val="accent2"/>
                </a:solidFill>
              </a:rPr>
              <a:t>3. Table Design – Data Types</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956110" cy="4530054"/>
          </a:xfrm>
        </p:spPr>
        <p:txBody>
          <a:bodyPr>
            <a:noAutofit/>
          </a:bodyPr>
          <a:lstStyle/>
          <a:p>
            <a:pPr algn="l"/>
            <a:r>
              <a:rPr lang="en-US" sz="2400" dirty="0"/>
              <a:t>Use the smallest data type possible</a:t>
            </a:r>
          </a:p>
          <a:p>
            <a:pPr algn="l"/>
            <a:endParaRPr lang="en-US" sz="2400" dirty="0"/>
          </a:p>
          <a:p>
            <a:pPr algn="l"/>
            <a:r>
              <a:rPr lang="en-US" sz="2400" dirty="0"/>
              <a:t>Use data types supported by parquet</a:t>
            </a:r>
          </a:p>
          <a:p>
            <a:pPr algn="l"/>
            <a:endParaRPr lang="en-US" sz="2400" dirty="0"/>
          </a:p>
          <a:p>
            <a:pPr algn="l"/>
            <a:r>
              <a:rPr lang="en-US" sz="2400" dirty="0"/>
              <a:t>Use varchar instead of char; NOT NULL instead of NULL</a:t>
            </a:r>
          </a:p>
          <a:p>
            <a:pPr algn="l"/>
            <a:endParaRPr lang="en-US" sz="2400" dirty="0"/>
          </a:p>
          <a:p>
            <a:pPr algn="l"/>
            <a:r>
              <a:rPr lang="en-US" sz="2400" dirty="0"/>
              <a:t>Validate table schemas created by tools (e.g. Pipelines)</a:t>
            </a:r>
          </a:p>
          <a:p>
            <a:pPr algn="l"/>
            <a:endParaRPr lang="en-US" sz="2400" dirty="0"/>
          </a:p>
          <a:p>
            <a:pPr algn="l"/>
            <a:r>
              <a:rPr lang="en-US" sz="2400" dirty="0"/>
              <a:t>https://learn.microsoft.com/en-us/fabric/data-warehouse/data-types</a:t>
            </a:r>
          </a:p>
        </p:txBody>
      </p:sp>
    </p:spTree>
    <p:extLst>
      <p:ext uri="{BB962C8B-B14F-4D97-AF65-F5344CB8AC3E}">
        <p14:creationId xmlns:p14="http://schemas.microsoft.com/office/powerpoint/2010/main" val="2481901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8E13D8-D675-D917-C36D-A6F75CF4833F}"/>
              </a:ext>
            </a:extLst>
          </p:cNvPr>
          <p:cNvPicPr>
            <a:picLocks noChangeAspect="1"/>
          </p:cNvPicPr>
          <p:nvPr/>
        </p:nvPicPr>
        <p:blipFill>
          <a:blip r:embed="rId2"/>
          <a:stretch>
            <a:fillRect/>
          </a:stretch>
        </p:blipFill>
        <p:spPr>
          <a:xfrm>
            <a:off x="1600076" y="1728847"/>
            <a:ext cx="7181710" cy="4090771"/>
          </a:xfrm>
          <a:prstGeom prst="rect">
            <a:avLst/>
          </a:prstGeom>
        </p:spPr>
      </p:pic>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090246" y="570452"/>
            <a:ext cx="8183757" cy="855676"/>
          </a:xfrm>
        </p:spPr>
        <p:txBody>
          <a:bodyPr/>
          <a:lstStyle/>
          <a:p>
            <a:pPr algn="ctr"/>
            <a:r>
              <a:rPr lang="en-US" sz="4800" dirty="0">
                <a:solidFill>
                  <a:schemeClr val="accent2"/>
                </a:solidFill>
              </a:rPr>
              <a:t>3. Table Design – Data Types</a:t>
            </a:r>
          </a:p>
        </p:txBody>
      </p:sp>
    </p:spTree>
    <p:extLst>
      <p:ext uri="{BB962C8B-B14F-4D97-AF65-F5344CB8AC3E}">
        <p14:creationId xmlns:p14="http://schemas.microsoft.com/office/powerpoint/2010/main" val="1773503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766936" cy="855676"/>
          </a:xfrm>
        </p:spPr>
        <p:txBody>
          <a:bodyPr/>
          <a:lstStyle/>
          <a:p>
            <a:pPr algn="ctr"/>
            <a:r>
              <a:rPr lang="en-US" sz="4800" dirty="0">
                <a:solidFill>
                  <a:schemeClr val="accent2"/>
                </a:solidFill>
              </a:rPr>
              <a:t>Data Pipeline Demo</a:t>
            </a:r>
          </a:p>
        </p:txBody>
      </p:sp>
    </p:spTree>
    <p:extLst>
      <p:ext uri="{BB962C8B-B14F-4D97-AF65-F5344CB8AC3E}">
        <p14:creationId xmlns:p14="http://schemas.microsoft.com/office/powerpoint/2010/main" val="3372022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515815" y="570452"/>
            <a:ext cx="9413631" cy="855676"/>
          </a:xfrm>
        </p:spPr>
        <p:txBody>
          <a:bodyPr/>
          <a:lstStyle/>
          <a:p>
            <a:pPr algn="ctr"/>
            <a:r>
              <a:rPr lang="en-US" sz="4800" dirty="0">
                <a:solidFill>
                  <a:schemeClr val="accent2"/>
                </a:solidFill>
              </a:rPr>
              <a:t>Consider Direct Lake Limitations</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sz="2400" dirty="0"/>
              <a:t>Power BI Direct Lake mode (diagram next slide)</a:t>
            </a:r>
          </a:p>
          <a:p>
            <a:pPr algn="l"/>
            <a:endParaRPr lang="en-US" sz="2400" dirty="0"/>
          </a:p>
          <a:p>
            <a:pPr algn="l"/>
            <a:r>
              <a:rPr lang="en-US" sz="2400" dirty="0"/>
              <a:t>Several current limitations</a:t>
            </a:r>
          </a:p>
          <a:p>
            <a:pPr algn="l"/>
            <a:endParaRPr lang="en-US" sz="2400" dirty="0"/>
          </a:p>
          <a:p>
            <a:pPr algn="l"/>
            <a:r>
              <a:rPr lang="en-US" sz="2400" dirty="0"/>
              <a:t>Limitations detailed at: https://learn.microsoft.com/en-us/power-bi/enterprise/directlake-overview#known-issues-and-limitations</a:t>
            </a:r>
          </a:p>
          <a:p>
            <a:pPr algn="l"/>
            <a:endParaRPr lang="en-US" sz="2400" dirty="0"/>
          </a:p>
        </p:txBody>
      </p:sp>
    </p:spTree>
    <p:extLst>
      <p:ext uri="{BB962C8B-B14F-4D97-AF65-F5344CB8AC3E}">
        <p14:creationId xmlns:p14="http://schemas.microsoft.com/office/powerpoint/2010/main" val="2712018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948D777-6C84-06F2-E643-458D63458EC2}"/>
              </a:ext>
            </a:extLst>
          </p:cNvPr>
          <p:cNvPicPr>
            <a:picLocks noChangeAspect="1" noChangeArrowheads="1"/>
          </p:cNvPicPr>
          <p:nvPr/>
        </p:nvPicPr>
        <p:blipFill>
          <a:blip r:embed="rId2"/>
          <a:srcRect/>
          <a:stretch/>
        </p:blipFill>
        <p:spPr bwMode="auto">
          <a:xfrm>
            <a:off x="0" y="621493"/>
            <a:ext cx="12192000" cy="5615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8891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515815" y="570452"/>
            <a:ext cx="9413631" cy="855676"/>
          </a:xfrm>
        </p:spPr>
        <p:txBody>
          <a:bodyPr/>
          <a:lstStyle/>
          <a:p>
            <a:pPr algn="ctr"/>
            <a:r>
              <a:rPr lang="en-US" sz="4800" dirty="0">
                <a:solidFill>
                  <a:schemeClr val="accent2"/>
                </a:solidFill>
              </a:rPr>
              <a:t>Unsupported in Direct Lake</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Autofit/>
          </a:bodyPr>
          <a:lstStyle/>
          <a:p>
            <a:pPr algn="l"/>
            <a:r>
              <a:rPr lang="en-US" sz="2400" dirty="0">
                <a:cs typeface="Segoe UI"/>
              </a:rPr>
              <a:t>Model contains tables from more than one warehouse</a:t>
            </a:r>
          </a:p>
          <a:p>
            <a:pPr algn="l"/>
            <a:endParaRPr lang="en-US" sz="2400" dirty="0">
              <a:cs typeface="Arial"/>
            </a:endParaRPr>
          </a:p>
          <a:p>
            <a:pPr algn="l"/>
            <a:r>
              <a:rPr lang="en-US" sz="2400" dirty="0">
                <a:cs typeface="Arial"/>
              </a:rPr>
              <a:t>Model contains calculated columns and tables</a:t>
            </a:r>
            <a:endParaRPr lang="en-US" sz="2400" dirty="0"/>
          </a:p>
          <a:p>
            <a:pPr algn="l"/>
            <a:endParaRPr lang="en-US" sz="2400" dirty="0">
              <a:cs typeface="Arial"/>
            </a:endParaRPr>
          </a:p>
          <a:p>
            <a:pPr algn="l"/>
            <a:r>
              <a:rPr lang="en-US" sz="2400" dirty="0">
                <a:cs typeface="Arial"/>
              </a:rPr>
              <a:t>Model contains relationships based on datetime columns</a:t>
            </a:r>
            <a:endParaRPr lang="en-US" sz="2400" dirty="0"/>
          </a:p>
          <a:p>
            <a:pPr algn="l"/>
            <a:endParaRPr lang="en-US" sz="2400" dirty="0">
              <a:cs typeface="Arial"/>
            </a:endParaRPr>
          </a:p>
          <a:p>
            <a:pPr algn="l"/>
            <a:r>
              <a:rPr lang="en-US" sz="2400" dirty="0">
                <a:cs typeface="Arial"/>
              </a:rPr>
              <a:t>Key column data types do not coincide or are not unique</a:t>
            </a:r>
            <a:endParaRPr lang="en-US" sz="2400" dirty="0"/>
          </a:p>
          <a:p>
            <a:pPr algn="l"/>
            <a:endParaRPr lang="en-US" sz="2400" dirty="0"/>
          </a:p>
          <a:p>
            <a:pPr algn="l"/>
            <a:endParaRPr lang="en-US" sz="2400" dirty="0"/>
          </a:p>
        </p:txBody>
      </p:sp>
    </p:spTree>
    <p:extLst>
      <p:ext uri="{BB962C8B-B14F-4D97-AF65-F5344CB8AC3E}">
        <p14:creationId xmlns:p14="http://schemas.microsoft.com/office/powerpoint/2010/main" val="3471877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515815" y="570452"/>
            <a:ext cx="9413631" cy="855676"/>
          </a:xfrm>
        </p:spPr>
        <p:txBody>
          <a:bodyPr/>
          <a:lstStyle/>
          <a:p>
            <a:pPr algn="ctr"/>
            <a:r>
              <a:rPr lang="en-US" sz="4800" dirty="0">
                <a:solidFill>
                  <a:schemeClr val="accent2"/>
                </a:solidFill>
              </a:rPr>
              <a:t>Fallback to </a:t>
            </a:r>
            <a:r>
              <a:rPr lang="en-US" sz="4800" dirty="0" err="1">
                <a:solidFill>
                  <a:schemeClr val="accent2"/>
                </a:solidFill>
              </a:rPr>
              <a:t>DirectQuery</a:t>
            </a:r>
            <a:endParaRPr lang="en-US" sz="4800" dirty="0">
              <a:solidFill>
                <a:schemeClr val="accent2"/>
              </a:solidFill>
            </a:endParaRP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Autofit/>
          </a:bodyPr>
          <a:lstStyle/>
          <a:p>
            <a:pPr algn="l"/>
            <a:r>
              <a:rPr lang="en-US" sz="2400" dirty="0">
                <a:cs typeface="Arial"/>
              </a:rPr>
              <a:t>A query reads data from a view contained in the model</a:t>
            </a:r>
          </a:p>
          <a:p>
            <a:pPr algn="l"/>
            <a:endParaRPr lang="en-US" sz="2400" dirty="0">
              <a:cs typeface="Arial"/>
            </a:endParaRPr>
          </a:p>
          <a:p>
            <a:pPr algn="l"/>
            <a:r>
              <a:rPr lang="en-US" sz="2400" dirty="0">
                <a:cs typeface="Arial"/>
              </a:rPr>
              <a:t>SSO authentication is used when SQL endpoint security has been defined</a:t>
            </a:r>
            <a:endParaRPr lang="en-US" sz="2400" dirty="0"/>
          </a:p>
          <a:p>
            <a:pPr algn="l"/>
            <a:endParaRPr lang="en-US" sz="2400" dirty="0"/>
          </a:p>
          <a:p>
            <a:pPr algn="l"/>
            <a:endParaRPr lang="en-US" sz="2400" dirty="0"/>
          </a:p>
        </p:txBody>
      </p:sp>
    </p:spTree>
    <p:extLst>
      <p:ext uri="{BB962C8B-B14F-4D97-AF65-F5344CB8AC3E}">
        <p14:creationId xmlns:p14="http://schemas.microsoft.com/office/powerpoint/2010/main" val="21448142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515815" y="570452"/>
            <a:ext cx="9413631" cy="855676"/>
          </a:xfrm>
        </p:spPr>
        <p:txBody>
          <a:bodyPr/>
          <a:lstStyle/>
          <a:p>
            <a:pPr algn="ctr"/>
            <a:r>
              <a:rPr lang="en-US" sz="4800" dirty="0">
                <a:solidFill>
                  <a:schemeClr val="accent2"/>
                </a:solidFill>
              </a:rPr>
              <a:t>Schema Patterns</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Autofit/>
          </a:bodyPr>
          <a:lstStyle/>
          <a:p>
            <a:pPr algn="l"/>
            <a:r>
              <a:rPr lang="en-US" sz="2400" dirty="0">
                <a:cs typeface="Arial"/>
              </a:rPr>
              <a:t>On premises:</a:t>
            </a:r>
          </a:p>
          <a:p>
            <a:pPr algn="l"/>
            <a:r>
              <a:rPr lang="en-US" sz="2400" dirty="0">
                <a:cs typeface="Arial"/>
              </a:rPr>
              <a:t>	fact and dim contain tables</a:t>
            </a:r>
          </a:p>
          <a:p>
            <a:pPr algn="l"/>
            <a:r>
              <a:rPr lang="en-US" sz="2400" dirty="0">
                <a:cs typeface="Arial"/>
              </a:rPr>
              <a:t>	data and lookup contain views</a:t>
            </a:r>
          </a:p>
          <a:p>
            <a:pPr algn="l"/>
            <a:r>
              <a:rPr lang="en-US" sz="2400" dirty="0">
                <a:cs typeface="Arial"/>
              </a:rPr>
              <a:t>	</a:t>
            </a:r>
            <a:r>
              <a:rPr lang="en-US" sz="2400" dirty="0" err="1">
                <a:cs typeface="Arial"/>
              </a:rPr>
              <a:t>etl</a:t>
            </a:r>
            <a:r>
              <a:rPr lang="en-US" sz="2400" dirty="0">
                <a:cs typeface="Arial"/>
              </a:rPr>
              <a:t> contains orchestration items</a:t>
            </a:r>
          </a:p>
          <a:p>
            <a:pPr algn="l"/>
            <a:endParaRPr lang="en-US" sz="2400" dirty="0">
              <a:cs typeface="Arial"/>
            </a:endParaRPr>
          </a:p>
          <a:p>
            <a:pPr algn="l"/>
            <a:r>
              <a:rPr lang="en-US" sz="2400" dirty="0">
                <a:cs typeface="Arial"/>
              </a:rPr>
              <a:t>In Fabric Data Warehouse:</a:t>
            </a:r>
            <a:endParaRPr lang="en-US" sz="2400" dirty="0"/>
          </a:p>
          <a:p>
            <a:pPr algn="l"/>
            <a:r>
              <a:rPr lang="en-US" sz="2400" dirty="0">
                <a:cs typeface="Arial"/>
              </a:rPr>
              <a:t>	data and lookup contain tables</a:t>
            </a:r>
          </a:p>
          <a:p>
            <a:pPr algn="l"/>
            <a:r>
              <a:rPr lang="en-US" sz="2400" dirty="0">
                <a:cs typeface="Arial"/>
              </a:rPr>
              <a:t>	</a:t>
            </a:r>
            <a:r>
              <a:rPr lang="en-US" sz="2400" dirty="0" err="1">
                <a:cs typeface="Arial"/>
              </a:rPr>
              <a:t>etl</a:t>
            </a:r>
            <a:r>
              <a:rPr lang="en-US" sz="2400" dirty="0">
                <a:cs typeface="Arial"/>
              </a:rPr>
              <a:t> contains orchestration items</a:t>
            </a:r>
          </a:p>
          <a:p>
            <a:pPr algn="l"/>
            <a:endParaRPr lang="en-US" sz="2400" dirty="0"/>
          </a:p>
          <a:p>
            <a:pPr algn="l"/>
            <a:endParaRPr lang="en-US" sz="2400" dirty="0"/>
          </a:p>
        </p:txBody>
      </p:sp>
    </p:spTree>
    <p:extLst>
      <p:ext uri="{BB962C8B-B14F-4D97-AF65-F5344CB8AC3E}">
        <p14:creationId xmlns:p14="http://schemas.microsoft.com/office/powerpoint/2010/main" val="3697035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515815" y="570452"/>
            <a:ext cx="9413631" cy="855676"/>
          </a:xfrm>
        </p:spPr>
        <p:txBody>
          <a:bodyPr/>
          <a:lstStyle/>
          <a:p>
            <a:pPr algn="ctr"/>
            <a:r>
              <a:rPr lang="en-US" sz="4800" dirty="0">
                <a:solidFill>
                  <a:schemeClr val="accent2"/>
                </a:solidFill>
              </a:rPr>
              <a:t>Slowly-Changing Dimensions</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Autofit/>
          </a:bodyPr>
          <a:lstStyle/>
          <a:p>
            <a:pPr algn="l"/>
            <a:r>
              <a:rPr lang="en-US" sz="2400" dirty="0">
                <a:cs typeface="Arial"/>
              </a:rPr>
              <a:t>Type 0 – no updates</a:t>
            </a:r>
          </a:p>
          <a:p>
            <a:pPr algn="l"/>
            <a:r>
              <a:rPr lang="en-US" sz="2400" dirty="0">
                <a:cs typeface="Arial"/>
              </a:rPr>
              <a:t>	calendar / date tables</a:t>
            </a:r>
          </a:p>
          <a:p>
            <a:pPr algn="l"/>
            <a:endParaRPr lang="en-US" sz="2400" dirty="0">
              <a:cs typeface="Arial"/>
            </a:endParaRPr>
          </a:p>
          <a:p>
            <a:pPr algn="l"/>
            <a:r>
              <a:rPr lang="en-US" sz="2400" dirty="0">
                <a:cs typeface="Arial"/>
              </a:rPr>
              <a:t>Type 1 – update in place; no historical record reqd.</a:t>
            </a:r>
          </a:p>
          <a:p>
            <a:pPr algn="l"/>
            <a:r>
              <a:rPr lang="en-US" sz="2400" dirty="0">
                <a:cs typeface="Arial"/>
              </a:rPr>
              <a:t>	college example – student name</a:t>
            </a:r>
          </a:p>
          <a:p>
            <a:pPr algn="l"/>
            <a:endParaRPr lang="en-US" sz="2400" dirty="0">
              <a:cs typeface="Arial"/>
            </a:endParaRPr>
          </a:p>
          <a:p>
            <a:pPr algn="l"/>
            <a:r>
              <a:rPr lang="en-US" sz="2400" dirty="0">
                <a:cs typeface="Arial"/>
              </a:rPr>
              <a:t>Type 2 – data versioning</a:t>
            </a:r>
          </a:p>
          <a:p>
            <a:pPr algn="l"/>
            <a:r>
              <a:rPr lang="en-US" sz="2400" dirty="0">
                <a:cs typeface="Arial"/>
              </a:rPr>
              <a:t>	college example – gender and ethnicity</a:t>
            </a:r>
          </a:p>
          <a:p>
            <a:pPr algn="l"/>
            <a:endParaRPr lang="en-US" sz="2400" dirty="0">
              <a:cs typeface="Arial"/>
            </a:endParaRPr>
          </a:p>
          <a:p>
            <a:pPr algn="l"/>
            <a:r>
              <a:rPr lang="en-US" sz="2400" dirty="0">
                <a:cs typeface="Arial"/>
              </a:rPr>
              <a:t>Can mix within same dimension table</a:t>
            </a:r>
            <a:endParaRPr lang="en-US" sz="2400" dirty="0"/>
          </a:p>
        </p:txBody>
      </p:sp>
    </p:spTree>
    <p:extLst>
      <p:ext uri="{BB962C8B-B14F-4D97-AF65-F5344CB8AC3E}">
        <p14:creationId xmlns:p14="http://schemas.microsoft.com/office/powerpoint/2010/main" val="12744777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515815" y="570452"/>
            <a:ext cx="9413631" cy="855676"/>
          </a:xfrm>
        </p:spPr>
        <p:txBody>
          <a:bodyPr/>
          <a:lstStyle/>
          <a:p>
            <a:pPr algn="ctr"/>
            <a:r>
              <a:rPr lang="en-US" sz="4800" dirty="0">
                <a:solidFill>
                  <a:schemeClr val="accent2"/>
                </a:solidFill>
              </a:rPr>
              <a:t>Dimension Metadata Fields</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Autofit/>
          </a:bodyPr>
          <a:lstStyle/>
          <a:p>
            <a:pPr algn="l"/>
            <a:r>
              <a:rPr lang="en-US" sz="2400" dirty="0">
                <a:cs typeface="Arial"/>
              </a:rPr>
              <a:t>Source System Name</a:t>
            </a:r>
          </a:p>
          <a:p>
            <a:pPr algn="l"/>
            <a:r>
              <a:rPr lang="en-US" sz="2400" dirty="0">
                <a:cs typeface="Arial"/>
              </a:rPr>
              <a:t>Source System Key </a:t>
            </a:r>
          </a:p>
          <a:p>
            <a:pPr algn="l"/>
            <a:r>
              <a:rPr lang="en-US" sz="2400" dirty="0">
                <a:cs typeface="Arial"/>
              </a:rPr>
              <a:t>SCD Type 1 Hash Value</a:t>
            </a:r>
          </a:p>
          <a:p>
            <a:pPr algn="l"/>
            <a:r>
              <a:rPr lang="en-US" sz="2400" dirty="0">
                <a:cs typeface="Arial"/>
              </a:rPr>
              <a:t>SCD Type 2 Hash Value</a:t>
            </a:r>
          </a:p>
          <a:p>
            <a:pPr algn="l"/>
            <a:r>
              <a:rPr lang="en-US" sz="2400" dirty="0">
                <a:cs typeface="Arial"/>
              </a:rPr>
              <a:t>Active Record Flag</a:t>
            </a:r>
          </a:p>
          <a:p>
            <a:pPr algn="l"/>
            <a:r>
              <a:rPr lang="en-US" sz="2400" dirty="0">
                <a:cs typeface="Arial"/>
              </a:rPr>
              <a:t>Start Effective Date (in warehouse)</a:t>
            </a:r>
          </a:p>
          <a:p>
            <a:pPr algn="l"/>
            <a:r>
              <a:rPr lang="en-US" sz="2400" dirty="0">
                <a:cs typeface="Arial"/>
              </a:rPr>
              <a:t>End Effective Date (in warehouse)</a:t>
            </a:r>
          </a:p>
          <a:p>
            <a:pPr algn="l"/>
            <a:r>
              <a:rPr lang="en-US" sz="2400" dirty="0">
                <a:cs typeface="Arial"/>
              </a:rPr>
              <a:t>Record Last Updated Date/Time</a:t>
            </a:r>
          </a:p>
        </p:txBody>
      </p:sp>
    </p:spTree>
    <p:extLst>
      <p:ext uri="{BB962C8B-B14F-4D97-AF65-F5344CB8AC3E}">
        <p14:creationId xmlns:p14="http://schemas.microsoft.com/office/powerpoint/2010/main" val="2281764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3">
            <a:extLst>
              <a:ext uri="{FF2B5EF4-FFF2-40B4-BE49-F238E27FC236}">
                <a16:creationId xmlns:a16="http://schemas.microsoft.com/office/drawing/2014/main" id="{650E806A-B659-CFFE-A625-116D91E31518}"/>
              </a:ext>
            </a:extLst>
          </p:cNvPr>
          <p:cNvSpPr txBox="1">
            <a:spLocks/>
          </p:cNvSpPr>
          <p:nvPr/>
        </p:nvSpPr>
        <p:spPr>
          <a:xfrm>
            <a:off x="1217137" y="3956323"/>
            <a:ext cx="3248526" cy="470928"/>
          </a:xfrm>
          <a:prstGeom prst="rect">
            <a:avLst/>
          </a:prstGeom>
        </p:spPr>
        <p:txBody>
          <a:bodyPr vert="horz" lIns="91440" tIns="45720" rIns="91440" bIns="45720" rtlCol="0" anchor="b">
            <a:noAutofit/>
          </a:bodyPr>
          <a:lstStyle>
            <a:lvl1pPr marL="0" marR="0" indent="0" algn="ctr" defTabSz="457200" rtl="0" eaLnBrk="1" fontAlgn="auto" latinLnBrk="0" hangingPunct="1">
              <a:lnSpc>
                <a:spcPts val="3500"/>
              </a:lnSpc>
              <a:spcBef>
                <a:spcPct val="0"/>
              </a:spcBef>
              <a:spcAft>
                <a:spcPts val="0"/>
              </a:spcAft>
              <a:buClrTx/>
              <a:buSzTx/>
              <a:buFontTx/>
              <a:buNone/>
              <a:tabLst/>
              <a:defRPr kumimoji="0" lang="en-US" sz="3200" b="0" i="0" u="none" strike="noStrike" kern="1200" cap="none" spc="0" normalizeH="0" baseline="0">
                <a:ln>
                  <a:noFill/>
                </a:ln>
                <a:solidFill>
                  <a:schemeClr val="tx2"/>
                </a:solidFill>
                <a:effectLst/>
                <a:uLnTx/>
                <a:uFillTx/>
                <a:latin typeface="Segoe UI Light" charset="0"/>
                <a:ea typeface="Segoe UI Light" charset="0"/>
                <a:cs typeface="Segoe UI Light" charset="0"/>
              </a:defRPr>
            </a:lvl1pPr>
          </a:lstStyle>
          <a:p>
            <a:pPr marL="0" marR="0" lvl="0" indent="0" algn="ctr" defTabSz="457200" rtl="0" eaLnBrk="1" fontAlgn="auto" latinLnBrk="0" hangingPunct="1">
              <a:lnSpc>
                <a:spcPts val="3500"/>
              </a:lnSpc>
              <a:spcBef>
                <a:spcPct val="0"/>
              </a:spcBef>
              <a:spcAft>
                <a:spcPts val="0"/>
              </a:spcAft>
              <a:buClrTx/>
              <a:buSzTx/>
              <a:buFontTx/>
              <a:buNone/>
              <a:tabLst/>
              <a:defRPr/>
            </a:pPr>
            <a:r>
              <a:rPr kumimoji="0" lang="en-US" sz="3200" b="0" i="0" u="none" strike="noStrike" kern="1200" cap="none" spc="0" normalizeH="0" baseline="0" noProof="0">
                <a:ln>
                  <a:noFill/>
                </a:ln>
                <a:solidFill>
                  <a:srgbClr val="414954"/>
                </a:solidFill>
                <a:effectLst/>
                <a:uLnTx/>
                <a:uFillTx/>
                <a:latin typeface="Segoe UI Light" charset="0"/>
                <a:cs typeface="Segoe UI Light" charset="0"/>
              </a:rPr>
              <a:t>Chris Hyde</a:t>
            </a:r>
            <a:endParaRPr kumimoji="0" lang="en-US" sz="3200" b="0" i="0" u="none" strike="noStrike" kern="1200" cap="none" spc="0" normalizeH="0" baseline="0" noProof="0" dirty="0">
              <a:ln>
                <a:noFill/>
              </a:ln>
              <a:solidFill>
                <a:srgbClr val="414954"/>
              </a:solidFill>
              <a:effectLst/>
              <a:uLnTx/>
              <a:uFillTx/>
              <a:latin typeface="Segoe UI Light" charset="0"/>
              <a:cs typeface="Segoe UI Light" charset="0"/>
            </a:endParaRPr>
          </a:p>
        </p:txBody>
      </p:sp>
      <p:sp>
        <p:nvSpPr>
          <p:cNvPr id="5" name="Text Placeholder 44">
            <a:extLst>
              <a:ext uri="{FF2B5EF4-FFF2-40B4-BE49-F238E27FC236}">
                <a16:creationId xmlns:a16="http://schemas.microsoft.com/office/drawing/2014/main" id="{BDA512D8-0FBA-9BE8-8A82-B12631B2BF76}"/>
              </a:ext>
            </a:extLst>
          </p:cNvPr>
          <p:cNvSpPr txBox="1">
            <a:spLocks/>
          </p:cNvSpPr>
          <p:nvPr/>
        </p:nvSpPr>
        <p:spPr>
          <a:xfrm>
            <a:off x="866436" y="4420326"/>
            <a:ext cx="3904735" cy="405685"/>
          </a:xfrm>
          <a:prstGeom prst="rect">
            <a:avLst/>
          </a:prstGeom>
        </p:spPr>
        <p:txBody>
          <a:bodyPr vert="horz" lIns="91440" tIns="45720" rIns="91440" bIns="45720" rtlCol="0">
            <a:noAutofit/>
          </a:bodyPr>
          <a:lstStyle>
            <a:lvl1pPr marL="0" marR="0" indent="0" algn="ctr" defTabSz="457200" rtl="0" eaLnBrk="1" fontAlgn="auto" latinLnBrk="0" hangingPunct="1">
              <a:lnSpc>
                <a:spcPct val="100000"/>
              </a:lnSpc>
              <a:spcBef>
                <a:spcPct val="0"/>
              </a:spcBef>
              <a:spcAft>
                <a:spcPts val="0"/>
              </a:spcAft>
              <a:buClrTx/>
              <a:buSzTx/>
              <a:buFontTx/>
              <a:buNone/>
              <a:tabLst/>
              <a:defRPr kumimoji="0" lang="en-US" sz="2000" b="0" i="0" u="none" strike="noStrike" kern="1200" cap="none" spc="0" normalizeH="0" baseline="0" dirty="0">
                <a:ln>
                  <a:noFill/>
                </a:ln>
                <a:solidFill>
                  <a:schemeClr val="accent3"/>
                </a:solidFill>
                <a:effectLst/>
                <a:uLnTx/>
                <a:uFillTx/>
                <a:latin typeface="+mn-lt"/>
                <a:ea typeface="Segoe UI Light" charset="0"/>
                <a:cs typeface="Segoe UI Light" charset="0"/>
              </a:defRPr>
            </a:lvl1pPr>
            <a:lvl2pPr marL="342900" indent="-342900" algn="l" defTabSz="914400" rtl="0" eaLnBrk="1" latinLnBrk="0" hangingPunct="1">
              <a:spcBef>
                <a:spcPct val="20000"/>
              </a:spcBef>
              <a:buClr>
                <a:schemeClr val="accent3"/>
              </a:buClr>
              <a:buFont typeface="Arial"/>
              <a:buChar char="•"/>
              <a:defRPr lang="en-US" sz="2000" kern="1200" dirty="0" smtClean="0">
                <a:solidFill>
                  <a:schemeClr val="tx1"/>
                </a:solidFill>
                <a:latin typeface="+mn-lt"/>
                <a:ea typeface="+mn-ea"/>
                <a:cs typeface="Segoe UI"/>
              </a:defRPr>
            </a:lvl2pPr>
            <a:lvl3pPr marL="638175" indent="-342900" algn="l" defTabSz="914400" rtl="0" eaLnBrk="1" latinLnBrk="0" hangingPunct="1">
              <a:spcBef>
                <a:spcPct val="20000"/>
              </a:spcBef>
              <a:buClr>
                <a:schemeClr val="accent3"/>
              </a:buClr>
              <a:buFont typeface="Arial"/>
              <a:buChar char="•"/>
              <a:defRPr lang="en-US" sz="1800" kern="1200" dirty="0" smtClean="0">
                <a:solidFill>
                  <a:schemeClr val="tx1"/>
                </a:solidFill>
                <a:latin typeface="+mn-lt"/>
                <a:ea typeface="+mn-ea"/>
                <a:cs typeface="Segoe UI"/>
              </a:defRPr>
            </a:lvl3pPr>
            <a:lvl4pPr marL="922338" indent="-342900" algn="l" defTabSz="914400" rtl="0" eaLnBrk="1" latinLnBrk="0" hangingPunct="1">
              <a:spcBef>
                <a:spcPct val="20000"/>
              </a:spcBef>
              <a:buClr>
                <a:schemeClr val="accent3"/>
              </a:buClr>
              <a:buFont typeface="Arial"/>
              <a:buChar char="•"/>
              <a:defRPr lang="en-US" sz="1800" kern="1200" dirty="0" smtClean="0">
                <a:solidFill>
                  <a:schemeClr val="tx1"/>
                </a:solidFill>
                <a:latin typeface="+mn-lt"/>
                <a:ea typeface="+mn-ea"/>
                <a:cs typeface="Segoe UI"/>
              </a:defRPr>
            </a:lvl4pPr>
            <a:lvl5pPr marL="1189038" indent="-342900" algn="l" defTabSz="914400" rtl="0" eaLnBrk="1" latinLnBrk="0" hangingPunct="1">
              <a:spcBef>
                <a:spcPct val="20000"/>
              </a:spcBef>
              <a:buClr>
                <a:schemeClr val="accent3"/>
              </a:buClr>
              <a:buFont typeface="Arial"/>
              <a:buChar char="•"/>
              <a:defRPr lang="en-US" sz="1800" kern="1200" dirty="0">
                <a:solidFill>
                  <a:schemeClr val="tx1"/>
                </a:solidFill>
                <a:latin typeface="+mn-lt"/>
                <a:ea typeface="+mn-ea"/>
                <a:cs typeface="Segoe U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a:ln>
                  <a:noFill/>
                </a:ln>
                <a:solidFill>
                  <a:srgbClr val="2CCCD3"/>
                </a:solidFill>
                <a:effectLst/>
                <a:uLnTx/>
                <a:uFillTx/>
                <a:latin typeface="Segoe UI"/>
                <a:cs typeface="Segoe UI Light" charset="0"/>
              </a:rPr>
              <a:t>Owner and Principal Consultant</a:t>
            </a:r>
          </a:p>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a:ln>
                  <a:noFill/>
                </a:ln>
                <a:solidFill>
                  <a:srgbClr val="2CCCD3"/>
                </a:solidFill>
                <a:effectLst/>
                <a:uLnTx/>
                <a:uFillTx/>
                <a:latin typeface="Segoe UI"/>
                <a:cs typeface="Segoe UI Light" charset="0"/>
              </a:rPr>
              <a:t>Hydrate Consulting, LLC</a:t>
            </a:r>
            <a:endParaRPr kumimoji="0" lang="en-US" sz="2000" b="0" i="0" u="none" strike="noStrike" kern="1200" cap="none" spc="0" normalizeH="0" baseline="0" noProof="0" dirty="0">
              <a:ln>
                <a:noFill/>
              </a:ln>
              <a:solidFill>
                <a:srgbClr val="2CCCD3"/>
              </a:solidFill>
              <a:effectLst/>
              <a:uLnTx/>
              <a:uFillTx/>
              <a:latin typeface="Segoe UI"/>
              <a:cs typeface="Segoe UI Light" charset="0"/>
            </a:endParaRPr>
          </a:p>
        </p:txBody>
      </p:sp>
      <p:sp>
        <p:nvSpPr>
          <p:cNvPr id="6" name="Text Placeholder 149">
            <a:extLst>
              <a:ext uri="{FF2B5EF4-FFF2-40B4-BE49-F238E27FC236}">
                <a16:creationId xmlns:a16="http://schemas.microsoft.com/office/drawing/2014/main" id="{195E63DD-9D84-66B4-519A-3EBC18E08255}"/>
              </a:ext>
            </a:extLst>
          </p:cNvPr>
          <p:cNvSpPr txBox="1">
            <a:spLocks/>
          </p:cNvSpPr>
          <p:nvPr/>
        </p:nvSpPr>
        <p:spPr>
          <a:xfrm>
            <a:off x="5808433" y="774861"/>
            <a:ext cx="3840619" cy="5696063"/>
          </a:xfrm>
          <a:prstGeom prst="rect">
            <a:avLst/>
          </a:prstGeom>
        </p:spPr>
        <p:txBody>
          <a:bodyPr vert="horz" lIns="91440" tIns="45720" rIns="91440" bIns="45720" rtlCol="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accent1"/>
                </a:solidFill>
                <a:effectLst/>
                <a:uLnTx/>
                <a:uFillTx/>
                <a:latin typeface="+mn-lt"/>
                <a:ea typeface="Segoe UI Light" charset="0"/>
                <a:cs typeface="Segoe UI Light" charset="0"/>
              </a:defRPr>
            </a:lvl1pPr>
            <a:lvl2pPr marL="342900" indent="-342900" algn="l" defTabSz="914400" rtl="0" eaLnBrk="1" latinLnBrk="0" hangingPunct="1">
              <a:spcBef>
                <a:spcPct val="20000"/>
              </a:spcBef>
              <a:buClr>
                <a:schemeClr val="accent3"/>
              </a:buClr>
              <a:buFont typeface="Arial"/>
              <a:buChar char="•"/>
              <a:defRPr lang="en-US" sz="2000" kern="1200" dirty="0" smtClean="0">
                <a:solidFill>
                  <a:schemeClr val="tx1"/>
                </a:solidFill>
                <a:latin typeface="+mn-lt"/>
                <a:ea typeface="+mn-ea"/>
                <a:cs typeface="Segoe UI"/>
              </a:defRPr>
            </a:lvl2pPr>
            <a:lvl3pPr marL="638175" indent="-342900" algn="l" defTabSz="914400" rtl="0" eaLnBrk="1" latinLnBrk="0" hangingPunct="1">
              <a:spcBef>
                <a:spcPct val="20000"/>
              </a:spcBef>
              <a:buClr>
                <a:schemeClr val="accent3"/>
              </a:buClr>
              <a:buFont typeface="Arial"/>
              <a:buChar char="•"/>
              <a:defRPr lang="en-US" sz="1800" kern="1200" dirty="0" smtClean="0">
                <a:solidFill>
                  <a:schemeClr val="tx1"/>
                </a:solidFill>
                <a:latin typeface="+mn-lt"/>
                <a:ea typeface="+mn-ea"/>
                <a:cs typeface="Segoe UI"/>
              </a:defRPr>
            </a:lvl3pPr>
            <a:lvl4pPr marL="922338" indent="-342900" algn="l" defTabSz="914400" rtl="0" eaLnBrk="1" latinLnBrk="0" hangingPunct="1">
              <a:spcBef>
                <a:spcPct val="20000"/>
              </a:spcBef>
              <a:buClr>
                <a:schemeClr val="accent3"/>
              </a:buClr>
              <a:buFont typeface="Arial"/>
              <a:buChar char="•"/>
              <a:defRPr lang="en-US" sz="1800" kern="1200" dirty="0" smtClean="0">
                <a:solidFill>
                  <a:schemeClr val="tx1"/>
                </a:solidFill>
                <a:latin typeface="+mn-lt"/>
                <a:ea typeface="+mn-ea"/>
                <a:cs typeface="Segoe UI"/>
              </a:defRPr>
            </a:lvl4pPr>
            <a:lvl5pPr marL="1189038" indent="-342900" algn="l" defTabSz="914400" rtl="0" eaLnBrk="1" latinLnBrk="0" hangingPunct="1">
              <a:spcBef>
                <a:spcPct val="20000"/>
              </a:spcBef>
              <a:buClr>
                <a:schemeClr val="accent3"/>
              </a:buClr>
              <a:buFont typeface="Arial"/>
              <a:buChar char="•"/>
              <a:defRPr lang="en-US" sz="1800" kern="1200" dirty="0">
                <a:solidFill>
                  <a:schemeClr val="tx1"/>
                </a:solidFill>
                <a:latin typeface="+mn-lt"/>
                <a:ea typeface="+mn-ea"/>
                <a:cs typeface="Segoe U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F9413A"/>
                </a:solidFill>
                <a:effectLst/>
                <a:uLnTx/>
                <a:uFillTx/>
                <a:latin typeface="Segoe UI"/>
                <a:cs typeface="Segoe UI Light" charset="0"/>
              </a:rPr>
              <a:t>He / him pronouns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rgbClr val="F9413A"/>
              </a:solidFill>
              <a:effectLst/>
              <a:uLnTx/>
              <a:uFillTx/>
              <a:latin typeface="Segoe UI"/>
              <a:cs typeface="Segoe UI Light"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F9413A"/>
                </a:solidFill>
                <a:effectLst/>
                <a:uLnTx/>
                <a:uFillTx/>
                <a:latin typeface="Segoe UI"/>
                <a:cs typeface="Segoe UI Light" charset="0"/>
              </a:rPr>
              <a:t>Microsoft Data Platform MVP</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rgbClr val="F9413A"/>
              </a:solidFill>
              <a:effectLst/>
              <a:uLnTx/>
              <a:uFillTx/>
              <a:latin typeface="Segoe UI"/>
              <a:cs typeface="Segoe UI Light"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F9413A"/>
                </a:solidFill>
                <a:effectLst/>
                <a:uLnTx/>
                <a:uFillTx/>
                <a:latin typeface="Segoe UI"/>
                <a:cs typeface="Segoe UI Light" charset="0"/>
              </a:rPr>
              <a:t>Independent Analytics and DBA Consultant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rgbClr val="F9413A"/>
              </a:solidFill>
              <a:effectLst/>
              <a:uLnTx/>
              <a:uFillTx/>
              <a:latin typeface="Segoe UI"/>
              <a:cs typeface="Segoe UI Light"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F9413A"/>
                </a:solidFill>
                <a:effectLst/>
                <a:uLnTx/>
                <a:uFillTx/>
                <a:latin typeface="Segoe UI"/>
                <a:cs typeface="Segoe UI Light" charset="0"/>
              </a:rPr>
              <a:t>Albuquerque data platform group leader</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rgbClr val="F9413A"/>
              </a:solidFill>
              <a:effectLst/>
              <a:uLnTx/>
              <a:uFillTx/>
              <a:latin typeface="Segoe UI"/>
              <a:cs typeface="Segoe UI Light"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F9413A"/>
                </a:solidFill>
                <a:effectLst/>
                <a:uLnTx/>
                <a:uFillTx/>
                <a:latin typeface="Segoe UI"/>
                <a:cs typeface="Segoe UI Light" charset="0"/>
              </a:rPr>
              <a:t>Contact me: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F9413A"/>
                </a:solidFill>
                <a:effectLst/>
                <a:uLnTx/>
                <a:uFillTx/>
                <a:latin typeface="Segoe UI"/>
                <a:cs typeface="Segoe UI Light" charset="0"/>
              </a:rPr>
              <a:t>Bluesky:  @ChrisHyde325</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F9413A"/>
                </a:solidFill>
                <a:effectLst/>
                <a:uLnTx/>
                <a:uFillTx/>
                <a:latin typeface="Segoe UI"/>
                <a:cs typeface="Segoe UI Light" charset="0"/>
              </a:rPr>
              <a:t>LinkedIn:  /in/chris-hyde-3803706/</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F9413A"/>
                </a:solidFill>
                <a:effectLst/>
                <a:uLnTx/>
                <a:uFillTx/>
                <a:latin typeface="Segoe UI"/>
                <a:cs typeface="Segoe UI Light" charset="0"/>
              </a:rPr>
              <a:t>Email:  chrishyde325@gmail.com</a:t>
            </a:r>
          </a:p>
        </p:txBody>
      </p:sp>
      <p:pic>
        <p:nvPicPr>
          <p:cNvPr id="7" name="Picture Placeholder 3">
            <a:extLst>
              <a:ext uri="{FF2B5EF4-FFF2-40B4-BE49-F238E27FC236}">
                <a16:creationId xmlns:a16="http://schemas.microsoft.com/office/drawing/2014/main" id="{8623CDD5-A2D7-E061-D3F3-A6F420010A9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40611" y="774861"/>
            <a:ext cx="1938490" cy="2713887"/>
          </a:xfrm>
          <a:prstGeom prst="ellipse">
            <a:avLst/>
          </a:prstGeom>
          <a:solidFill>
            <a:srgbClr val="FFFFFF">
              <a:lumMod val="95000"/>
            </a:srgbClr>
          </a:solidFill>
        </p:spPr>
      </p:pic>
      <p:sp>
        <p:nvSpPr>
          <p:cNvPr id="8" name="Text Placeholder 157">
            <a:extLst>
              <a:ext uri="{FF2B5EF4-FFF2-40B4-BE49-F238E27FC236}">
                <a16:creationId xmlns:a16="http://schemas.microsoft.com/office/drawing/2014/main" id="{61A8194F-8FD9-6238-50ED-873AF2E394EF}"/>
              </a:ext>
            </a:extLst>
          </p:cNvPr>
          <p:cNvSpPr txBox="1">
            <a:spLocks/>
          </p:cNvSpPr>
          <p:nvPr/>
        </p:nvSpPr>
        <p:spPr>
          <a:xfrm>
            <a:off x="2542947" y="5209584"/>
            <a:ext cx="1342264" cy="244269"/>
          </a:xfrm>
          <a:prstGeom prst="rect">
            <a:avLst/>
          </a:prstGeom>
        </p:spPr>
        <p:txBody>
          <a:bodyPr vert="horz" lIns="91440" tIns="45720" rIns="91440" bIns="45720" rtlCol="0">
            <a:noAutofit/>
          </a:bodyPr>
          <a:lstStyle>
            <a:lvl1pPr marL="0" indent="0" algn="l" defTabSz="914400" rtl="0" eaLnBrk="1" latinLnBrk="0" hangingPunct="1">
              <a:spcBef>
                <a:spcPct val="20000"/>
              </a:spcBef>
              <a:buClr>
                <a:schemeClr val="accent3"/>
              </a:buClr>
              <a:buFont typeface="Arial"/>
              <a:buNone/>
              <a:defRPr lang="en-US" sz="1100" kern="1200" dirty="0">
                <a:solidFill>
                  <a:schemeClr val="accent1"/>
                </a:solidFill>
                <a:latin typeface="+mn-lt"/>
                <a:ea typeface="+mn-ea"/>
                <a:cs typeface="+mn-cs"/>
              </a:defRPr>
            </a:lvl1pPr>
            <a:lvl2pPr marL="342900" indent="-342900" algn="l" defTabSz="914400" rtl="0" eaLnBrk="1" latinLnBrk="0" hangingPunct="1">
              <a:spcBef>
                <a:spcPct val="20000"/>
              </a:spcBef>
              <a:buClr>
                <a:schemeClr val="accent3"/>
              </a:buClr>
              <a:buFont typeface="Arial"/>
              <a:buChar char="•"/>
              <a:defRPr lang="en-US" sz="2000" kern="1200" dirty="0" smtClean="0">
                <a:solidFill>
                  <a:schemeClr val="tx1"/>
                </a:solidFill>
                <a:latin typeface="+mn-lt"/>
                <a:ea typeface="+mn-ea"/>
                <a:cs typeface="Segoe UI"/>
              </a:defRPr>
            </a:lvl2pPr>
            <a:lvl3pPr marL="638175" indent="-342900" algn="l" defTabSz="914400" rtl="0" eaLnBrk="1" latinLnBrk="0" hangingPunct="1">
              <a:spcBef>
                <a:spcPct val="20000"/>
              </a:spcBef>
              <a:buClr>
                <a:schemeClr val="accent3"/>
              </a:buClr>
              <a:buFont typeface="Arial"/>
              <a:buChar char="•"/>
              <a:defRPr lang="en-US" sz="1800" kern="1200" dirty="0" smtClean="0">
                <a:solidFill>
                  <a:schemeClr val="tx1"/>
                </a:solidFill>
                <a:latin typeface="+mn-lt"/>
                <a:ea typeface="+mn-ea"/>
                <a:cs typeface="Segoe UI"/>
              </a:defRPr>
            </a:lvl3pPr>
            <a:lvl4pPr marL="922338" indent="-342900" algn="l" defTabSz="914400" rtl="0" eaLnBrk="1" latinLnBrk="0" hangingPunct="1">
              <a:spcBef>
                <a:spcPct val="20000"/>
              </a:spcBef>
              <a:buClr>
                <a:schemeClr val="accent3"/>
              </a:buClr>
              <a:buFont typeface="Arial"/>
              <a:buChar char="•"/>
              <a:defRPr lang="en-US" sz="1800" kern="1200" dirty="0" smtClean="0">
                <a:solidFill>
                  <a:schemeClr val="tx1"/>
                </a:solidFill>
                <a:latin typeface="+mn-lt"/>
                <a:ea typeface="+mn-ea"/>
                <a:cs typeface="Segoe UI"/>
              </a:defRPr>
            </a:lvl4pPr>
            <a:lvl5pPr marL="1189038" indent="-342900" algn="l" defTabSz="914400" rtl="0" eaLnBrk="1" latinLnBrk="0" hangingPunct="1">
              <a:spcBef>
                <a:spcPct val="20000"/>
              </a:spcBef>
              <a:buClr>
                <a:schemeClr val="accent3"/>
              </a:buClr>
              <a:buFont typeface="Arial"/>
              <a:buChar char="•"/>
              <a:defRPr lang="en-US" sz="1800" kern="1200" dirty="0">
                <a:solidFill>
                  <a:schemeClr val="tx1"/>
                </a:solidFill>
                <a:latin typeface="+mn-lt"/>
                <a:ea typeface="+mn-ea"/>
                <a:cs typeface="Segoe U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
                <a:srgbClr val="2CCCD3"/>
              </a:buClr>
              <a:buSzTx/>
              <a:buFont typeface="Arial"/>
              <a:buNone/>
              <a:tabLst/>
              <a:defRPr/>
            </a:pPr>
            <a:r>
              <a:rPr kumimoji="0" lang="en-US" sz="1100" b="0" i="0" u="none" strike="noStrike" kern="1200" cap="none" spc="0" normalizeH="0" baseline="0" noProof="0">
                <a:ln>
                  <a:noFill/>
                </a:ln>
                <a:solidFill>
                  <a:srgbClr val="F9413A"/>
                </a:solidFill>
                <a:effectLst/>
                <a:uLnTx/>
                <a:uFillTx/>
                <a:latin typeface="Segoe UI"/>
                <a:ea typeface="+mn-ea"/>
                <a:cs typeface="+mn-cs"/>
              </a:rPr>
              <a:t>@ChrisHyde325</a:t>
            </a:r>
            <a:endParaRPr kumimoji="0" lang="en-US" sz="1100" b="0" i="0" u="none" strike="noStrike" kern="1200" cap="none" spc="0" normalizeH="0" baseline="0" noProof="0" dirty="0">
              <a:ln>
                <a:noFill/>
              </a:ln>
              <a:solidFill>
                <a:srgbClr val="F9413A"/>
              </a:solidFill>
              <a:effectLst/>
              <a:uLnTx/>
              <a:uFillTx/>
              <a:latin typeface="Segoe UI"/>
              <a:ea typeface="+mn-ea"/>
              <a:cs typeface="+mn-cs"/>
            </a:endParaRPr>
          </a:p>
        </p:txBody>
      </p:sp>
      <p:grpSp>
        <p:nvGrpSpPr>
          <p:cNvPr id="9" name="Group 8">
            <a:extLst>
              <a:ext uri="{FF2B5EF4-FFF2-40B4-BE49-F238E27FC236}">
                <a16:creationId xmlns:a16="http://schemas.microsoft.com/office/drawing/2014/main" id="{B79ED12B-548E-CCA5-C8D5-2429C12F3321}"/>
              </a:ext>
            </a:extLst>
          </p:cNvPr>
          <p:cNvGrpSpPr/>
          <p:nvPr/>
        </p:nvGrpSpPr>
        <p:grpSpPr>
          <a:xfrm>
            <a:off x="2339406" y="5224253"/>
            <a:ext cx="229600" cy="229600"/>
            <a:chOff x="5748554" y="5146675"/>
            <a:chExt cx="353832" cy="353832"/>
          </a:xfrm>
        </p:grpSpPr>
        <p:sp>
          <p:nvSpPr>
            <p:cNvPr id="10" name="Freeform 383">
              <a:extLst>
                <a:ext uri="{FF2B5EF4-FFF2-40B4-BE49-F238E27FC236}">
                  <a16:creationId xmlns:a16="http://schemas.microsoft.com/office/drawing/2014/main" id="{E6351DC0-0218-F244-C7E5-6FB90B076CFD}"/>
                </a:ext>
              </a:extLst>
            </p:cNvPr>
            <p:cNvSpPr>
              <a:spLocks/>
            </p:cNvSpPr>
            <p:nvPr/>
          </p:nvSpPr>
          <p:spPr bwMode="auto">
            <a:xfrm>
              <a:off x="5852152" y="5257800"/>
              <a:ext cx="159336" cy="137932"/>
            </a:xfrm>
            <a:custGeom>
              <a:avLst/>
              <a:gdLst>
                <a:gd name="T0" fmla="*/ 458484450 w 64"/>
                <a:gd name="T1" fmla="*/ 49083328 h 56"/>
                <a:gd name="T2" fmla="*/ 408336961 w 64"/>
                <a:gd name="T3" fmla="*/ 63107136 h 56"/>
                <a:gd name="T4" fmla="*/ 444156978 w 64"/>
                <a:gd name="T5" fmla="*/ 7011904 h 56"/>
                <a:gd name="T6" fmla="*/ 386847091 w 64"/>
                <a:gd name="T7" fmla="*/ 28047616 h 56"/>
                <a:gd name="T8" fmla="*/ 386847091 w 64"/>
                <a:gd name="T9" fmla="*/ 28047616 h 56"/>
                <a:gd name="T10" fmla="*/ 315207056 w 64"/>
                <a:gd name="T11" fmla="*/ 0 h 56"/>
                <a:gd name="T12" fmla="*/ 222077151 w 64"/>
                <a:gd name="T13" fmla="*/ 98166656 h 56"/>
                <a:gd name="T14" fmla="*/ 229242225 w 64"/>
                <a:gd name="T15" fmla="*/ 119202368 h 56"/>
                <a:gd name="T16" fmla="*/ 229242225 w 64"/>
                <a:gd name="T17" fmla="*/ 119202368 h 56"/>
                <a:gd name="T18" fmla="*/ 28654944 w 64"/>
                <a:gd name="T19" fmla="*/ 21035712 h 56"/>
                <a:gd name="T20" fmla="*/ 57309887 w 64"/>
                <a:gd name="T21" fmla="*/ 147249984 h 56"/>
                <a:gd name="T22" fmla="*/ 14327472 w 64"/>
                <a:gd name="T23" fmla="*/ 140238080 h 56"/>
                <a:gd name="T24" fmla="*/ 85964831 w 64"/>
                <a:gd name="T25" fmla="*/ 238404736 h 56"/>
                <a:gd name="T26" fmla="*/ 42982415 w 64"/>
                <a:gd name="T27" fmla="*/ 238404736 h 56"/>
                <a:gd name="T28" fmla="*/ 128949923 w 64"/>
                <a:gd name="T29" fmla="*/ 308523776 h 56"/>
                <a:gd name="T30" fmla="*/ 0 w 64"/>
                <a:gd name="T31" fmla="*/ 350595200 h 56"/>
                <a:gd name="T32" fmla="*/ 150439792 w 64"/>
                <a:gd name="T33" fmla="*/ 392666624 h 56"/>
                <a:gd name="T34" fmla="*/ 415502035 w 64"/>
                <a:gd name="T35" fmla="*/ 98166656 h 56"/>
                <a:gd name="T36" fmla="*/ 415502035 w 64"/>
                <a:gd name="T37" fmla="*/ 98166656 h 56"/>
                <a:gd name="T38" fmla="*/ 415502035 w 64"/>
                <a:gd name="T39" fmla="*/ 98166656 h 56"/>
                <a:gd name="T40" fmla="*/ 415502035 w 64"/>
                <a:gd name="T41" fmla="*/ 98166656 h 56"/>
                <a:gd name="T42" fmla="*/ 458484450 w 64"/>
                <a:gd name="T43" fmla="*/ 49083328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4" h="56">
                  <a:moveTo>
                    <a:pt x="64" y="7"/>
                  </a:moveTo>
                  <a:cubicBezTo>
                    <a:pt x="63" y="7"/>
                    <a:pt x="60" y="9"/>
                    <a:pt x="57" y="9"/>
                  </a:cubicBezTo>
                  <a:cubicBezTo>
                    <a:pt x="59" y="8"/>
                    <a:pt x="61" y="4"/>
                    <a:pt x="62" y="1"/>
                  </a:cubicBezTo>
                  <a:cubicBezTo>
                    <a:pt x="60" y="3"/>
                    <a:pt x="56" y="4"/>
                    <a:pt x="54" y="4"/>
                  </a:cubicBezTo>
                  <a:cubicBezTo>
                    <a:pt x="54" y="4"/>
                    <a:pt x="54" y="4"/>
                    <a:pt x="54" y="4"/>
                  </a:cubicBezTo>
                  <a:cubicBezTo>
                    <a:pt x="52" y="2"/>
                    <a:pt x="48" y="0"/>
                    <a:pt x="44" y="0"/>
                  </a:cubicBezTo>
                  <a:cubicBezTo>
                    <a:pt x="37" y="0"/>
                    <a:pt x="31" y="6"/>
                    <a:pt x="31" y="14"/>
                  </a:cubicBezTo>
                  <a:cubicBezTo>
                    <a:pt x="31" y="15"/>
                    <a:pt x="31" y="16"/>
                    <a:pt x="32" y="17"/>
                  </a:cubicBezTo>
                  <a:cubicBezTo>
                    <a:pt x="32" y="17"/>
                    <a:pt x="32" y="17"/>
                    <a:pt x="32" y="17"/>
                  </a:cubicBezTo>
                  <a:cubicBezTo>
                    <a:pt x="22" y="17"/>
                    <a:pt x="10" y="12"/>
                    <a:pt x="4" y="3"/>
                  </a:cubicBezTo>
                  <a:cubicBezTo>
                    <a:pt x="0" y="10"/>
                    <a:pt x="3" y="18"/>
                    <a:pt x="8" y="21"/>
                  </a:cubicBezTo>
                  <a:cubicBezTo>
                    <a:pt x="6" y="22"/>
                    <a:pt x="3" y="21"/>
                    <a:pt x="2" y="20"/>
                  </a:cubicBezTo>
                  <a:cubicBezTo>
                    <a:pt x="2" y="25"/>
                    <a:pt x="4" y="31"/>
                    <a:pt x="12" y="34"/>
                  </a:cubicBezTo>
                  <a:cubicBezTo>
                    <a:pt x="10" y="35"/>
                    <a:pt x="8" y="34"/>
                    <a:pt x="6" y="34"/>
                  </a:cubicBezTo>
                  <a:cubicBezTo>
                    <a:pt x="7" y="38"/>
                    <a:pt x="12" y="44"/>
                    <a:pt x="18" y="44"/>
                  </a:cubicBezTo>
                  <a:cubicBezTo>
                    <a:pt x="16" y="46"/>
                    <a:pt x="9" y="51"/>
                    <a:pt x="0" y="50"/>
                  </a:cubicBezTo>
                  <a:cubicBezTo>
                    <a:pt x="6" y="54"/>
                    <a:pt x="13" y="56"/>
                    <a:pt x="21" y="56"/>
                  </a:cubicBezTo>
                  <a:cubicBezTo>
                    <a:pt x="42" y="56"/>
                    <a:pt x="58" y="37"/>
                    <a:pt x="58" y="14"/>
                  </a:cubicBezTo>
                  <a:cubicBezTo>
                    <a:pt x="58" y="14"/>
                    <a:pt x="58" y="14"/>
                    <a:pt x="58" y="14"/>
                  </a:cubicBezTo>
                  <a:cubicBezTo>
                    <a:pt x="58" y="14"/>
                    <a:pt x="58" y="14"/>
                    <a:pt x="58" y="14"/>
                  </a:cubicBezTo>
                  <a:cubicBezTo>
                    <a:pt x="58" y="14"/>
                    <a:pt x="58" y="14"/>
                    <a:pt x="58" y="14"/>
                  </a:cubicBezTo>
                  <a:cubicBezTo>
                    <a:pt x="60" y="13"/>
                    <a:pt x="62" y="10"/>
                    <a:pt x="64" y="7"/>
                  </a:cubicBezTo>
                  <a:close/>
                </a:path>
              </a:pathLst>
            </a:custGeom>
            <a:solidFill>
              <a:srgbClr val="FFFFFF">
                <a:lumMod val="50000"/>
              </a:srgbClr>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01820"/>
                </a:solidFill>
                <a:effectLst/>
                <a:uLnTx/>
                <a:uFillTx/>
                <a:latin typeface="Segoe UI"/>
              </a:endParaRPr>
            </a:p>
          </p:txBody>
        </p:sp>
        <p:sp>
          <p:nvSpPr>
            <p:cNvPr id="11" name="Rounded Rectangle 92">
              <a:extLst>
                <a:ext uri="{FF2B5EF4-FFF2-40B4-BE49-F238E27FC236}">
                  <a16:creationId xmlns:a16="http://schemas.microsoft.com/office/drawing/2014/main" id="{AA918090-64E3-59F9-295D-53C2667F147C}"/>
                </a:ext>
              </a:extLst>
            </p:cNvPr>
            <p:cNvSpPr/>
            <p:nvPr/>
          </p:nvSpPr>
          <p:spPr>
            <a:xfrm>
              <a:off x="5748554" y="5146675"/>
              <a:ext cx="353832" cy="353832"/>
            </a:xfrm>
            <a:prstGeom prst="roundRect">
              <a:avLst/>
            </a:prstGeom>
            <a:noFill/>
            <a:ln w="19050" cap="flat" cmpd="sng" algn="ctr">
              <a:solidFill>
                <a:srgbClr val="FFFFFF">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558B1"/>
                </a:solidFill>
                <a:effectLst/>
                <a:uLnTx/>
                <a:uFillTx/>
                <a:latin typeface="Segoe UI"/>
                <a:ea typeface="+mn-ea"/>
                <a:cs typeface="+mn-cs"/>
              </a:endParaRPr>
            </a:p>
          </p:txBody>
        </p:sp>
      </p:grpSp>
    </p:spTree>
    <p:extLst>
      <p:ext uri="{BB962C8B-B14F-4D97-AF65-F5344CB8AC3E}">
        <p14:creationId xmlns:p14="http://schemas.microsoft.com/office/powerpoint/2010/main" val="15670910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515815" y="570452"/>
            <a:ext cx="9413631" cy="855676"/>
          </a:xfrm>
        </p:spPr>
        <p:txBody>
          <a:bodyPr/>
          <a:lstStyle/>
          <a:p>
            <a:pPr algn="ctr"/>
            <a:r>
              <a:rPr lang="en-US" sz="4800" dirty="0">
                <a:solidFill>
                  <a:schemeClr val="accent2"/>
                </a:solidFill>
              </a:rPr>
              <a:t>Sentinel Values</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Autofit/>
          </a:bodyPr>
          <a:lstStyle/>
          <a:p>
            <a:pPr algn="l"/>
            <a:r>
              <a:rPr lang="en-US" sz="2400" dirty="0">
                <a:cs typeface="Arial"/>
              </a:rPr>
              <a:t>Default dimension members</a:t>
            </a:r>
          </a:p>
          <a:p>
            <a:pPr algn="l"/>
            <a:endParaRPr lang="en-US" sz="2400" dirty="0">
              <a:cs typeface="Arial"/>
            </a:endParaRPr>
          </a:p>
          <a:p>
            <a:pPr algn="l"/>
            <a:r>
              <a:rPr lang="en-US" sz="2400" dirty="0">
                <a:cs typeface="Arial"/>
              </a:rPr>
              <a:t>Unknown</a:t>
            </a:r>
          </a:p>
          <a:p>
            <a:pPr algn="l"/>
            <a:r>
              <a:rPr lang="en-US" sz="2400" dirty="0">
                <a:cs typeface="Arial"/>
              </a:rPr>
              <a:t>	e.g. Student record mismatch</a:t>
            </a:r>
          </a:p>
          <a:p>
            <a:pPr algn="l"/>
            <a:endParaRPr lang="en-US" sz="2400" dirty="0">
              <a:cs typeface="Arial"/>
            </a:endParaRPr>
          </a:p>
          <a:p>
            <a:pPr algn="l"/>
            <a:r>
              <a:rPr lang="en-US" sz="2400" dirty="0">
                <a:cs typeface="Arial"/>
              </a:rPr>
              <a:t>Missing</a:t>
            </a:r>
          </a:p>
          <a:p>
            <a:pPr algn="l"/>
            <a:r>
              <a:rPr lang="en-US" sz="2400" dirty="0">
                <a:cs typeface="Arial"/>
              </a:rPr>
              <a:t>	e.g. Student grades for in-process classes</a:t>
            </a:r>
          </a:p>
        </p:txBody>
      </p:sp>
    </p:spTree>
    <p:extLst>
      <p:ext uri="{BB962C8B-B14F-4D97-AF65-F5344CB8AC3E}">
        <p14:creationId xmlns:p14="http://schemas.microsoft.com/office/powerpoint/2010/main" val="5512374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342238" y="570452"/>
            <a:ext cx="8019875" cy="855676"/>
          </a:xfrm>
        </p:spPr>
        <p:txBody>
          <a:bodyPr/>
          <a:lstStyle/>
          <a:p>
            <a:pPr algn="ctr"/>
            <a:r>
              <a:rPr lang="en-US" sz="4800" dirty="0">
                <a:solidFill>
                  <a:schemeClr val="accent2"/>
                </a:solidFill>
              </a:rPr>
              <a:t>T-SQL Limitation #1</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sz="2400" dirty="0"/>
              <a:t>No temp tables</a:t>
            </a:r>
          </a:p>
          <a:p>
            <a:pPr algn="l"/>
            <a:endParaRPr lang="en-US" sz="2400" dirty="0"/>
          </a:p>
          <a:p>
            <a:pPr algn="l"/>
            <a:r>
              <a:rPr lang="en-US" sz="2400" dirty="0"/>
              <a:t>Physically materialize a table in temp schema</a:t>
            </a:r>
          </a:p>
          <a:p>
            <a:pPr algn="l"/>
            <a:endParaRPr lang="en-US" sz="2400" dirty="0"/>
          </a:p>
          <a:p>
            <a:pPr algn="l"/>
            <a:r>
              <a:rPr lang="en-US" sz="2400" dirty="0"/>
              <a:t>Demo</a:t>
            </a:r>
          </a:p>
        </p:txBody>
      </p:sp>
    </p:spTree>
    <p:extLst>
      <p:ext uri="{BB962C8B-B14F-4D97-AF65-F5344CB8AC3E}">
        <p14:creationId xmlns:p14="http://schemas.microsoft.com/office/powerpoint/2010/main" val="19328013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342238" y="570452"/>
            <a:ext cx="8019875" cy="855676"/>
          </a:xfrm>
        </p:spPr>
        <p:txBody>
          <a:bodyPr/>
          <a:lstStyle/>
          <a:p>
            <a:pPr algn="ctr"/>
            <a:r>
              <a:rPr lang="en-US" sz="4800" dirty="0">
                <a:solidFill>
                  <a:schemeClr val="accent2"/>
                </a:solidFill>
              </a:rPr>
              <a:t>T-SQL Limitation #2</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sz="2400" dirty="0"/>
              <a:t>No INSERT INTO from a stored procedure</a:t>
            </a:r>
          </a:p>
          <a:p>
            <a:pPr algn="l"/>
            <a:endParaRPr lang="en-US" sz="2400" dirty="0"/>
          </a:p>
          <a:p>
            <a:pPr algn="l"/>
            <a:r>
              <a:rPr lang="en-US" sz="2400" dirty="0"/>
              <a:t>Re-locate transformation logic</a:t>
            </a:r>
          </a:p>
          <a:p>
            <a:pPr algn="l"/>
            <a:endParaRPr lang="en-US" sz="2400" dirty="0"/>
          </a:p>
          <a:p>
            <a:pPr algn="l"/>
            <a:r>
              <a:rPr lang="en-US" sz="2400" dirty="0"/>
              <a:t>Demo</a:t>
            </a:r>
          </a:p>
        </p:txBody>
      </p:sp>
    </p:spTree>
    <p:extLst>
      <p:ext uri="{BB962C8B-B14F-4D97-AF65-F5344CB8AC3E}">
        <p14:creationId xmlns:p14="http://schemas.microsoft.com/office/powerpoint/2010/main" val="2386941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342238" y="570452"/>
            <a:ext cx="8019875" cy="855676"/>
          </a:xfrm>
        </p:spPr>
        <p:txBody>
          <a:bodyPr/>
          <a:lstStyle/>
          <a:p>
            <a:pPr algn="ctr"/>
            <a:r>
              <a:rPr lang="en-US" sz="4800" dirty="0">
                <a:solidFill>
                  <a:schemeClr val="accent2"/>
                </a:solidFill>
              </a:rPr>
              <a:t>T-SQL Limitation #3</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sz="2400" dirty="0"/>
              <a:t>No MERGE statement</a:t>
            </a:r>
          </a:p>
          <a:p>
            <a:pPr algn="l"/>
            <a:endParaRPr lang="en-US" sz="2400" dirty="0"/>
          </a:p>
          <a:p>
            <a:pPr algn="l"/>
            <a:r>
              <a:rPr lang="en-US" sz="2400" dirty="0"/>
              <a:t>Separate INSERT and UPDATE statements</a:t>
            </a:r>
          </a:p>
          <a:p>
            <a:pPr algn="l"/>
            <a:endParaRPr lang="en-US" sz="2400" dirty="0"/>
          </a:p>
          <a:p>
            <a:pPr algn="l"/>
            <a:r>
              <a:rPr lang="en-US" sz="2400" dirty="0"/>
              <a:t>Demo</a:t>
            </a:r>
          </a:p>
        </p:txBody>
      </p:sp>
    </p:spTree>
    <p:extLst>
      <p:ext uri="{BB962C8B-B14F-4D97-AF65-F5344CB8AC3E}">
        <p14:creationId xmlns:p14="http://schemas.microsoft.com/office/powerpoint/2010/main" val="39923774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342238" y="570452"/>
            <a:ext cx="8019875" cy="855676"/>
          </a:xfrm>
        </p:spPr>
        <p:txBody>
          <a:bodyPr/>
          <a:lstStyle/>
          <a:p>
            <a:pPr algn="ctr"/>
            <a:r>
              <a:rPr lang="en-US" sz="4800" dirty="0">
                <a:solidFill>
                  <a:schemeClr val="accent2"/>
                </a:solidFill>
              </a:rPr>
              <a:t>T-SQL Limitation #4</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sz="2400" dirty="0"/>
              <a:t>No IDENTITY() columns</a:t>
            </a:r>
          </a:p>
          <a:p>
            <a:pPr algn="l"/>
            <a:endParaRPr lang="en-US" sz="2400" dirty="0"/>
          </a:p>
          <a:p>
            <a:pPr algn="l"/>
            <a:r>
              <a:rPr lang="en-US" sz="2400" dirty="0"/>
              <a:t>Use ROW_NUMBER() function plus a seed</a:t>
            </a:r>
          </a:p>
          <a:p>
            <a:pPr algn="l"/>
            <a:endParaRPr lang="en-US" sz="2400" dirty="0"/>
          </a:p>
          <a:p>
            <a:pPr algn="l"/>
            <a:r>
              <a:rPr lang="en-US" sz="2400" dirty="0"/>
              <a:t>Demo</a:t>
            </a:r>
          </a:p>
        </p:txBody>
      </p:sp>
    </p:spTree>
    <p:extLst>
      <p:ext uri="{BB962C8B-B14F-4D97-AF65-F5344CB8AC3E}">
        <p14:creationId xmlns:p14="http://schemas.microsoft.com/office/powerpoint/2010/main" val="40173488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342238" y="570452"/>
            <a:ext cx="8019875" cy="855676"/>
          </a:xfrm>
        </p:spPr>
        <p:txBody>
          <a:bodyPr/>
          <a:lstStyle/>
          <a:p>
            <a:pPr algn="ctr"/>
            <a:r>
              <a:rPr lang="en-US" sz="4800" dirty="0">
                <a:solidFill>
                  <a:schemeClr val="accent2"/>
                </a:solidFill>
              </a:rPr>
              <a:t>Leverage the Lakehouse</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sz="2400" dirty="0"/>
              <a:t>File Storage</a:t>
            </a:r>
          </a:p>
          <a:p>
            <a:pPr algn="l"/>
            <a:endParaRPr lang="en-US" sz="2400" dirty="0"/>
          </a:p>
          <a:p>
            <a:pPr algn="l"/>
            <a:r>
              <a:rPr lang="en-US" sz="2400" dirty="0"/>
              <a:t>Medallion Architecture options</a:t>
            </a:r>
          </a:p>
          <a:p>
            <a:pPr algn="l"/>
            <a:r>
              <a:rPr lang="en-US" sz="2400" dirty="0"/>
              <a:t>	Bronze and Silver layers in the Lakehouse</a:t>
            </a:r>
          </a:p>
          <a:p>
            <a:pPr algn="l"/>
            <a:r>
              <a:rPr lang="en-US" sz="2400" dirty="0"/>
              <a:t>	Gold layer in the Warehouse</a:t>
            </a:r>
          </a:p>
          <a:p>
            <a:pPr algn="l"/>
            <a:endParaRPr lang="en-US" sz="2400" dirty="0"/>
          </a:p>
          <a:p>
            <a:pPr algn="l"/>
            <a:r>
              <a:rPr lang="en-US" sz="2400" dirty="0"/>
              <a:t>Lakehouse shortcuts to Data Warehouses in different workspaces</a:t>
            </a:r>
          </a:p>
        </p:txBody>
      </p:sp>
    </p:spTree>
    <p:extLst>
      <p:ext uri="{BB962C8B-B14F-4D97-AF65-F5344CB8AC3E}">
        <p14:creationId xmlns:p14="http://schemas.microsoft.com/office/powerpoint/2010/main" val="27414270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948D777-6C84-06F2-E643-458D63458EC2}"/>
              </a:ext>
            </a:extLst>
          </p:cNvPr>
          <p:cNvPicPr>
            <a:picLocks noChangeAspect="1" noChangeArrowheads="1"/>
          </p:cNvPicPr>
          <p:nvPr/>
        </p:nvPicPr>
        <p:blipFill>
          <a:blip r:embed="rId2"/>
          <a:srcRect/>
          <a:stretch/>
        </p:blipFill>
        <p:spPr bwMode="auto">
          <a:xfrm>
            <a:off x="1081608" y="416219"/>
            <a:ext cx="7998649" cy="5965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28275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766936" cy="855676"/>
          </a:xfrm>
        </p:spPr>
        <p:txBody>
          <a:bodyPr/>
          <a:lstStyle/>
          <a:p>
            <a:pPr algn="ctr"/>
            <a:r>
              <a:rPr lang="en-US" sz="4800" dirty="0">
                <a:solidFill>
                  <a:schemeClr val="accent2"/>
                </a:solidFill>
              </a:rPr>
              <a:t>Resources</a:t>
            </a:r>
          </a:p>
        </p:txBody>
      </p:sp>
      <p:sp>
        <p:nvSpPr>
          <p:cNvPr id="3" name="Subtitle 2" descr="Link to two articles from Microsoft and a link to a Microsoft Fabric playlist on the GuyInACube YouTube channel.">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sz="2400" dirty="0"/>
              <a:t>https://github.com/DrJekyll325/Presentations</a:t>
            </a:r>
          </a:p>
          <a:p>
            <a:pPr algn="l"/>
            <a:endParaRPr lang="en-US" sz="2400" dirty="0"/>
          </a:p>
          <a:p>
            <a:pPr algn="l"/>
            <a:r>
              <a:rPr lang="en-US" sz="2400" dirty="0"/>
              <a:t>aka.ms/fabric-learn</a:t>
            </a:r>
          </a:p>
          <a:p>
            <a:pPr algn="l"/>
            <a:r>
              <a:rPr lang="en-US" sz="2400" dirty="0"/>
              <a:t>aka.ms/</a:t>
            </a:r>
            <a:r>
              <a:rPr lang="en-US" sz="2400" dirty="0" err="1"/>
              <a:t>FabricRoadmap</a:t>
            </a:r>
            <a:endParaRPr lang="en-US" sz="2400" dirty="0"/>
          </a:p>
        </p:txBody>
      </p:sp>
    </p:spTree>
    <p:extLst>
      <p:ext uri="{BB962C8B-B14F-4D97-AF65-F5344CB8AC3E}">
        <p14:creationId xmlns:p14="http://schemas.microsoft.com/office/powerpoint/2010/main" val="1467766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766936" cy="855676"/>
          </a:xfrm>
        </p:spPr>
        <p:txBody>
          <a:bodyPr/>
          <a:lstStyle/>
          <a:p>
            <a:pPr algn="ctr"/>
            <a:r>
              <a:rPr lang="en-US" sz="4800" dirty="0">
                <a:solidFill>
                  <a:schemeClr val="accent2"/>
                </a:solidFill>
              </a:rPr>
              <a:t>Agenda</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lnSpcReduction="10000"/>
          </a:bodyPr>
          <a:lstStyle/>
          <a:p>
            <a:pPr algn="l"/>
            <a:r>
              <a:rPr lang="en-US" sz="2400" dirty="0"/>
              <a:t>Brief overview of Microsoft Fabric and Fabric Data Warehouse</a:t>
            </a:r>
          </a:p>
          <a:p>
            <a:pPr algn="l"/>
            <a:endParaRPr lang="en-US" sz="2400" dirty="0"/>
          </a:p>
          <a:p>
            <a:pPr algn="l"/>
            <a:r>
              <a:rPr lang="en-US" sz="2400" dirty="0"/>
              <a:t>Design for performance</a:t>
            </a:r>
          </a:p>
          <a:p>
            <a:pPr algn="l"/>
            <a:endParaRPr lang="en-US" sz="2400" dirty="0"/>
          </a:p>
          <a:p>
            <a:pPr algn="l"/>
            <a:r>
              <a:rPr lang="en-US" sz="2400" dirty="0"/>
              <a:t>Direct Lake mode in Power BI</a:t>
            </a:r>
          </a:p>
          <a:p>
            <a:pPr algn="l"/>
            <a:endParaRPr lang="en-US" sz="2400" dirty="0"/>
          </a:p>
          <a:p>
            <a:pPr algn="l"/>
            <a:r>
              <a:rPr lang="en-US" sz="2400" dirty="0"/>
              <a:t>Workarounds for T-SQL limitations</a:t>
            </a:r>
          </a:p>
          <a:p>
            <a:pPr algn="l"/>
            <a:endParaRPr lang="en-US" sz="2400" dirty="0"/>
          </a:p>
          <a:p>
            <a:pPr algn="l"/>
            <a:r>
              <a:rPr lang="en-US" sz="2400" dirty="0"/>
              <a:t>My ELT patterns</a:t>
            </a:r>
          </a:p>
          <a:p>
            <a:pPr algn="l"/>
            <a:endParaRPr lang="en-US" sz="2400" dirty="0"/>
          </a:p>
        </p:txBody>
      </p:sp>
    </p:spTree>
    <p:extLst>
      <p:ext uri="{BB962C8B-B14F-4D97-AF65-F5344CB8AC3E}">
        <p14:creationId xmlns:p14="http://schemas.microsoft.com/office/powerpoint/2010/main" val="3456188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766936" cy="855676"/>
          </a:xfrm>
        </p:spPr>
        <p:txBody>
          <a:bodyPr/>
          <a:lstStyle/>
          <a:p>
            <a:pPr algn="ctr"/>
            <a:r>
              <a:rPr lang="en-US" sz="4800" dirty="0">
                <a:solidFill>
                  <a:schemeClr val="accent2"/>
                </a:solidFill>
              </a:rPr>
              <a:t>What is Microsoft Fabric?</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fontScale="92500" lnSpcReduction="10000"/>
          </a:bodyPr>
          <a:lstStyle/>
          <a:p>
            <a:pPr algn="l"/>
            <a:r>
              <a:rPr lang="en-US" sz="2600" dirty="0"/>
              <a:t>Microsoft’s next generation all-in-one data analytics product</a:t>
            </a:r>
          </a:p>
          <a:p>
            <a:pPr algn="l"/>
            <a:endParaRPr lang="en-US" sz="2600" dirty="0"/>
          </a:p>
          <a:p>
            <a:pPr algn="l"/>
            <a:r>
              <a:rPr lang="en-US" sz="2600" dirty="0"/>
              <a:t>Full integration of data warehousing, data engineering, and data science tools into the same portal as Power BI (reporting and data visualization)</a:t>
            </a:r>
          </a:p>
          <a:p>
            <a:pPr algn="l"/>
            <a:endParaRPr lang="en-US" sz="2600" dirty="0"/>
          </a:p>
          <a:p>
            <a:pPr algn="l"/>
            <a:r>
              <a:rPr lang="en-US" sz="2600" dirty="0"/>
              <a:t>Software-as-a-Service (SaaS) rather than Platform-as-a-Service (PaaS)</a:t>
            </a:r>
          </a:p>
          <a:p>
            <a:pPr algn="l"/>
            <a:endParaRPr lang="en-US" sz="2600" dirty="0"/>
          </a:p>
          <a:p>
            <a:pPr algn="l"/>
            <a:r>
              <a:rPr lang="en-US" sz="2600" dirty="0"/>
              <a:t>One copy of data in the integrated </a:t>
            </a:r>
            <a:r>
              <a:rPr lang="en-US" sz="2600" dirty="0" err="1"/>
              <a:t>OneLake</a:t>
            </a:r>
            <a:r>
              <a:rPr lang="en-US" sz="2600" dirty="0"/>
              <a:t> data lake</a:t>
            </a:r>
          </a:p>
          <a:p>
            <a:pPr algn="l"/>
            <a:endParaRPr lang="en-US" sz="2800" dirty="0"/>
          </a:p>
        </p:txBody>
      </p:sp>
    </p:spTree>
    <p:extLst>
      <p:ext uri="{BB962C8B-B14F-4D97-AF65-F5344CB8AC3E}">
        <p14:creationId xmlns:p14="http://schemas.microsoft.com/office/powerpoint/2010/main" val="1457410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766936" cy="855676"/>
          </a:xfrm>
        </p:spPr>
        <p:txBody>
          <a:bodyPr/>
          <a:lstStyle/>
          <a:p>
            <a:pPr algn="ctr"/>
            <a:r>
              <a:rPr lang="en-US" sz="5400" dirty="0">
                <a:solidFill>
                  <a:schemeClr val="accent2"/>
                </a:solidFill>
              </a:rPr>
              <a:t>SaaS Foundation</a:t>
            </a:r>
            <a:endParaRPr lang="en-US" dirty="0">
              <a:solidFill>
                <a:schemeClr val="accent2"/>
              </a:solidFill>
            </a:endParaRPr>
          </a:p>
        </p:txBody>
      </p:sp>
      <p:pic>
        <p:nvPicPr>
          <p:cNvPr id="7" name="Picture 6">
            <a:extLst>
              <a:ext uri="{FF2B5EF4-FFF2-40B4-BE49-F238E27FC236}">
                <a16:creationId xmlns:a16="http://schemas.microsoft.com/office/drawing/2014/main" id="{2278BEF3-28CA-3A6F-C5FD-0B3353D868E0}"/>
              </a:ext>
            </a:extLst>
          </p:cNvPr>
          <p:cNvPicPr>
            <a:picLocks noChangeAspect="1"/>
          </p:cNvPicPr>
          <p:nvPr/>
        </p:nvPicPr>
        <p:blipFill>
          <a:blip r:embed="rId2"/>
          <a:srcRect/>
          <a:stretch/>
        </p:blipFill>
        <p:spPr>
          <a:xfrm>
            <a:off x="1265493" y="1792079"/>
            <a:ext cx="7360382" cy="4235564"/>
          </a:xfrm>
          <a:prstGeom prst="rect">
            <a:avLst/>
          </a:prstGeom>
        </p:spPr>
      </p:pic>
    </p:spTree>
    <p:extLst>
      <p:ext uri="{BB962C8B-B14F-4D97-AF65-F5344CB8AC3E}">
        <p14:creationId xmlns:p14="http://schemas.microsoft.com/office/powerpoint/2010/main" val="742290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766936" cy="855676"/>
          </a:xfrm>
        </p:spPr>
        <p:txBody>
          <a:bodyPr/>
          <a:lstStyle/>
          <a:p>
            <a:pPr algn="ctr"/>
            <a:r>
              <a:rPr lang="en-US" sz="4800" dirty="0">
                <a:solidFill>
                  <a:schemeClr val="accent2"/>
                </a:solidFill>
              </a:rPr>
              <a:t>What is Fabric DW?</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lnSpcReduction="10000"/>
          </a:bodyPr>
          <a:lstStyle/>
          <a:p>
            <a:pPr algn="l"/>
            <a:r>
              <a:rPr lang="en-US" sz="2600" dirty="0"/>
              <a:t>T-SQL based data warehousing experience</a:t>
            </a:r>
          </a:p>
          <a:p>
            <a:pPr algn="l"/>
            <a:endParaRPr lang="en-US" sz="2600" dirty="0"/>
          </a:p>
          <a:p>
            <a:pPr algn="l"/>
            <a:r>
              <a:rPr lang="en-US" sz="2600" dirty="0"/>
              <a:t>Denormalized tables optimized for reporting</a:t>
            </a:r>
          </a:p>
          <a:p>
            <a:pPr algn="l"/>
            <a:endParaRPr lang="en-US" sz="2600" dirty="0"/>
          </a:p>
          <a:p>
            <a:pPr algn="l"/>
            <a:r>
              <a:rPr lang="en-US" sz="2600" dirty="0"/>
              <a:t>Stored Procedures</a:t>
            </a:r>
          </a:p>
          <a:p>
            <a:pPr algn="l"/>
            <a:endParaRPr lang="en-US" sz="2600" dirty="0"/>
          </a:p>
          <a:p>
            <a:pPr algn="l"/>
            <a:r>
              <a:rPr lang="en-US" sz="2600" dirty="0"/>
              <a:t>Parquet Files</a:t>
            </a:r>
          </a:p>
          <a:p>
            <a:pPr algn="l"/>
            <a:endParaRPr lang="en-US" sz="2600" dirty="0"/>
          </a:p>
          <a:p>
            <a:pPr algn="l"/>
            <a:r>
              <a:rPr lang="en-US" sz="2600" dirty="0" err="1"/>
              <a:t>Queryable</a:t>
            </a:r>
            <a:r>
              <a:rPr lang="en-US" sz="2600" dirty="0"/>
              <a:t> through query tools, incl. Power BI</a:t>
            </a:r>
          </a:p>
          <a:p>
            <a:pPr algn="l"/>
            <a:endParaRPr lang="en-US" sz="2800" dirty="0"/>
          </a:p>
        </p:txBody>
      </p:sp>
    </p:spTree>
    <p:extLst>
      <p:ext uri="{BB962C8B-B14F-4D97-AF65-F5344CB8AC3E}">
        <p14:creationId xmlns:p14="http://schemas.microsoft.com/office/powerpoint/2010/main" val="2292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766936" cy="855676"/>
          </a:xfrm>
        </p:spPr>
        <p:txBody>
          <a:bodyPr/>
          <a:lstStyle/>
          <a:p>
            <a:pPr algn="ctr"/>
            <a:r>
              <a:rPr lang="en-US" sz="4800" dirty="0">
                <a:solidFill>
                  <a:schemeClr val="accent2"/>
                </a:solidFill>
              </a:rPr>
              <a:t>1. Consider Latency</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sz="2400" dirty="0"/>
              <a:t>Collocate resources where possible</a:t>
            </a:r>
          </a:p>
          <a:p>
            <a:pPr algn="l"/>
            <a:endParaRPr lang="en-US" sz="2400" dirty="0"/>
          </a:p>
          <a:p>
            <a:pPr algn="l"/>
            <a:r>
              <a:rPr lang="en-US" sz="2400" dirty="0"/>
              <a:t>Network latency between client and compute</a:t>
            </a:r>
          </a:p>
          <a:p>
            <a:pPr algn="l"/>
            <a:endParaRPr lang="en-US" sz="2400" dirty="0"/>
          </a:p>
          <a:p>
            <a:pPr algn="l"/>
            <a:r>
              <a:rPr lang="en-US" sz="2400" dirty="0"/>
              <a:t>Network latency between compute and shortcuts</a:t>
            </a:r>
          </a:p>
          <a:p>
            <a:pPr algn="l"/>
            <a:endParaRPr lang="en-US" sz="2400" dirty="0"/>
          </a:p>
          <a:p>
            <a:pPr algn="l"/>
            <a:r>
              <a:rPr lang="en-US" sz="2400" dirty="0"/>
              <a:t>Data latency of large result sets</a:t>
            </a:r>
          </a:p>
          <a:p>
            <a:pPr algn="l"/>
            <a:endParaRPr lang="en-US" sz="2400" dirty="0"/>
          </a:p>
        </p:txBody>
      </p:sp>
    </p:spTree>
    <p:extLst>
      <p:ext uri="{BB962C8B-B14F-4D97-AF65-F5344CB8AC3E}">
        <p14:creationId xmlns:p14="http://schemas.microsoft.com/office/powerpoint/2010/main" val="3869488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867508" y="570452"/>
            <a:ext cx="8616461" cy="855676"/>
          </a:xfrm>
        </p:spPr>
        <p:txBody>
          <a:bodyPr/>
          <a:lstStyle/>
          <a:p>
            <a:pPr algn="ctr"/>
            <a:r>
              <a:rPr lang="en-US" sz="4800" dirty="0">
                <a:solidFill>
                  <a:schemeClr val="accent2"/>
                </a:solidFill>
              </a:rPr>
              <a:t>2. Table Design – Star Schema</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sz="2400" dirty="0"/>
              <a:t>Denormalized data</a:t>
            </a:r>
          </a:p>
          <a:p>
            <a:pPr algn="l"/>
            <a:endParaRPr lang="en-US" sz="2400" dirty="0"/>
          </a:p>
          <a:p>
            <a:pPr algn="l"/>
            <a:r>
              <a:rPr lang="en-US" sz="2400" dirty="0"/>
              <a:t>Fact tables – countable data</a:t>
            </a:r>
          </a:p>
          <a:p>
            <a:pPr algn="l"/>
            <a:endParaRPr lang="en-US" sz="2400" dirty="0"/>
          </a:p>
          <a:p>
            <a:pPr algn="l"/>
            <a:r>
              <a:rPr lang="en-US" sz="2400" dirty="0"/>
              <a:t>Dimension tables – slicing-and-dicing</a:t>
            </a:r>
          </a:p>
          <a:p>
            <a:pPr algn="l"/>
            <a:endParaRPr lang="en-US" sz="2400" dirty="0"/>
          </a:p>
          <a:p>
            <a:pPr algn="l"/>
            <a:r>
              <a:rPr lang="en-US" sz="2400" dirty="0"/>
              <a:t>Also integration tables</a:t>
            </a:r>
          </a:p>
          <a:p>
            <a:pPr algn="l"/>
            <a:endParaRPr lang="en-US" sz="2400" dirty="0"/>
          </a:p>
        </p:txBody>
      </p:sp>
    </p:spTree>
    <p:extLst>
      <p:ext uri="{BB962C8B-B14F-4D97-AF65-F5344CB8AC3E}">
        <p14:creationId xmlns:p14="http://schemas.microsoft.com/office/powerpoint/2010/main" val="3599397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961292" y="570452"/>
            <a:ext cx="8534399" cy="855676"/>
          </a:xfrm>
        </p:spPr>
        <p:txBody>
          <a:bodyPr/>
          <a:lstStyle/>
          <a:p>
            <a:pPr algn="ctr"/>
            <a:r>
              <a:rPr lang="en-US" sz="4800" dirty="0">
                <a:solidFill>
                  <a:schemeClr val="accent2"/>
                </a:solidFill>
              </a:rPr>
              <a:t>2. Table Design – Star Schema</a:t>
            </a:r>
          </a:p>
        </p:txBody>
      </p:sp>
      <p:pic>
        <p:nvPicPr>
          <p:cNvPr id="4" name="Picture 3">
            <a:extLst>
              <a:ext uri="{FF2B5EF4-FFF2-40B4-BE49-F238E27FC236}">
                <a16:creationId xmlns:a16="http://schemas.microsoft.com/office/drawing/2014/main" id="{538CCAEA-472F-0E2A-F786-B9EB2435D98D}"/>
              </a:ext>
            </a:extLst>
          </p:cNvPr>
          <p:cNvPicPr>
            <a:picLocks noChangeAspect="1"/>
          </p:cNvPicPr>
          <p:nvPr/>
        </p:nvPicPr>
        <p:blipFill>
          <a:blip r:embed="rId3"/>
          <a:stretch>
            <a:fillRect/>
          </a:stretch>
        </p:blipFill>
        <p:spPr>
          <a:xfrm>
            <a:off x="1092485" y="1609728"/>
            <a:ext cx="7861733" cy="4901784"/>
          </a:xfrm>
          <a:prstGeom prst="rect">
            <a:avLst/>
          </a:prstGeom>
        </p:spPr>
      </p:pic>
    </p:spTree>
    <p:extLst>
      <p:ext uri="{BB962C8B-B14F-4D97-AF65-F5344CB8AC3E}">
        <p14:creationId xmlns:p14="http://schemas.microsoft.com/office/powerpoint/2010/main" val="165932384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2491</TotalTime>
  <Words>1650</Words>
  <Application>Microsoft Office PowerPoint</Application>
  <PresentationFormat>Widescreen</PresentationFormat>
  <Paragraphs>195</Paragraphs>
  <Slides>27</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Aptos</vt:lpstr>
      <vt:lpstr>Arial</vt:lpstr>
      <vt:lpstr>Segoe UI</vt:lpstr>
      <vt:lpstr>Segoe UI Light</vt:lpstr>
      <vt:lpstr>Söhne</vt:lpstr>
      <vt:lpstr>Trebuchet MS</vt:lpstr>
      <vt:lpstr>Wingdings 3</vt:lpstr>
      <vt:lpstr>Facet</vt:lpstr>
      <vt:lpstr>Tips and Tricks for Microsoft Fabric Data Warehouse</vt:lpstr>
      <vt:lpstr>PowerPoint Presentation</vt:lpstr>
      <vt:lpstr>Agenda</vt:lpstr>
      <vt:lpstr>What is Microsoft Fabric?</vt:lpstr>
      <vt:lpstr>SaaS Foundation</vt:lpstr>
      <vt:lpstr>What is Fabric DW?</vt:lpstr>
      <vt:lpstr>1. Consider Latency</vt:lpstr>
      <vt:lpstr>2. Table Design – Star Schema</vt:lpstr>
      <vt:lpstr>2. Table Design – Star Schema</vt:lpstr>
      <vt:lpstr>3. Table Design – Data Types</vt:lpstr>
      <vt:lpstr>3. Table Design – Data Types</vt:lpstr>
      <vt:lpstr>Data Pipeline Demo</vt:lpstr>
      <vt:lpstr>Consider Direct Lake Limitations</vt:lpstr>
      <vt:lpstr>PowerPoint Presentation</vt:lpstr>
      <vt:lpstr>Unsupported in Direct Lake</vt:lpstr>
      <vt:lpstr>Fallback to DirectQuery</vt:lpstr>
      <vt:lpstr>Schema Patterns</vt:lpstr>
      <vt:lpstr>Slowly-Changing Dimensions</vt:lpstr>
      <vt:lpstr>Dimension Metadata Fields</vt:lpstr>
      <vt:lpstr>Sentinel Values</vt:lpstr>
      <vt:lpstr>T-SQL Limitation #1</vt:lpstr>
      <vt:lpstr>T-SQL Limitation #2</vt:lpstr>
      <vt:lpstr>T-SQL Limitation #3</vt:lpstr>
      <vt:lpstr>T-SQL Limitation #4</vt:lpstr>
      <vt:lpstr>Leverage the Lakehouse</vt:lpstr>
      <vt:lpstr>PowerPoint Presentation</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 Transactions Model</dc:title>
  <dc:creator>Chris Hyde</dc:creator>
  <cp:lastModifiedBy>Chris Hyde</cp:lastModifiedBy>
  <cp:revision>114</cp:revision>
  <dcterms:created xsi:type="dcterms:W3CDTF">2021-06-17T21:52:43Z</dcterms:created>
  <dcterms:modified xsi:type="dcterms:W3CDTF">2025-03-04T18:43:45Z</dcterms:modified>
</cp:coreProperties>
</file>