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34"/>
  </p:notesMasterIdLst>
  <p:sldIdLst>
    <p:sldId id="256" r:id="rId3"/>
    <p:sldId id="571" r:id="rId4"/>
    <p:sldId id="311" r:id="rId5"/>
    <p:sldId id="569" r:id="rId6"/>
    <p:sldId id="319" r:id="rId7"/>
    <p:sldId id="275" r:id="rId8"/>
    <p:sldId id="335" r:id="rId9"/>
    <p:sldId id="316" r:id="rId10"/>
    <p:sldId id="334" r:id="rId11"/>
    <p:sldId id="332" r:id="rId12"/>
    <p:sldId id="331" r:id="rId13"/>
    <p:sldId id="333" r:id="rId14"/>
    <p:sldId id="323" r:id="rId15"/>
    <p:sldId id="326" r:id="rId16"/>
    <p:sldId id="329" r:id="rId17"/>
    <p:sldId id="340" r:id="rId18"/>
    <p:sldId id="341" r:id="rId19"/>
    <p:sldId id="342" r:id="rId20"/>
    <p:sldId id="573" r:id="rId21"/>
    <p:sldId id="343" r:id="rId22"/>
    <p:sldId id="344" r:id="rId23"/>
    <p:sldId id="345" r:id="rId24"/>
    <p:sldId id="321" r:id="rId25"/>
    <p:sldId id="572" r:id="rId26"/>
    <p:sldId id="337" r:id="rId27"/>
    <p:sldId id="338" r:id="rId28"/>
    <p:sldId id="339" r:id="rId29"/>
    <p:sldId id="336" r:id="rId30"/>
    <p:sldId id="277" r:id="rId31"/>
    <p:sldId id="566" r:id="rId32"/>
    <p:sldId id="25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5C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02" d="100"/>
          <a:sy n="102" d="100"/>
        </p:scale>
        <p:origin x="95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A6BD29-B844-40AE-ADD8-33A912DB38F8}" type="datetimeFigureOut">
              <a:rPr lang="en-US" smtClean="0"/>
              <a:t>4/2/2025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8A2F60-A808-4DD1-B8ED-6D2C472E4495}" type="slidenum">
              <a:rPr lang="en-US" smtClean="0"/>
              <a:t>‹#›</a:t>
            </a:fld>
            <a:endParaRPr lang="en-US"/>
          </a:p>
        </p:txBody>
      </p:sp>
    </p:spTree>
    <p:extLst>
      <p:ext uri="{BB962C8B-B14F-4D97-AF65-F5344CB8AC3E}">
        <p14:creationId xmlns:p14="http://schemas.microsoft.com/office/powerpoint/2010/main" val="3628065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2696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6909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4970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79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t>
            </a:r>
            <a:r>
              <a:rPr lang="en-US" dirty="0" err="1"/>
              <a:t>accomodates</a:t>
            </a:r>
            <a:r>
              <a:rPr lang="en-US" dirty="0"/>
              <a:t> your values, such as an INT instead of a BIGINT for a year number column.  You should specify the precision and scale of all decimals, use varchar instead of char for strings, and declare columns as NOT NULL wherever possible.  Also, if your table has been created by a tool rather than a CREATE TABLE script, for example using Pipelines, you'll want to double-check that appropriate data types were created.  Let's run a quick demo of this...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6636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A9842-61F3-ECF8-8B12-4A966E2F6C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73DD2B-1851-7448-BDC8-E1DCD452C1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403350-DCB7-3D69-CF98-DBB9CBC81447}"/>
              </a:ext>
            </a:extLst>
          </p:cNvPr>
          <p:cNvSpPr>
            <a:spLocks noGrp="1"/>
          </p:cNvSpPr>
          <p:nvPr>
            <p:ph type="dt" sz="half" idx="10"/>
          </p:nvPr>
        </p:nvSpPr>
        <p:spPr/>
        <p:txBody>
          <a:bodyPr/>
          <a:lstStyle/>
          <a:p>
            <a:fld id="{9ACA8595-F149-47BF-A0A2-B45990804D86}" type="datetimeFigureOut">
              <a:rPr lang="en-US" smtClean="0"/>
              <a:t>4/2/2025</a:t>
            </a:fld>
            <a:endParaRPr lang="en-US"/>
          </a:p>
        </p:txBody>
      </p:sp>
      <p:sp>
        <p:nvSpPr>
          <p:cNvPr id="5" name="Footer Placeholder 4">
            <a:extLst>
              <a:ext uri="{FF2B5EF4-FFF2-40B4-BE49-F238E27FC236}">
                <a16:creationId xmlns:a16="http://schemas.microsoft.com/office/drawing/2014/main" id="{50DCA231-B151-CE10-2B45-C6E9BE89DD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E7A7F-DF8F-B7A4-E580-3A382D38778E}"/>
              </a:ext>
            </a:extLst>
          </p:cNvPr>
          <p:cNvSpPr>
            <a:spLocks noGrp="1"/>
          </p:cNvSpPr>
          <p:nvPr>
            <p:ph type="sldNum" sz="quarter" idx="12"/>
          </p:nvPr>
        </p:nvSpPr>
        <p:spPr/>
        <p:txBody>
          <a:bodyPr/>
          <a:lstStyle/>
          <a:p>
            <a:fld id="{359BA249-614D-4615-B259-0222D4480F0F}" type="slidenum">
              <a:rPr lang="en-US" smtClean="0"/>
              <a:t>‹#›</a:t>
            </a:fld>
            <a:endParaRPr lang="en-US"/>
          </a:p>
        </p:txBody>
      </p:sp>
    </p:spTree>
    <p:extLst>
      <p:ext uri="{BB962C8B-B14F-4D97-AF65-F5344CB8AC3E}">
        <p14:creationId xmlns:p14="http://schemas.microsoft.com/office/powerpoint/2010/main" val="1002717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7EE9C-68FE-79DC-F99B-6ECB87BA07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872765-E23D-1D49-721E-39F981B86D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02F78-1DBC-A8B9-966E-421E4FA9C5E7}"/>
              </a:ext>
            </a:extLst>
          </p:cNvPr>
          <p:cNvSpPr>
            <a:spLocks noGrp="1"/>
          </p:cNvSpPr>
          <p:nvPr>
            <p:ph type="dt" sz="half" idx="10"/>
          </p:nvPr>
        </p:nvSpPr>
        <p:spPr/>
        <p:txBody>
          <a:bodyPr/>
          <a:lstStyle/>
          <a:p>
            <a:fld id="{9ACA8595-F149-47BF-A0A2-B45990804D86}" type="datetimeFigureOut">
              <a:rPr lang="en-US" smtClean="0"/>
              <a:t>4/2/2025</a:t>
            </a:fld>
            <a:endParaRPr lang="en-US"/>
          </a:p>
        </p:txBody>
      </p:sp>
      <p:sp>
        <p:nvSpPr>
          <p:cNvPr id="5" name="Footer Placeholder 4">
            <a:extLst>
              <a:ext uri="{FF2B5EF4-FFF2-40B4-BE49-F238E27FC236}">
                <a16:creationId xmlns:a16="http://schemas.microsoft.com/office/drawing/2014/main" id="{6A2BA4A8-65FD-E9E3-CC2E-487F54F6A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62F3AD-DC9C-6E56-6812-59A8B8547B71}"/>
              </a:ext>
            </a:extLst>
          </p:cNvPr>
          <p:cNvSpPr>
            <a:spLocks noGrp="1"/>
          </p:cNvSpPr>
          <p:nvPr>
            <p:ph type="sldNum" sz="quarter" idx="12"/>
          </p:nvPr>
        </p:nvSpPr>
        <p:spPr/>
        <p:txBody>
          <a:bodyPr/>
          <a:lstStyle/>
          <a:p>
            <a:fld id="{359BA249-614D-4615-B259-0222D4480F0F}" type="slidenum">
              <a:rPr lang="en-US" smtClean="0"/>
              <a:t>‹#›</a:t>
            </a:fld>
            <a:endParaRPr lang="en-US"/>
          </a:p>
        </p:txBody>
      </p:sp>
    </p:spTree>
    <p:extLst>
      <p:ext uri="{BB962C8B-B14F-4D97-AF65-F5344CB8AC3E}">
        <p14:creationId xmlns:p14="http://schemas.microsoft.com/office/powerpoint/2010/main" val="267919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862923-6B3A-9B4E-6682-74BB5AC1DA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11E6429-F1DC-A055-4F3E-A2E258C518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5AA29-765C-31DF-0EB5-C924AD5C9045}"/>
              </a:ext>
            </a:extLst>
          </p:cNvPr>
          <p:cNvSpPr>
            <a:spLocks noGrp="1"/>
          </p:cNvSpPr>
          <p:nvPr>
            <p:ph type="dt" sz="half" idx="10"/>
          </p:nvPr>
        </p:nvSpPr>
        <p:spPr/>
        <p:txBody>
          <a:bodyPr/>
          <a:lstStyle/>
          <a:p>
            <a:fld id="{9ACA8595-F149-47BF-A0A2-B45990804D86}" type="datetimeFigureOut">
              <a:rPr lang="en-US" smtClean="0"/>
              <a:t>4/2/2025</a:t>
            </a:fld>
            <a:endParaRPr lang="en-US"/>
          </a:p>
        </p:txBody>
      </p:sp>
      <p:sp>
        <p:nvSpPr>
          <p:cNvPr id="5" name="Footer Placeholder 4">
            <a:extLst>
              <a:ext uri="{FF2B5EF4-FFF2-40B4-BE49-F238E27FC236}">
                <a16:creationId xmlns:a16="http://schemas.microsoft.com/office/drawing/2014/main" id="{2242DE5E-D7DF-332D-CD3C-F221232876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C43088-9D74-4154-792D-7277C65CE566}"/>
              </a:ext>
            </a:extLst>
          </p:cNvPr>
          <p:cNvSpPr>
            <a:spLocks noGrp="1"/>
          </p:cNvSpPr>
          <p:nvPr>
            <p:ph type="sldNum" sz="quarter" idx="12"/>
          </p:nvPr>
        </p:nvSpPr>
        <p:spPr/>
        <p:txBody>
          <a:bodyPr/>
          <a:lstStyle/>
          <a:p>
            <a:fld id="{359BA249-614D-4615-B259-0222D4480F0F}" type="slidenum">
              <a:rPr lang="en-US" smtClean="0"/>
              <a:t>‹#›</a:t>
            </a:fld>
            <a:endParaRPr lang="en-US"/>
          </a:p>
        </p:txBody>
      </p:sp>
    </p:spTree>
    <p:extLst>
      <p:ext uri="{BB962C8B-B14F-4D97-AF65-F5344CB8AC3E}">
        <p14:creationId xmlns:p14="http://schemas.microsoft.com/office/powerpoint/2010/main" val="256290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rtlCol="0"/>
          <a:lstStyle>
            <a:lvl1pPr marL="0" indent="0" algn="ctr" defTabSz="-18496626" rtl="0" eaLnBrk="1" fontAlgn="base" hangingPunct="1">
              <a:spcBef>
                <a:spcPct val="0"/>
              </a:spcBef>
              <a:spcAft>
                <a:spcPct val="0"/>
              </a:spcAft>
              <a:defRPr lang="en-US" sz="3733" b="1" dirty="0">
                <a:solidFill>
                  <a:srgbClr val="FF00FE"/>
                </a:solidFill>
                <a:latin typeface="Calibri"/>
                <a:ea typeface="+mj-ea"/>
                <a:cs typeface="Segoe UI" pitchFamily="34" charset="0"/>
              </a:defRPr>
            </a:lvl1pPr>
          </a:lstStyle>
          <a:p>
            <a:r>
              <a:rPr lang="en-US" dirty="0"/>
              <a:t>Click to edit Master title style</a:t>
            </a:r>
          </a:p>
        </p:txBody>
      </p:sp>
      <p:sp>
        <p:nvSpPr>
          <p:cNvPr id="3" name="Text Placeholder 2"/>
          <p:cNvSpPr>
            <a:spLocks noGrp="1"/>
          </p:cNvSpPr>
          <p:nvPr>
            <p:ph type="body" idx="1"/>
          </p:nvPr>
        </p:nvSpPr>
        <p:spPr>
          <a:xfrm>
            <a:off x="609600" y="1371600"/>
            <a:ext cx="10972800" cy="4267200"/>
          </a:xfrm>
        </p:spPr>
        <p:txBody>
          <a:bodyPr rtlCol="0"/>
          <a:lstStyle>
            <a:lvl1pPr>
              <a:buClrTx/>
              <a:buFont typeface="Wingdings" pitchFamily="2" charset="2"/>
              <a:buChar char="§"/>
              <a:defRPr sz="2667" b="1">
                <a:latin typeface="Calibri" pitchFamily="34" charset="0"/>
              </a:defRPr>
            </a:lvl1pPr>
            <a:lvl2pPr>
              <a:buClrTx/>
              <a:buFont typeface="Wingdings" pitchFamily="2" charset="2"/>
              <a:buChar char="o"/>
              <a:defRPr sz="2400" b="0">
                <a:latin typeface="Calibri Light" pitchFamily="34" charset="0"/>
              </a:defRPr>
            </a:lvl2pPr>
            <a:lvl3pPr>
              <a:buClrTx/>
              <a:buFont typeface="Wingdings" pitchFamily="2" charset="2"/>
              <a:buChar char="o"/>
              <a:defRPr sz="2133" b="0">
                <a:latin typeface="Calibri Light" pitchFamily="34" charset="0"/>
              </a:defRPr>
            </a:lvl3pPr>
            <a:lvl4pPr>
              <a:buClrTx/>
              <a:buFont typeface="Wingdings" pitchFamily="2" charset="2"/>
              <a:buChar char="o"/>
              <a:defRPr sz="1867" b="0">
                <a:latin typeface="Calibri Light" pitchFamily="34" charset="0"/>
              </a:defRPr>
            </a:lvl4pPr>
            <a:lvl5pPr>
              <a:buClrTx/>
              <a:buFont typeface="Wingdings" pitchFamily="2" charset="2"/>
              <a:buChar char="o"/>
              <a:defRPr sz="1600" b="0">
                <a:latin typeface="Calibri Light"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0658223"/>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51711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638910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629127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640174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110337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2696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933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4BF6F-8ACB-0408-0C9D-7663A8FE9D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657D80-B1CF-F4BE-9ED1-35F4DFAB77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A6787-D2F2-A12E-7D1F-4C4DC2621C81}"/>
              </a:ext>
            </a:extLst>
          </p:cNvPr>
          <p:cNvSpPr>
            <a:spLocks noGrp="1"/>
          </p:cNvSpPr>
          <p:nvPr>
            <p:ph type="dt" sz="half" idx="10"/>
          </p:nvPr>
        </p:nvSpPr>
        <p:spPr/>
        <p:txBody>
          <a:bodyPr/>
          <a:lstStyle/>
          <a:p>
            <a:fld id="{9ACA8595-F149-47BF-A0A2-B45990804D86}" type="datetimeFigureOut">
              <a:rPr lang="en-US" smtClean="0"/>
              <a:t>4/2/2025</a:t>
            </a:fld>
            <a:endParaRPr lang="en-US"/>
          </a:p>
        </p:txBody>
      </p:sp>
      <p:sp>
        <p:nvSpPr>
          <p:cNvPr id="5" name="Footer Placeholder 4">
            <a:extLst>
              <a:ext uri="{FF2B5EF4-FFF2-40B4-BE49-F238E27FC236}">
                <a16:creationId xmlns:a16="http://schemas.microsoft.com/office/drawing/2014/main" id="{2C06433C-5424-3F47-FA8F-2E20EF8C5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C0C3F-BF03-8FAB-8868-77C1006E1823}"/>
              </a:ext>
            </a:extLst>
          </p:cNvPr>
          <p:cNvSpPr>
            <a:spLocks noGrp="1"/>
          </p:cNvSpPr>
          <p:nvPr>
            <p:ph type="sldNum" sz="quarter" idx="12"/>
          </p:nvPr>
        </p:nvSpPr>
        <p:spPr/>
        <p:txBody>
          <a:bodyPr/>
          <a:lstStyle/>
          <a:p>
            <a:fld id="{359BA249-614D-4615-B259-0222D4480F0F}" type="slidenum">
              <a:rPr lang="en-US" smtClean="0"/>
              <a:t>‹#›</a:t>
            </a:fld>
            <a:endParaRPr lang="en-US"/>
          </a:p>
        </p:txBody>
      </p:sp>
    </p:spTree>
    <p:extLst>
      <p:ext uri="{BB962C8B-B14F-4D97-AF65-F5344CB8AC3E}">
        <p14:creationId xmlns:p14="http://schemas.microsoft.com/office/powerpoint/2010/main" val="3865330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662305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4/2/2025</a:t>
            </a:fld>
            <a:endParaRPr lang="en-US" dirty="0"/>
          </a:p>
        </p:txBody>
      </p:sp>
    </p:spTree>
    <p:extLst>
      <p:ext uri="{BB962C8B-B14F-4D97-AF65-F5344CB8AC3E}">
        <p14:creationId xmlns:p14="http://schemas.microsoft.com/office/powerpoint/2010/main" val="38966627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808286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111519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371366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13986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8149262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770060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8746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89F9-7739-FA24-54B8-675DCD191C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54989FA-E92F-A88D-E90E-EA24DB4ADB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6ED4D-83E8-701B-18B6-F4B164523547}"/>
              </a:ext>
            </a:extLst>
          </p:cNvPr>
          <p:cNvSpPr>
            <a:spLocks noGrp="1"/>
          </p:cNvSpPr>
          <p:nvPr>
            <p:ph type="dt" sz="half" idx="10"/>
          </p:nvPr>
        </p:nvSpPr>
        <p:spPr/>
        <p:txBody>
          <a:bodyPr/>
          <a:lstStyle/>
          <a:p>
            <a:fld id="{9ACA8595-F149-47BF-A0A2-B45990804D86}" type="datetimeFigureOut">
              <a:rPr lang="en-US" smtClean="0"/>
              <a:t>4/2/2025</a:t>
            </a:fld>
            <a:endParaRPr lang="en-US"/>
          </a:p>
        </p:txBody>
      </p:sp>
      <p:sp>
        <p:nvSpPr>
          <p:cNvPr id="5" name="Footer Placeholder 4">
            <a:extLst>
              <a:ext uri="{FF2B5EF4-FFF2-40B4-BE49-F238E27FC236}">
                <a16:creationId xmlns:a16="http://schemas.microsoft.com/office/drawing/2014/main" id="{C80A200A-5FFF-9F36-CA7C-EE3126C60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D291B-602E-13C0-2922-872FE41BD9CE}"/>
              </a:ext>
            </a:extLst>
          </p:cNvPr>
          <p:cNvSpPr>
            <a:spLocks noGrp="1"/>
          </p:cNvSpPr>
          <p:nvPr>
            <p:ph type="sldNum" sz="quarter" idx="12"/>
          </p:nvPr>
        </p:nvSpPr>
        <p:spPr/>
        <p:txBody>
          <a:bodyPr/>
          <a:lstStyle/>
          <a:p>
            <a:fld id="{359BA249-614D-4615-B259-0222D4480F0F}" type="slidenum">
              <a:rPr lang="en-US" smtClean="0"/>
              <a:t>‹#›</a:t>
            </a:fld>
            <a:endParaRPr lang="en-US"/>
          </a:p>
        </p:txBody>
      </p:sp>
    </p:spTree>
    <p:extLst>
      <p:ext uri="{BB962C8B-B14F-4D97-AF65-F5344CB8AC3E}">
        <p14:creationId xmlns:p14="http://schemas.microsoft.com/office/powerpoint/2010/main" val="320120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5ACD-137C-1BBF-0127-355B2DEB544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E357C-290D-E3F6-0628-9E1B83EBF5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6F820C-9CF8-FAD9-22AD-592CB2146F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6F96C7-C56E-263C-984D-F6B3EDC46F78}"/>
              </a:ext>
            </a:extLst>
          </p:cNvPr>
          <p:cNvSpPr>
            <a:spLocks noGrp="1"/>
          </p:cNvSpPr>
          <p:nvPr>
            <p:ph type="dt" sz="half" idx="10"/>
          </p:nvPr>
        </p:nvSpPr>
        <p:spPr/>
        <p:txBody>
          <a:bodyPr/>
          <a:lstStyle/>
          <a:p>
            <a:fld id="{9ACA8595-F149-47BF-A0A2-B45990804D86}" type="datetimeFigureOut">
              <a:rPr lang="en-US" smtClean="0"/>
              <a:t>4/2/2025</a:t>
            </a:fld>
            <a:endParaRPr lang="en-US"/>
          </a:p>
        </p:txBody>
      </p:sp>
      <p:sp>
        <p:nvSpPr>
          <p:cNvPr id="6" name="Footer Placeholder 5">
            <a:extLst>
              <a:ext uri="{FF2B5EF4-FFF2-40B4-BE49-F238E27FC236}">
                <a16:creationId xmlns:a16="http://schemas.microsoft.com/office/drawing/2014/main" id="{9F1E2ABE-DE33-F95F-9C9D-8C09C93A18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5949E5-9527-D137-FA3E-5E0EDBB75551}"/>
              </a:ext>
            </a:extLst>
          </p:cNvPr>
          <p:cNvSpPr>
            <a:spLocks noGrp="1"/>
          </p:cNvSpPr>
          <p:nvPr>
            <p:ph type="sldNum" sz="quarter" idx="12"/>
          </p:nvPr>
        </p:nvSpPr>
        <p:spPr/>
        <p:txBody>
          <a:bodyPr/>
          <a:lstStyle/>
          <a:p>
            <a:fld id="{359BA249-614D-4615-B259-0222D4480F0F}" type="slidenum">
              <a:rPr lang="en-US" smtClean="0"/>
              <a:t>‹#›</a:t>
            </a:fld>
            <a:endParaRPr lang="en-US"/>
          </a:p>
        </p:txBody>
      </p:sp>
    </p:spTree>
    <p:extLst>
      <p:ext uri="{BB962C8B-B14F-4D97-AF65-F5344CB8AC3E}">
        <p14:creationId xmlns:p14="http://schemas.microsoft.com/office/powerpoint/2010/main" val="150173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0AEE9-7C42-A758-4E09-FB18EA7184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C4ED9-C468-AC22-E11F-6A6A11D2A0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CACEE-DE83-400C-B9C3-A8035FB007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00582C-A591-329C-D815-9EC87A0905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4A4A56-B109-C319-7E31-E27372462E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B9C22D-A905-170A-468A-658CCBCE511B}"/>
              </a:ext>
            </a:extLst>
          </p:cNvPr>
          <p:cNvSpPr>
            <a:spLocks noGrp="1"/>
          </p:cNvSpPr>
          <p:nvPr>
            <p:ph type="dt" sz="half" idx="10"/>
          </p:nvPr>
        </p:nvSpPr>
        <p:spPr/>
        <p:txBody>
          <a:bodyPr/>
          <a:lstStyle/>
          <a:p>
            <a:fld id="{9ACA8595-F149-47BF-A0A2-B45990804D86}" type="datetimeFigureOut">
              <a:rPr lang="en-US" smtClean="0"/>
              <a:t>4/2/2025</a:t>
            </a:fld>
            <a:endParaRPr lang="en-US"/>
          </a:p>
        </p:txBody>
      </p:sp>
      <p:sp>
        <p:nvSpPr>
          <p:cNvPr id="8" name="Footer Placeholder 7">
            <a:extLst>
              <a:ext uri="{FF2B5EF4-FFF2-40B4-BE49-F238E27FC236}">
                <a16:creationId xmlns:a16="http://schemas.microsoft.com/office/drawing/2014/main" id="{7CE523AD-6E5C-764E-A89C-0866ED5124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B857A8-2330-E365-14AE-820EF98A7E38}"/>
              </a:ext>
            </a:extLst>
          </p:cNvPr>
          <p:cNvSpPr>
            <a:spLocks noGrp="1"/>
          </p:cNvSpPr>
          <p:nvPr>
            <p:ph type="sldNum" sz="quarter" idx="12"/>
          </p:nvPr>
        </p:nvSpPr>
        <p:spPr/>
        <p:txBody>
          <a:bodyPr/>
          <a:lstStyle/>
          <a:p>
            <a:fld id="{359BA249-614D-4615-B259-0222D4480F0F}" type="slidenum">
              <a:rPr lang="en-US" smtClean="0"/>
              <a:t>‹#›</a:t>
            </a:fld>
            <a:endParaRPr lang="en-US"/>
          </a:p>
        </p:txBody>
      </p:sp>
    </p:spTree>
    <p:extLst>
      <p:ext uri="{BB962C8B-B14F-4D97-AF65-F5344CB8AC3E}">
        <p14:creationId xmlns:p14="http://schemas.microsoft.com/office/powerpoint/2010/main" val="2472258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EA9A9-8D2D-70E5-97D6-395E55FC4C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F1200F-1463-785A-2976-36DEBBD6E23F}"/>
              </a:ext>
            </a:extLst>
          </p:cNvPr>
          <p:cNvSpPr>
            <a:spLocks noGrp="1"/>
          </p:cNvSpPr>
          <p:nvPr>
            <p:ph type="dt" sz="half" idx="10"/>
          </p:nvPr>
        </p:nvSpPr>
        <p:spPr/>
        <p:txBody>
          <a:bodyPr/>
          <a:lstStyle/>
          <a:p>
            <a:fld id="{9ACA8595-F149-47BF-A0A2-B45990804D86}" type="datetimeFigureOut">
              <a:rPr lang="en-US" smtClean="0"/>
              <a:t>4/2/2025</a:t>
            </a:fld>
            <a:endParaRPr lang="en-US"/>
          </a:p>
        </p:txBody>
      </p:sp>
      <p:sp>
        <p:nvSpPr>
          <p:cNvPr id="4" name="Footer Placeholder 3">
            <a:extLst>
              <a:ext uri="{FF2B5EF4-FFF2-40B4-BE49-F238E27FC236}">
                <a16:creationId xmlns:a16="http://schemas.microsoft.com/office/drawing/2014/main" id="{EE106EB7-B20B-5947-005A-28860B50BF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4E3914-7F75-AE6C-1497-1AF2CCAB1266}"/>
              </a:ext>
            </a:extLst>
          </p:cNvPr>
          <p:cNvSpPr>
            <a:spLocks noGrp="1"/>
          </p:cNvSpPr>
          <p:nvPr>
            <p:ph type="sldNum" sz="quarter" idx="12"/>
          </p:nvPr>
        </p:nvSpPr>
        <p:spPr/>
        <p:txBody>
          <a:bodyPr/>
          <a:lstStyle/>
          <a:p>
            <a:fld id="{359BA249-614D-4615-B259-0222D4480F0F}" type="slidenum">
              <a:rPr lang="en-US" smtClean="0"/>
              <a:t>‹#›</a:t>
            </a:fld>
            <a:endParaRPr lang="en-US"/>
          </a:p>
        </p:txBody>
      </p:sp>
    </p:spTree>
    <p:extLst>
      <p:ext uri="{BB962C8B-B14F-4D97-AF65-F5344CB8AC3E}">
        <p14:creationId xmlns:p14="http://schemas.microsoft.com/office/powerpoint/2010/main" val="3566662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3B2996-313F-C449-6582-EE8063F0C55A}"/>
              </a:ext>
            </a:extLst>
          </p:cNvPr>
          <p:cNvSpPr>
            <a:spLocks noGrp="1"/>
          </p:cNvSpPr>
          <p:nvPr>
            <p:ph type="dt" sz="half" idx="10"/>
          </p:nvPr>
        </p:nvSpPr>
        <p:spPr/>
        <p:txBody>
          <a:bodyPr/>
          <a:lstStyle/>
          <a:p>
            <a:fld id="{9ACA8595-F149-47BF-A0A2-B45990804D86}" type="datetimeFigureOut">
              <a:rPr lang="en-US" smtClean="0"/>
              <a:t>4/2/2025</a:t>
            </a:fld>
            <a:endParaRPr lang="en-US"/>
          </a:p>
        </p:txBody>
      </p:sp>
      <p:sp>
        <p:nvSpPr>
          <p:cNvPr id="3" name="Footer Placeholder 2">
            <a:extLst>
              <a:ext uri="{FF2B5EF4-FFF2-40B4-BE49-F238E27FC236}">
                <a16:creationId xmlns:a16="http://schemas.microsoft.com/office/drawing/2014/main" id="{0261E8E0-08E3-208D-03F9-2E78D6F8A49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914DA0-D911-4DC2-779B-D8845D8077BE}"/>
              </a:ext>
            </a:extLst>
          </p:cNvPr>
          <p:cNvSpPr>
            <a:spLocks noGrp="1"/>
          </p:cNvSpPr>
          <p:nvPr>
            <p:ph type="sldNum" sz="quarter" idx="12"/>
          </p:nvPr>
        </p:nvSpPr>
        <p:spPr/>
        <p:txBody>
          <a:bodyPr/>
          <a:lstStyle/>
          <a:p>
            <a:fld id="{359BA249-614D-4615-B259-0222D4480F0F}" type="slidenum">
              <a:rPr lang="en-US" smtClean="0"/>
              <a:t>‹#›</a:t>
            </a:fld>
            <a:endParaRPr lang="en-US"/>
          </a:p>
        </p:txBody>
      </p:sp>
    </p:spTree>
    <p:extLst>
      <p:ext uri="{BB962C8B-B14F-4D97-AF65-F5344CB8AC3E}">
        <p14:creationId xmlns:p14="http://schemas.microsoft.com/office/powerpoint/2010/main" val="948123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C1200-AB6E-1ED4-8FEB-2D309D19A9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B938B5-24FC-85B3-42D7-915F4E25AF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C5B078C-AA61-275D-0A3F-2C205E1FEA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6BF244-DDDF-55A2-BB09-E8C10141A59A}"/>
              </a:ext>
            </a:extLst>
          </p:cNvPr>
          <p:cNvSpPr>
            <a:spLocks noGrp="1"/>
          </p:cNvSpPr>
          <p:nvPr>
            <p:ph type="dt" sz="half" idx="10"/>
          </p:nvPr>
        </p:nvSpPr>
        <p:spPr/>
        <p:txBody>
          <a:bodyPr/>
          <a:lstStyle/>
          <a:p>
            <a:fld id="{9ACA8595-F149-47BF-A0A2-B45990804D86}" type="datetimeFigureOut">
              <a:rPr lang="en-US" smtClean="0"/>
              <a:t>4/2/2025</a:t>
            </a:fld>
            <a:endParaRPr lang="en-US"/>
          </a:p>
        </p:txBody>
      </p:sp>
      <p:sp>
        <p:nvSpPr>
          <p:cNvPr id="6" name="Footer Placeholder 5">
            <a:extLst>
              <a:ext uri="{FF2B5EF4-FFF2-40B4-BE49-F238E27FC236}">
                <a16:creationId xmlns:a16="http://schemas.microsoft.com/office/drawing/2014/main" id="{825EC398-74C0-AC75-80B8-D37E50F9E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A4FB3F-2F4D-D749-4146-111B21221097}"/>
              </a:ext>
            </a:extLst>
          </p:cNvPr>
          <p:cNvSpPr>
            <a:spLocks noGrp="1"/>
          </p:cNvSpPr>
          <p:nvPr>
            <p:ph type="sldNum" sz="quarter" idx="12"/>
          </p:nvPr>
        </p:nvSpPr>
        <p:spPr/>
        <p:txBody>
          <a:bodyPr/>
          <a:lstStyle/>
          <a:p>
            <a:fld id="{359BA249-614D-4615-B259-0222D4480F0F}" type="slidenum">
              <a:rPr lang="en-US" smtClean="0"/>
              <a:t>‹#›</a:t>
            </a:fld>
            <a:endParaRPr lang="en-US"/>
          </a:p>
        </p:txBody>
      </p:sp>
    </p:spTree>
    <p:extLst>
      <p:ext uri="{BB962C8B-B14F-4D97-AF65-F5344CB8AC3E}">
        <p14:creationId xmlns:p14="http://schemas.microsoft.com/office/powerpoint/2010/main" val="1221626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5A630-5813-B871-A999-BEE7818344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4E54F60-4856-4E89-91AF-12098BAB21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FC25C0-40CF-3404-702E-2EFA25FD2A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98A8D2-791E-96C0-87EA-71C9D3957BDD}"/>
              </a:ext>
            </a:extLst>
          </p:cNvPr>
          <p:cNvSpPr>
            <a:spLocks noGrp="1"/>
          </p:cNvSpPr>
          <p:nvPr>
            <p:ph type="dt" sz="half" idx="10"/>
          </p:nvPr>
        </p:nvSpPr>
        <p:spPr/>
        <p:txBody>
          <a:bodyPr/>
          <a:lstStyle/>
          <a:p>
            <a:fld id="{9ACA8595-F149-47BF-A0A2-B45990804D86}" type="datetimeFigureOut">
              <a:rPr lang="en-US" smtClean="0"/>
              <a:t>4/2/2025</a:t>
            </a:fld>
            <a:endParaRPr lang="en-US"/>
          </a:p>
        </p:txBody>
      </p:sp>
      <p:sp>
        <p:nvSpPr>
          <p:cNvPr id="6" name="Footer Placeholder 5">
            <a:extLst>
              <a:ext uri="{FF2B5EF4-FFF2-40B4-BE49-F238E27FC236}">
                <a16:creationId xmlns:a16="http://schemas.microsoft.com/office/drawing/2014/main" id="{29CB8B8B-1814-A619-524A-FAA998391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DCF694-7ABB-0C1A-F225-8FD775CFBC63}"/>
              </a:ext>
            </a:extLst>
          </p:cNvPr>
          <p:cNvSpPr>
            <a:spLocks noGrp="1"/>
          </p:cNvSpPr>
          <p:nvPr>
            <p:ph type="sldNum" sz="quarter" idx="12"/>
          </p:nvPr>
        </p:nvSpPr>
        <p:spPr/>
        <p:txBody>
          <a:bodyPr/>
          <a:lstStyle/>
          <a:p>
            <a:fld id="{359BA249-614D-4615-B259-0222D4480F0F}" type="slidenum">
              <a:rPr lang="en-US" smtClean="0"/>
              <a:t>‹#›</a:t>
            </a:fld>
            <a:endParaRPr lang="en-US"/>
          </a:p>
        </p:txBody>
      </p:sp>
    </p:spTree>
    <p:extLst>
      <p:ext uri="{BB962C8B-B14F-4D97-AF65-F5344CB8AC3E}">
        <p14:creationId xmlns:p14="http://schemas.microsoft.com/office/powerpoint/2010/main" val="3596454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2.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244DD-FC47-2A3E-AE7F-50994D4AB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889686-EE4F-358C-AA5F-761BA82F2E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8ADDB2-F62D-BFF2-7368-2FA4CAE855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ACA8595-F149-47BF-A0A2-B45990804D86}" type="datetimeFigureOut">
              <a:rPr lang="en-US" smtClean="0"/>
              <a:t>4/2/2025</a:t>
            </a:fld>
            <a:endParaRPr lang="en-US"/>
          </a:p>
        </p:txBody>
      </p:sp>
      <p:sp>
        <p:nvSpPr>
          <p:cNvPr id="5" name="Footer Placeholder 4">
            <a:extLst>
              <a:ext uri="{FF2B5EF4-FFF2-40B4-BE49-F238E27FC236}">
                <a16:creationId xmlns:a16="http://schemas.microsoft.com/office/drawing/2014/main" id="{51E146FE-55DE-B7FD-70CA-37C997AE40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CC6B5A4-052F-8078-733C-3D2A3B1B98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9BA249-614D-4615-B259-0222D4480F0F}" type="slidenum">
              <a:rPr lang="en-US" smtClean="0"/>
              <a:t>‹#›</a:t>
            </a:fld>
            <a:endParaRPr lang="en-US"/>
          </a:p>
        </p:txBody>
      </p:sp>
    </p:spTree>
    <p:extLst>
      <p:ext uri="{BB962C8B-B14F-4D97-AF65-F5344CB8AC3E}">
        <p14:creationId xmlns:p14="http://schemas.microsoft.com/office/powerpoint/2010/main" val="1135907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048618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6994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ctr"/>
            <a:r>
              <a:rPr lang="en-US" sz="4800" dirty="0">
                <a:solidFill>
                  <a:schemeClr val="accent2"/>
                </a:solidFill>
              </a:rPr>
              <a:t>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1092485" y="1609728"/>
            <a:ext cx="7861733" cy="4901784"/>
          </a:xfrm>
          <a:prstGeom prst="rect">
            <a:avLst/>
          </a:prstGeom>
        </p:spPr>
      </p:pic>
    </p:spTree>
    <p:extLst>
      <p:ext uri="{BB962C8B-B14F-4D97-AF65-F5344CB8AC3E}">
        <p14:creationId xmlns:p14="http://schemas.microsoft.com/office/powerpoint/2010/main" val="16593238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113692" y="570452"/>
            <a:ext cx="8160311" cy="855676"/>
          </a:xfrm>
        </p:spPr>
        <p:txBody>
          <a:bodyPr/>
          <a:lstStyle/>
          <a:p>
            <a:pPr algn="ctr"/>
            <a:r>
              <a:rPr lang="en-US" sz="4800" dirty="0">
                <a:solidFill>
                  <a:schemeClr val="accent2"/>
                </a:solidFill>
              </a:rPr>
              <a:t>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956110" cy="4530054"/>
          </a:xfrm>
        </p:spPr>
        <p:txBody>
          <a:bodyPr>
            <a:noAutofit/>
          </a:bodyPr>
          <a:lstStyle/>
          <a:p>
            <a:pPr algn="l"/>
            <a:r>
              <a:rPr lang="en-US" sz="2400" dirty="0">
                <a:solidFill>
                  <a:schemeClr val="tx1">
                    <a:lumMod val="65000"/>
                    <a:lumOff val="35000"/>
                  </a:schemeClr>
                </a:solidFill>
              </a:rPr>
              <a:t>Use the smallest data type possible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Use data types supported by parquet</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Use NOT NULL instead of NULL where possible, especially primary/foreign key fields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Validate table schemas created by tools (e.g. Pipelines)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https://learn.microsoft.com/en-us/fabric/data-warehouse/data-types</a:t>
            </a:r>
          </a:p>
        </p:txBody>
      </p:sp>
    </p:spTree>
    <p:extLst>
      <p:ext uri="{BB962C8B-B14F-4D97-AF65-F5344CB8AC3E}">
        <p14:creationId xmlns:p14="http://schemas.microsoft.com/office/powerpoint/2010/main" val="2481901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090246" y="570452"/>
            <a:ext cx="8183757" cy="855676"/>
          </a:xfrm>
        </p:spPr>
        <p:txBody>
          <a:bodyPr/>
          <a:lstStyle/>
          <a:p>
            <a:pPr algn="ctr"/>
            <a:r>
              <a:rPr lang="en-US" sz="4800" dirty="0">
                <a:solidFill>
                  <a:schemeClr val="accent2"/>
                </a:solidFill>
              </a:rPr>
              <a:t>3. Table Design – Data Types</a:t>
            </a:r>
          </a:p>
        </p:txBody>
      </p:sp>
    </p:spTree>
    <p:extLst>
      <p:ext uri="{BB962C8B-B14F-4D97-AF65-F5344CB8AC3E}">
        <p14:creationId xmlns:p14="http://schemas.microsoft.com/office/powerpoint/2010/main" val="1773503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3720226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4. Direct Lake Considerations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8098846" cy="4530054"/>
          </a:xfrm>
        </p:spPr>
        <p:txBody>
          <a:bodyPr>
            <a:normAutofit/>
          </a:bodyPr>
          <a:lstStyle/>
          <a:p>
            <a:pPr algn="l"/>
            <a:r>
              <a:rPr lang="en-US" sz="2400" dirty="0">
                <a:solidFill>
                  <a:schemeClr val="tx1">
                    <a:lumMod val="65000"/>
                    <a:lumOff val="35000"/>
                  </a:schemeClr>
                </a:solidFill>
              </a:rPr>
              <a:t>Power BI Direct Lake mode (diagram next slide)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Several current limitations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Limitations detailed at: https://learn.microsoft.com/en-us/power-bi/enterprise/directlake-overview#known-issues-and-limitations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Marco Russo on Direct Lake vs. Import Mode:  https://www.sqlbi.com/blog/marco/2024/04/06/direct-lake-vs-import-mode-in-power-bi/</a:t>
            </a:r>
          </a:p>
        </p:txBody>
      </p:sp>
    </p:spTree>
    <p:extLst>
      <p:ext uri="{BB962C8B-B14F-4D97-AF65-F5344CB8AC3E}">
        <p14:creationId xmlns:p14="http://schemas.microsoft.com/office/powerpoint/2010/main" val="271201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91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Segoe UI"/>
              </a:rPr>
              <a:t>Model contains tables from more than one warehouse</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Model contains calculated columns and tables</a:t>
            </a:r>
            <a:endParaRPr lang="en-US" sz="2400" dirty="0">
              <a:solidFill>
                <a:schemeClr val="tx1">
                  <a:lumMod val="65000"/>
                  <a:lumOff val="35000"/>
                </a:schemeClr>
              </a:solidFill>
            </a:endParaRP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Model contains relationships based on datetime columns</a:t>
            </a:r>
            <a:endParaRPr lang="en-US" sz="2400" dirty="0">
              <a:solidFill>
                <a:schemeClr val="tx1">
                  <a:lumMod val="65000"/>
                  <a:lumOff val="35000"/>
                </a:schemeClr>
              </a:solidFill>
            </a:endParaRP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Key column data types do not coincide or are not unique</a:t>
            </a:r>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3471877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A query reads data from a view contained in the model</a:t>
            </a:r>
          </a:p>
          <a:p>
            <a:pPr algn="l"/>
            <a:endParaRPr lang="en-US" sz="24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SSO authentication is used when SQL endpoint security has been defined</a:t>
            </a:r>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21448142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 for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On premises / Not using Direct Lake:</a:t>
            </a:r>
          </a:p>
          <a:p>
            <a:pPr algn="l"/>
            <a:r>
              <a:rPr lang="en-US" sz="2400" dirty="0">
                <a:solidFill>
                  <a:schemeClr val="tx1">
                    <a:lumMod val="65000"/>
                    <a:lumOff val="35000"/>
                  </a:schemeClr>
                </a:solidFill>
                <a:cs typeface="Arial"/>
              </a:rPr>
              <a:t>	fact and dim contain tables</a:t>
            </a:r>
          </a:p>
          <a:p>
            <a:pPr algn="l"/>
            <a:r>
              <a:rPr lang="en-US" sz="2400" dirty="0">
                <a:solidFill>
                  <a:schemeClr val="tx1">
                    <a:lumMod val="65000"/>
                    <a:lumOff val="35000"/>
                  </a:schemeClr>
                </a:solidFill>
                <a:cs typeface="Arial"/>
              </a:rPr>
              <a:t>	data and lookup contain views</a:t>
            </a:r>
          </a:p>
          <a:p>
            <a:pPr algn="l"/>
            <a:r>
              <a:rPr lang="en-US" sz="2400" dirty="0">
                <a:solidFill>
                  <a:schemeClr val="tx1">
                    <a:lumMod val="65000"/>
                    <a:lumOff val="35000"/>
                  </a:schemeClr>
                </a:solidFill>
                <a:cs typeface="Arial"/>
              </a:rPr>
              <a:t>	</a:t>
            </a:r>
            <a:r>
              <a:rPr lang="en-US" sz="2400" dirty="0" err="1">
                <a:solidFill>
                  <a:schemeClr val="tx1">
                    <a:lumMod val="65000"/>
                    <a:lumOff val="35000"/>
                  </a:schemeClr>
                </a:solidFill>
                <a:cs typeface="Arial"/>
              </a:rPr>
              <a:t>etl</a:t>
            </a:r>
            <a:r>
              <a:rPr lang="en-US" sz="2400" dirty="0">
                <a:solidFill>
                  <a:schemeClr val="tx1">
                    <a:lumMod val="65000"/>
                    <a:lumOff val="35000"/>
                  </a:schemeClr>
                </a:solidFill>
                <a:cs typeface="Arial"/>
              </a:rPr>
              <a:t> contains orchestration items</a:t>
            </a:r>
          </a:p>
          <a:p>
            <a:pPr algn="l"/>
            <a:endParaRPr lang="en-US" sz="24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In Fabric DW for Direct Lake:</a:t>
            </a:r>
            <a:endParaRPr lang="en-US" sz="2400" dirty="0">
              <a:solidFill>
                <a:schemeClr val="tx1">
                  <a:lumMod val="65000"/>
                  <a:lumOff val="35000"/>
                </a:schemeClr>
              </a:solidFill>
            </a:endParaRPr>
          </a:p>
          <a:p>
            <a:pPr algn="l"/>
            <a:r>
              <a:rPr lang="en-US" sz="2400" dirty="0">
                <a:solidFill>
                  <a:schemeClr val="tx1">
                    <a:lumMod val="65000"/>
                    <a:lumOff val="35000"/>
                  </a:schemeClr>
                </a:solidFill>
                <a:cs typeface="Arial"/>
              </a:rPr>
              <a:t>	data and lookup contain tables</a:t>
            </a:r>
          </a:p>
          <a:p>
            <a:pPr algn="l"/>
            <a:r>
              <a:rPr lang="en-US" sz="2400" dirty="0">
                <a:solidFill>
                  <a:schemeClr val="tx1">
                    <a:lumMod val="65000"/>
                    <a:lumOff val="35000"/>
                  </a:schemeClr>
                </a:solidFill>
                <a:cs typeface="Arial"/>
              </a:rPr>
              <a:t>	</a:t>
            </a:r>
            <a:r>
              <a:rPr lang="en-US" sz="2400" dirty="0" err="1">
                <a:solidFill>
                  <a:schemeClr val="tx1">
                    <a:lumMod val="65000"/>
                    <a:lumOff val="35000"/>
                  </a:schemeClr>
                </a:solidFill>
                <a:cs typeface="Arial"/>
              </a:rPr>
              <a:t>etl</a:t>
            </a:r>
            <a:r>
              <a:rPr lang="en-US" sz="2400" dirty="0">
                <a:solidFill>
                  <a:schemeClr val="tx1">
                    <a:lumMod val="65000"/>
                    <a:lumOff val="35000"/>
                  </a:schemeClr>
                </a:solidFill>
                <a:cs typeface="Arial"/>
              </a:rPr>
              <a:t> contains orchestration items</a:t>
            </a:r>
          </a:p>
          <a:p>
            <a:pPr algn="l"/>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3697035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E4B8A-44D0-B888-4B32-8099E3B1AE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953CFC-0996-FC37-ED23-92EDAEBED1F2}"/>
              </a:ext>
            </a:extLst>
          </p:cNvPr>
          <p:cNvSpPr>
            <a:spLocks noGrp="1"/>
          </p:cNvSpPr>
          <p:nvPr>
            <p:ph type="ctrTitle"/>
          </p:nvPr>
        </p:nvSpPr>
        <p:spPr>
          <a:xfrm>
            <a:off x="1342238" y="570452"/>
            <a:ext cx="8414504" cy="855676"/>
          </a:xfrm>
        </p:spPr>
        <p:txBody>
          <a:bodyPr/>
          <a:lstStyle/>
          <a:p>
            <a:pPr algn="ctr"/>
            <a:r>
              <a:rPr lang="en-US" sz="4800" dirty="0">
                <a:solidFill>
                  <a:schemeClr val="accent2"/>
                </a:solidFill>
              </a:rPr>
              <a:t>5. Modeling Dimension Tables</a:t>
            </a:r>
          </a:p>
        </p:txBody>
      </p:sp>
      <p:sp>
        <p:nvSpPr>
          <p:cNvPr id="3" name="Subtitle 2">
            <a:extLst>
              <a:ext uri="{FF2B5EF4-FFF2-40B4-BE49-F238E27FC236}">
                <a16:creationId xmlns:a16="http://schemas.microsoft.com/office/drawing/2014/main" id="{EFDB30FF-D7E7-577D-8C2E-653501281613}"/>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rPr>
              <a:t>Slowly-changing dimensions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Dimension metadata fields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Sentinel values</a:t>
            </a:r>
          </a:p>
        </p:txBody>
      </p:sp>
    </p:spTree>
    <p:extLst>
      <p:ext uri="{BB962C8B-B14F-4D97-AF65-F5344CB8AC3E}">
        <p14:creationId xmlns:p14="http://schemas.microsoft.com/office/powerpoint/2010/main" val="1145418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EDD1E5D-BF8E-33F6-FEC6-004BB4F2D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D4E6BB-E4F8-F5D9-50B0-8906C43E63E7}"/>
              </a:ext>
            </a:extLst>
          </p:cNvPr>
          <p:cNvSpPr>
            <a:spLocks noGrp="1"/>
          </p:cNvSpPr>
          <p:nvPr>
            <p:ph type="ctrTitle"/>
          </p:nvPr>
        </p:nvSpPr>
        <p:spPr>
          <a:xfrm>
            <a:off x="1524000" y="1568958"/>
            <a:ext cx="9144000" cy="1860042"/>
          </a:xfrm>
        </p:spPr>
        <p:txBody>
          <a:bodyPr>
            <a:normAutofit fontScale="90000"/>
          </a:bodyPr>
          <a:lstStyle/>
          <a:p>
            <a:r>
              <a:rPr lang="en-US" b="1" dirty="0"/>
              <a:t>Tips and Tricks for Microsoft</a:t>
            </a:r>
            <a:br>
              <a:rPr lang="en-US" b="1" dirty="0"/>
            </a:br>
            <a:r>
              <a:rPr lang="en-US" b="1" dirty="0"/>
              <a:t>Fabric Data Warehouse</a:t>
            </a:r>
            <a:endParaRPr lang="en-US" b="1" dirty="0">
              <a:solidFill>
                <a:srgbClr val="215C62"/>
              </a:solidFill>
            </a:endParaRPr>
          </a:p>
        </p:txBody>
      </p:sp>
      <p:sp>
        <p:nvSpPr>
          <p:cNvPr id="3" name="Subtitle 2">
            <a:extLst>
              <a:ext uri="{FF2B5EF4-FFF2-40B4-BE49-F238E27FC236}">
                <a16:creationId xmlns:a16="http://schemas.microsoft.com/office/drawing/2014/main" id="{8C227208-8AA6-4FB5-E0E7-913B02A26501}"/>
              </a:ext>
            </a:extLst>
          </p:cNvPr>
          <p:cNvSpPr>
            <a:spLocks noGrp="1"/>
          </p:cNvSpPr>
          <p:nvPr>
            <p:ph type="subTitle" idx="1"/>
          </p:nvPr>
        </p:nvSpPr>
        <p:spPr>
          <a:xfrm>
            <a:off x="1524000" y="3820622"/>
            <a:ext cx="9144000" cy="1655762"/>
          </a:xfrm>
        </p:spPr>
        <p:txBody>
          <a:bodyPr>
            <a:normAutofit/>
          </a:bodyPr>
          <a:lstStyle/>
          <a:p>
            <a:r>
              <a:rPr lang="en-US" sz="3600" b="1" dirty="0" err="1"/>
              <a:t>FabCon</a:t>
            </a:r>
            <a:r>
              <a:rPr lang="en-US" sz="3600" b="1" dirty="0"/>
              <a:t> Las Vegas</a:t>
            </a:r>
          </a:p>
          <a:p>
            <a:r>
              <a:rPr lang="en-US" sz="3600" b="1" dirty="0"/>
              <a:t>April 2</a:t>
            </a:r>
            <a:r>
              <a:rPr lang="en-US" sz="3600" b="1" baseline="30000" dirty="0"/>
              <a:t>nd</a:t>
            </a:r>
            <a:r>
              <a:rPr lang="en-US" sz="3600" b="1" dirty="0"/>
              <a:t>, 2025 </a:t>
            </a:r>
          </a:p>
        </p:txBody>
      </p:sp>
    </p:spTree>
    <p:extLst>
      <p:ext uri="{BB962C8B-B14F-4D97-AF65-F5344CB8AC3E}">
        <p14:creationId xmlns:p14="http://schemas.microsoft.com/office/powerpoint/2010/main" val="13775578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Type 0 – no updates</a:t>
            </a:r>
          </a:p>
          <a:p>
            <a:pPr algn="l"/>
            <a:r>
              <a:rPr lang="en-US" sz="2400" dirty="0">
                <a:solidFill>
                  <a:schemeClr val="tx1">
                    <a:lumMod val="65000"/>
                    <a:lumOff val="35000"/>
                  </a:schemeClr>
                </a:solidFill>
                <a:cs typeface="Arial"/>
              </a:rPr>
              <a:t>	calendar / date tables</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Type 1 – update in place; no historical record reqd.</a:t>
            </a:r>
          </a:p>
          <a:p>
            <a:pPr algn="l"/>
            <a:r>
              <a:rPr lang="en-US" sz="2400" dirty="0">
                <a:solidFill>
                  <a:schemeClr val="tx1">
                    <a:lumMod val="65000"/>
                    <a:lumOff val="35000"/>
                  </a:schemeClr>
                </a:solidFill>
                <a:cs typeface="Arial"/>
              </a:rPr>
              <a:t>	college example – student name</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Type 2 – data versioning</a:t>
            </a:r>
          </a:p>
          <a:p>
            <a:pPr algn="l"/>
            <a:r>
              <a:rPr lang="en-US" sz="2400" dirty="0">
                <a:solidFill>
                  <a:schemeClr val="tx1">
                    <a:lumMod val="65000"/>
                    <a:lumOff val="35000"/>
                  </a:schemeClr>
                </a:solidFill>
                <a:cs typeface="Arial"/>
              </a:rPr>
              <a:t>	college example – gender and ethnicity</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Can mix within same dimension table</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127447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Source System Name</a:t>
            </a:r>
          </a:p>
          <a:p>
            <a:pPr algn="l"/>
            <a:r>
              <a:rPr lang="en-US" sz="2400" dirty="0">
                <a:solidFill>
                  <a:schemeClr val="tx1">
                    <a:lumMod val="65000"/>
                    <a:lumOff val="35000"/>
                  </a:schemeClr>
                </a:solidFill>
                <a:cs typeface="Arial"/>
              </a:rPr>
              <a:t>Source System Key </a:t>
            </a:r>
          </a:p>
          <a:p>
            <a:pPr algn="l"/>
            <a:r>
              <a:rPr lang="en-US" sz="2400" dirty="0">
                <a:solidFill>
                  <a:schemeClr val="tx1">
                    <a:lumMod val="65000"/>
                    <a:lumOff val="35000"/>
                  </a:schemeClr>
                </a:solidFill>
                <a:cs typeface="Arial"/>
              </a:rPr>
              <a:t>SCD Type 1 Hash Value</a:t>
            </a:r>
          </a:p>
          <a:p>
            <a:pPr algn="l"/>
            <a:r>
              <a:rPr lang="en-US" sz="2400" dirty="0">
                <a:solidFill>
                  <a:schemeClr val="tx1">
                    <a:lumMod val="65000"/>
                    <a:lumOff val="35000"/>
                  </a:schemeClr>
                </a:solidFill>
                <a:cs typeface="Arial"/>
              </a:rPr>
              <a:t>SCD Type 2 Hash Value</a:t>
            </a:r>
          </a:p>
          <a:p>
            <a:pPr algn="l"/>
            <a:r>
              <a:rPr lang="en-US" sz="2400" dirty="0">
                <a:solidFill>
                  <a:schemeClr val="tx1">
                    <a:lumMod val="65000"/>
                    <a:lumOff val="35000"/>
                  </a:schemeClr>
                </a:solidFill>
                <a:cs typeface="Arial"/>
              </a:rPr>
              <a:t>Active Record Flag</a:t>
            </a:r>
          </a:p>
          <a:p>
            <a:pPr algn="l"/>
            <a:r>
              <a:rPr lang="en-US" sz="2400" dirty="0">
                <a:solidFill>
                  <a:schemeClr val="tx1">
                    <a:lumMod val="65000"/>
                    <a:lumOff val="35000"/>
                  </a:schemeClr>
                </a:solidFill>
                <a:cs typeface="Arial"/>
              </a:rPr>
              <a:t>Start Effective Date (in warehouse)</a:t>
            </a:r>
          </a:p>
          <a:p>
            <a:pPr algn="l"/>
            <a:r>
              <a:rPr lang="en-US" sz="2400" dirty="0">
                <a:solidFill>
                  <a:schemeClr val="tx1">
                    <a:lumMod val="65000"/>
                    <a:lumOff val="35000"/>
                  </a:schemeClr>
                </a:solidFill>
                <a:cs typeface="Arial"/>
              </a:rPr>
              <a:t>End Effective Date (in warehouse)</a:t>
            </a:r>
          </a:p>
          <a:p>
            <a:pPr algn="l"/>
            <a:r>
              <a:rPr lang="en-US" sz="2400" dirty="0">
                <a:solidFill>
                  <a:schemeClr val="tx1">
                    <a:lumMod val="65000"/>
                    <a:lumOff val="35000"/>
                  </a:schemeClr>
                </a:solidFill>
                <a:cs typeface="Arial"/>
              </a:rPr>
              <a:t>Record Last Updated Date/Time</a:t>
            </a:r>
          </a:p>
        </p:txBody>
      </p:sp>
    </p:spTree>
    <p:extLst>
      <p:ext uri="{BB962C8B-B14F-4D97-AF65-F5344CB8AC3E}">
        <p14:creationId xmlns:p14="http://schemas.microsoft.com/office/powerpoint/2010/main" val="22817649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Default dimension members</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Unknown</a:t>
            </a:r>
          </a:p>
          <a:p>
            <a:pPr algn="l"/>
            <a:r>
              <a:rPr lang="en-US" sz="2400" dirty="0">
                <a:solidFill>
                  <a:schemeClr val="tx1">
                    <a:lumMod val="65000"/>
                    <a:lumOff val="35000"/>
                  </a:schemeClr>
                </a:solidFill>
                <a:cs typeface="Arial"/>
              </a:rPr>
              <a:t>	e.g. Student record mismatch</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Missing</a:t>
            </a:r>
          </a:p>
          <a:p>
            <a:pPr algn="l"/>
            <a:r>
              <a:rPr lang="en-US" sz="2400" dirty="0">
                <a:solidFill>
                  <a:schemeClr val="tx1">
                    <a:lumMod val="65000"/>
                    <a:lumOff val="35000"/>
                  </a:schemeClr>
                </a:solidFill>
                <a:cs typeface="Arial"/>
              </a:rPr>
              <a:t>	e.g. Student grades for in-process classes</a:t>
            </a:r>
          </a:p>
        </p:txBody>
      </p:sp>
    </p:spTree>
    <p:extLst>
      <p:ext uri="{BB962C8B-B14F-4D97-AF65-F5344CB8AC3E}">
        <p14:creationId xmlns:p14="http://schemas.microsoft.com/office/powerpoint/2010/main" val="551237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6. T-SQL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rPr>
              <a:t>True lift-and-shift not quite there yet</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Several T-SQL enhancements on the DW product roadmap</a:t>
            </a:r>
          </a:p>
        </p:txBody>
      </p:sp>
    </p:spTree>
    <p:extLst>
      <p:ext uri="{BB962C8B-B14F-4D97-AF65-F5344CB8AC3E}">
        <p14:creationId xmlns:p14="http://schemas.microsoft.com/office/powerpoint/2010/main" val="1932801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53465-0487-5BE2-545E-6FA0CD96FF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1AB82F-A4D6-FED2-B1DA-E5D150532F98}"/>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#1</a:t>
            </a:r>
          </a:p>
        </p:txBody>
      </p:sp>
      <p:sp>
        <p:nvSpPr>
          <p:cNvPr id="3" name="Subtitle 2">
            <a:extLst>
              <a:ext uri="{FF2B5EF4-FFF2-40B4-BE49-F238E27FC236}">
                <a16:creationId xmlns:a16="http://schemas.microsoft.com/office/drawing/2014/main" id="{28C25E19-33E2-3DEA-9AEF-D69AAF346ECC}"/>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rPr>
              <a:t>No temp tables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Making complex business logic simpler</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Separating complex business logic from “plumbing”</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 - Physically materialize a table in temp schema</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But watch out for – Concurrent updates</a:t>
            </a:r>
          </a:p>
        </p:txBody>
      </p:sp>
    </p:spTree>
    <p:extLst>
      <p:ext uri="{BB962C8B-B14F-4D97-AF65-F5344CB8AC3E}">
        <p14:creationId xmlns:p14="http://schemas.microsoft.com/office/powerpoint/2010/main" val="3844078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No INSERT INTO… EXEC from a stored procedure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Re-locate transformation logic</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Separating complex business logic from “plumbing”</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 – Use physical “temp” tables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But watch out for – Concurrent updates</a:t>
            </a:r>
          </a:p>
        </p:txBody>
      </p:sp>
    </p:spTree>
    <p:extLst>
      <p:ext uri="{BB962C8B-B14F-4D97-AF65-F5344CB8AC3E}">
        <p14:creationId xmlns:p14="http://schemas.microsoft.com/office/powerpoint/2010/main" val="238694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No MERGE statement</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Is this really a limitation?  </a:t>
            </a:r>
            <a:r>
              <a:rPr lang="en-US" sz="2400" dirty="0">
                <a:solidFill>
                  <a:schemeClr val="tx1">
                    <a:lumMod val="65000"/>
                    <a:lumOff val="35000"/>
                  </a:schemeClr>
                </a:solidFill>
                <a:sym typeface="Wingdings" panose="05000000000000000000" pitchFamily="2" charset="2"/>
              </a:rPr>
              <a:t></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 - Separate INSERT and UPDATE statements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But watch out for – Handling transactions</a:t>
            </a:r>
          </a:p>
        </p:txBody>
      </p:sp>
    </p:spTree>
    <p:extLst>
      <p:ext uri="{BB962C8B-B14F-4D97-AF65-F5344CB8AC3E}">
        <p14:creationId xmlns:p14="http://schemas.microsoft.com/office/powerpoint/2010/main" val="39923774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No IDENTITY() columns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 - Use ROW_NUMBER() function plus a seed</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But watch out for – No real issues here</a:t>
            </a:r>
          </a:p>
        </p:txBody>
      </p:sp>
    </p:spTree>
    <p:extLst>
      <p:ext uri="{BB962C8B-B14F-4D97-AF65-F5344CB8AC3E}">
        <p14:creationId xmlns:p14="http://schemas.microsoft.com/office/powerpoint/2010/main" val="4017348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7. 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File Storage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Medallion Architecture options</a:t>
            </a:r>
          </a:p>
          <a:p>
            <a:pPr algn="l"/>
            <a:r>
              <a:rPr lang="en-US" sz="2400" dirty="0">
                <a:solidFill>
                  <a:schemeClr val="tx1">
                    <a:lumMod val="65000"/>
                    <a:lumOff val="35000"/>
                  </a:schemeClr>
                </a:solidFill>
              </a:rPr>
              <a:t>	Bronze and Silver layers in the Lakehouse</a:t>
            </a:r>
          </a:p>
          <a:p>
            <a:pPr algn="l"/>
            <a:r>
              <a:rPr lang="en-US" sz="2400" dirty="0">
                <a:solidFill>
                  <a:schemeClr val="tx1">
                    <a:lumMod val="65000"/>
                    <a:lumOff val="35000"/>
                  </a:schemeClr>
                </a:solidFill>
              </a:rPr>
              <a:t>	Gold layer in the Warehouse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Lakehouse shortcuts to Data Warehouses in different workspaces</a:t>
            </a:r>
          </a:p>
        </p:txBody>
      </p:sp>
    </p:spTree>
    <p:extLst>
      <p:ext uri="{BB962C8B-B14F-4D97-AF65-F5344CB8AC3E}">
        <p14:creationId xmlns:p14="http://schemas.microsoft.com/office/powerpoint/2010/main" val="2741427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https://github.com/DrJekyll325/Presentations</a:t>
            </a:r>
          </a:p>
          <a:p>
            <a:pPr algn="l"/>
            <a:endParaRPr lang="en-US" sz="2400" dirty="0">
              <a:solidFill>
                <a:schemeClr val="tx1">
                  <a:lumMod val="65000"/>
                  <a:lumOff val="35000"/>
                </a:schemeClr>
              </a:solidFill>
            </a:endParaRPr>
          </a:p>
          <a:p>
            <a:pPr algn="l"/>
            <a:r>
              <a:rPr lang="en-US" sz="2400" dirty="0">
                <a:solidFill>
                  <a:schemeClr val="tx1">
                    <a:lumMod val="65000"/>
                    <a:lumOff val="35000"/>
                  </a:schemeClr>
                </a:solidFill>
              </a:rPr>
              <a:t>aka.ms/fabric-learn</a:t>
            </a:r>
          </a:p>
          <a:p>
            <a:pPr algn="l"/>
            <a:r>
              <a:rPr lang="en-US" sz="2400" dirty="0">
                <a:solidFill>
                  <a:schemeClr val="tx1">
                    <a:lumMod val="65000"/>
                    <a:lumOff val="35000"/>
                  </a:schemeClr>
                </a:solidFill>
              </a:rPr>
              <a:t>aka.ms/</a:t>
            </a:r>
            <a:r>
              <a:rPr lang="en-US" sz="2400" dirty="0" err="1">
                <a:solidFill>
                  <a:schemeClr val="tx1">
                    <a:lumMod val="65000"/>
                    <a:lumOff val="35000"/>
                  </a:schemeClr>
                </a:solidFill>
              </a:rPr>
              <a:t>FabricRoadmap</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146776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3">
            <a:extLst>
              <a:ext uri="{FF2B5EF4-FFF2-40B4-BE49-F238E27FC236}">
                <a16:creationId xmlns:a16="http://schemas.microsoft.com/office/drawing/2014/main" id="{650E806A-B659-CFFE-A625-116D91E31518}"/>
              </a:ext>
            </a:extLst>
          </p:cNvPr>
          <p:cNvSpPr txBox="1">
            <a:spLocks/>
          </p:cNvSpPr>
          <p:nvPr/>
        </p:nvSpPr>
        <p:spPr>
          <a:xfrm>
            <a:off x="1217137" y="3956323"/>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BDA512D8-0FBA-9BE8-8A82-B12631B2BF76}"/>
              </a:ext>
            </a:extLst>
          </p:cNvPr>
          <p:cNvSpPr txBox="1">
            <a:spLocks/>
          </p:cNvSpPr>
          <p:nvPr/>
        </p:nvSpPr>
        <p:spPr>
          <a:xfrm>
            <a:off x="866436" y="4420326"/>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195E63DD-9D84-66B4-519A-3EBC18E08255}"/>
              </a:ext>
            </a:extLst>
          </p:cNvPr>
          <p:cNvSpPr txBox="1">
            <a:spLocks/>
          </p:cNvSpPr>
          <p:nvPr/>
        </p:nvSpPr>
        <p:spPr>
          <a:xfrm>
            <a:off x="5808433" y="774861"/>
            <a:ext cx="3840619"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Independent Analytics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Bluesky: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8623CDD5-A2D7-E061-D3F3-A6F420010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611" y="774861"/>
            <a:ext cx="1938490" cy="2713887"/>
          </a:xfrm>
          <a:prstGeom prst="ellipse">
            <a:avLst/>
          </a:prstGeom>
          <a:solidFill>
            <a:srgbClr val="FFFFFF">
              <a:lumMod val="95000"/>
            </a:srgbClr>
          </a:solidFill>
        </p:spPr>
      </p:pic>
    </p:spTree>
    <p:extLst>
      <p:ext uri="{BB962C8B-B14F-4D97-AF65-F5344CB8AC3E}">
        <p14:creationId xmlns:p14="http://schemas.microsoft.com/office/powerpoint/2010/main" val="15670910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41AC8-D361-78EB-67B1-99455110EF14}"/>
              </a:ext>
            </a:extLst>
          </p:cNvPr>
          <p:cNvSpPr>
            <a:spLocks noGrp="1"/>
          </p:cNvSpPr>
          <p:nvPr>
            <p:ph type="title"/>
          </p:nvPr>
        </p:nvSpPr>
        <p:spPr>
          <a:xfrm>
            <a:off x="838200" y="226219"/>
            <a:ext cx="10515600" cy="1325563"/>
          </a:xfrm>
        </p:spPr>
        <p:txBody>
          <a:bodyPr>
            <a:normAutofit/>
          </a:bodyPr>
          <a:lstStyle/>
          <a:p>
            <a:r>
              <a:rPr lang="en-US" sz="4000" dirty="0">
                <a:solidFill>
                  <a:srgbClr val="225D63"/>
                </a:solidFill>
              </a:rPr>
              <a:t>Session Feedback Surveys</a:t>
            </a:r>
          </a:p>
        </p:txBody>
      </p:sp>
      <p:sp>
        <p:nvSpPr>
          <p:cNvPr id="3" name="Text Placeholder 2">
            <a:extLst>
              <a:ext uri="{FF2B5EF4-FFF2-40B4-BE49-F238E27FC236}">
                <a16:creationId xmlns:a16="http://schemas.microsoft.com/office/drawing/2014/main" id="{46403AEF-0FC4-1DC9-2277-CD8177962343}"/>
              </a:ext>
            </a:extLst>
          </p:cNvPr>
          <p:cNvSpPr>
            <a:spLocks noGrp="1"/>
          </p:cNvSpPr>
          <p:nvPr>
            <p:ph type="body" idx="1"/>
          </p:nvPr>
        </p:nvSpPr>
        <p:spPr>
          <a:xfrm>
            <a:off x="3603455" y="1189463"/>
            <a:ext cx="8229600" cy="4267200"/>
          </a:xfrm>
        </p:spPr>
        <p:txBody>
          <a:bodyPr>
            <a:normAutofit fontScale="25000" lnSpcReduction="20000"/>
          </a:bodyPr>
          <a:lstStyle/>
          <a:p>
            <a:pPr marL="0" indent="0">
              <a:lnSpc>
                <a:spcPct val="120000"/>
              </a:lnSpc>
              <a:buNone/>
            </a:pPr>
            <a:r>
              <a:rPr lang="en-US" sz="7200" b="0" i="1" dirty="0"/>
              <a:t>We really want to hear from YOU!</a:t>
            </a:r>
            <a:endParaRPr lang="en-US" sz="7200" b="0" dirty="0"/>
          </a:p>
          <a:p>
            <a:pPr marL="0" indent="0">
              <a:lnSpc>
                <a:spcPct val="120000"/>
              </a:lnSpc>
              <a:buNone/>
            </a:pPr>
            <a:r>
              <a:rPr lang="en-US" sz="7200" b="0" i="1" dirty="0"/>
              <a:t>In the pursuit of making next year’s Microsoft Fabric Community Conference even better, we want to hear your feedback about this session.</a:t>
            </a:r>
            <a:endParaRPr lang="en-US" sz="7200" b="0" dirty="0"/>
          </a:p>
          <a:p>
            <a:pPr marL="0" indent="0">
              <a:lnSpc>
                <a:spcPct val="120000"/>
              </a:lnSpc>
              <a:buNone/>
            </a:pPr>
            <a:endParaRPr lang="en-US" sz="7200" b="0" dirty="0"/>
          </a:p>
          <a:p>
            <a:pPr marL="0" indent="0">
              <a:lnSpc>
                <a:spcPct val="120000"/>
              </a:lnSpc>
              <a:buNone/>
            </a:pPr>
            <a:r>
              <a:rPr lang="en-US" sz="7200" i="1" dirty="0"/>
              <a:t>Here’s How -</a:t>
            </a:r>
            <a:endParaRPr lang="en-US" sz="7200" dirty="0"/>
          </a:p>
          <a:p>
            <a:pPr>
              <a:lnSpc>
                <a:spcPct val="120000"/>
              </a:lnSpc>
            </a:pPr>
            <a:r>
              <a:rPr lang="en-US" sz="7200" b="0" i="1" dirty="0"/>
              <a:t>Simply go to the </a:t>
            </a:r>
            <a:r>
              <a:rPr lang="en-US" sz="7200" b="0" i="1" dirty="0" err="1"/>
              <a:t>Whova</a:t>
            </a:r>
            <a:r>
              <a:rPr lang="en-US" sz="7200" b="0" i="1" dirty="0"/>
              <a:t> App on your smartphone</a:t>
            </a:r>
            <a:endParaRPr lang="en-US" sz="7200" b="0" dirty="0"/>
          </a:p>
          <a:p>
            <a:pPr>
              <a:lnSpc>
                <a:spcPct val="120000"/>
              </a:lnSpc>
            </a:pPr>
            <a:r>
              <a:rPr lang="en-US" sz="7200" b="0" i="1" dirty="0"/>
              <a:t>Scroll down on the Microsoft Fabric Community Conference Homepage to ‘Additional Resources’ to click “Surveys’.</a:t>
            </a:r>
            <a:endParaRPr lang="en-US" sz="7200" b="0" dirty="0"/>
          </a:p>
          <a:p>
            <a:pPr>
              <a:lnSpc>
                <a:spcPct val="120000"/>
              </a:lnSpc>
            </a:pPr>
            <a:r>
              <a:rPr lang="en-US" sz="7200" b="0" i="1" dirty="0"/>
              <a:t>Click Session Feedback.</a:t>
            </a:r>
            <a:endParaRPr lang="en-US" sz="7200" b="0" dirty="0"/>
          </a:p>
          <a:p>
            <a:pPr>
              <a:lnSpc>
                <a:spcPct val="120000"/>
              </a:lnSpc>
            </a:pPr>
            <a:r>
              <a:rPr lang="en-US" sz="7200" b="0" i="1" dirty="0"/>
              <a:t>Scroll down to find this session title.</a:t>
            </a:r>
            <a:endParaRPr lang="en-US" sz="7200" b="0" dirty="0"/>
          </a:p>
          <a:p>
            <a:pPr>
              <a:lnSpc>
                <a:spcPct val="120000"/>
              </a:lnSpc>
            </a:pPr>
            <a:r>
              <a:rPr lang="en-US" sz="7200" b="0" i="1" dirty="0"/>
              <a:t>Complete the session feedback survey.</a:t>
            </a:r>
            <a:endParaRPr lang="en-US" sz="7200" b="0" dirty="0"/>
          </a:p>
          <a:p>
            <a:pPr>
              <a:lnSpc>
                <a:spcPct val="120000"/>
              </a:lnSpc>
            </a:pPr>
            <a:r>
              <a:rPr lang="en-US" sz="7200" b="0" i="1" dirty="0"/>
              <a:t>Finally, click ‘Submit’</a:t>
            </a:r>
            <a:endParaRPr lang="en-US" sz="7200" b="0" dirty="0"/>
          </a:p>
          <a:p>
            <a:pPr marL="0" indent="0">
              <a:lnSpc>
                <a:spcPct val="120000"/>
              </a:lnSpc>
              <a:buNone/>
            </a:pPr>
            <a:r>
              <a:rPr lang="en-US" sz="7200" b="0" i="1" dirty="0"/>
              <a:t>It’s just that easy!</a:t>
            </a:r>
            <a:endParaRPr lang="en-US" sz="7200" b="0" dirty="0"/>
          </a:p>
          <a:p>
            <a:endParaRPr lang="en-US" sz="2133" dirty="0"/>
          </a:p>
        </p:txBody>
      </p:sp>
      <p:pic>
        <p:nvPicPr>
          <p:cNvPr id="9" name="Picture 8" descr="A screenshot of a survey&#10;&#10;Description automatically generated">
            <a:extLst>
              <a:ext uri="{FF2B5EF4-FFF2-40B4-BE49-F238E27FC236}">
                <a16:creationId xmlns:a16="http://schemas.microsoft.com/office/drawing/2014/main" id="{02F81A19-77B9-D000-EEAC-62CA721BEA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28" y="1129828"/>
            <a:ext cx="2617872" cy="5061219"/>
          </a:xfrm>
          <a:prstGeom prst="rect">
            <a:avLst/>
          </a:prstGeom>
        </p:spPr>
      </p:pic>
    </p:spTree>
    <p:extLst>
      <p:ext uri="{BB962C8B-B14F-4D97-AF65-F5344CB8AC3E}">
        <p14:creationId xmlns:p14="http://schemas.microsoft.com/office/powerpoint/2010/main" val="372054618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394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Brief overview of Microsoft Fabric Data Warehouse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Design for performance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Direct Lake mode in Power BI</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Workarounds for T-SQL limitations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My ELT patterns</a:t>
            </a: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3456188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fontScale="92500"/>
          </a:bodyPr>
          <a:lstStyle/>
          <a:p>
            <a:pPr algn="l"/>
            <a:r>
              <a:rPr lang="en-US" sz="2600" dirty="0">
                <a:solidFill>
                  <a:schemeClr val="tx1">
                    <a:lumMod val="65000"/>
                    <a:lumOff val="35000"/>
                  </a:schemeClr>
                </a:solidFill>
              </a:rPr>
              <a:t>Microsoft’s next generation all-in-one data analytics product</a:t>
            </a:r>
          </a:p>
          <a:p>
            <a:pPr algn="l"/>
            <a:endParaRPr lang="en-US" sz="1300" dirty="0">
              <a:solidFill>
                <a:schemeClr val="tx1">
                  <a:lumMod val="65000"/>
                  <a:lumOff val="35000"/>
                </a:schemeClr>
              </a:solidFill>
            </a:endParaRPr>
          </a:p>
          <a:p>
            <a:pPr algn="l"/>
            <a:r>
              <a:rPr lang="en-US" sz="2600" dirty="0">
                <a:solidFill>
                  <a:schemeClr val="tx1">
                    <a:lumMod val="65000"/>
                    <a:lumOff val="35000"/>
                  </a:schemeClr>
                </a:solidFill>
              </a:rPr>
              <a:t>Full integration of data warehousing, data engineering, and data science tools into the same portal as Power BI (reporting and data visualization)</a:t>
            </a:r>
          </a:p>
          <a:p>
            <a:pPr algn="l"/>
            <a:endParaRPr lang="en-US" sz="1300" dirty="0">
              <a:solidFill>
                <a:schemeClr val="tx1">
                  <a:lumMod val="65000"/>
                  <a:lumOff val="35000"/>
                </a:schemeClr>
              </a:solidFill>
            </a:endParaRPr>
          </a:p>
          <a:p>
            <a:pPr algn="l"/>
            <a:r>
              <a:rPr lang="en-US" sz="2600" dirty="0">
                <a:solidFill>
                  <a:schemeClr val="tx1">
                    <a:lumMod val="65000"/>
                    <a:lumOff val="35000"/>
                  </a:schemeClr>
                </a:solidFill>
              </a:rPr>
              <a:t>Software-as-a-Service (SaaS) rather than Platform-as-a-Service (PaaS)</a:t>
            </a:r>
          </a:p>
          <a:p>
            <a:pPr algn="l"/>
            <a:endParaRPr lang="en-US" sz="1300" dirty="0">
              <a:solidFill>
                <a:schemeClr val="tx1">
                  <a:lumMod val="65000"/>
                  <a:lumOff val="35000"/>
                </a:schemeClr>
              </a:solidFill>
            </a:endParaRPr>
          </a:p>
          <a:p>
            <a:pPr algn="l"/>
            <a:r>
              <a:rPr lang="en-US" sz="2600" dirty="0">
                <a:solidFill>
                  <a:schemeClr val="tx1">
                    <a:lumMod val="65000"/>
                    <a:lumOff val="35000"/>
                  </a:schemeClr>
                </a:solidFill>
              </a:rPr>
              <a:t>One copy of data in the integrated </a:t>
            </a:r>
            <a:r>
              <a:rPr lang="en-US" sz="2600" dirty="0" err="1">
                <a:solidFill>
                  <a:schemeClr val="tx1">
                    <a:lumMod val="65000"/>
                    <a:lumOff val="35000"/>
                  </a:schemeClr>
                </a:solidFill>
              </a:rPr>
              <a:t>OneLake</a:t>
            </a:r>
            <a:r>
              <a:rPr lang="en-US" sz="2600" dirty="0">
                <a:solidFill>
                  <a:schemeClr val="tx1">
                    <a:lumMod val="65000"/>
                    <a:lumOff val="35000"/>
                  </a:schemeClr>
                </a:solidFill>
              </a:rPr>
              <a:t> data lake</a:t>
            </a:r>
          </a:p>
          <a:p>
            <a:pPr algn="l"/>
            <a:endParaRPr lang="en-US" sz="2800" dirty="0">
              <a:solidFill>
                <a:schemeClr val="tx1">
                  <a:lumMod val="65000"/>
                  <a:lumOff val="35000"/>
                </a:schemeClr>
              </a:solidFill>
            </a:endParaRPr>
          </a:p>
        </p:txBody>
      </p:sp>
    </p:spTree>
    <p:extLst>
      <p:ext uri="{BB962C8B-B14F-4D97-AF65-F5344CB8AC3E}">
        <p14:creationId xmlns:p14="http://schemas.microsoft.com/office/powerpoint/2010/main" val="1457410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74229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T-SQL based data warehousing experience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Denormalized tables optimized for reporting</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Stored Procedures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Parquet Files</a:t>
            </a:r>
          </a:p>
          <a:p>
            <a:pPr algn="l"/>
            <a:endParaRPr lang="en-US" sz="1200" dirty="0">
              <a:solidFill>
                <a:schemeClr val="tx1">
                  <a:lumMod val="65000"/>
                  <a:lumOff val="35000"/>
                </a:schemeClr>
              </a:solidFill>
            </a:endParaRPr>
          </a:p>
          <a:p>
            <a:pPr algn="l"/>
            <a:r>
              <a:rPr lang="en-US" sz="2400" dirty="0" err="1">
                <a:solidFill>
                  <a:schemeClr val="tx1">
                    <a:lumMod val="65000"/>
                    <a:lumOff val="35000"/>
                  </a:schemeClr>
                </a:solidFill>
              </a:rPr>
              <a:t>Queryable</a:t>
            </a:r>
            <a:r>
              <a:rPr lang="en-US" sz="2400" dirty="0">
                <a:solidFill>
                  <a:schemeClr val="tx1">
                    <a:lumMod val="65000"/>
                    <a:lumOff val="35000"/>
                  </a:schemeClr>
                </a:solidFill>
              </a:rPr>
              <a:t> through query tools, incl. Power BI</a:t>
            </a: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2292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0"/>
            <a:ext cx="7766936" cy="4739779"/>
          </a:xfrm>
        </p:spPr>
        <p:txBody>
          <a:bodyPr>
            <a:normAutofit/>
          </a:bodyPr>
          <a:lstStyle/>
          <a:p>
            <a:pPr algn="l"/>
            <a:r>
              <a:rPr lang="en-US" sz="2400" dirty="0">
                <a:solidFill>
                  <a:schemeClr val="tx1">
                    <a:lumMod val="65000"/>
                    <a:lumOff val="35000"/>
                  </a:schemeClr>
                </a:solidFill>
              </a:rPr>
              <a:t>Collocate resources where possible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Network latency between client and compute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Network latency between compute and shortcuts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Data latency of large result sets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https://learn.microsoft.com/en-us/fabric/data-warehouse/guidelines-warehouse-performance</a:t>
            </a:r>
          </a:p>
        </p:txBody>
      </p:sp>
    </p:spTree>
    <p:extLst>
      <p:ext uri="{BB962C8B-B14F-4D97-AF65-F5344CB8AC3E}">
        <p14:creationId xmlns:p14="http://schemas.microsoft.com/office/powerpoint/2010/main" val="386948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67508" y="570452"/>
            <a:ext cx="8616461" cy="855676"/>
          </a:xfrm>
        </p:spPr>
        <p:txBody>
          <a:bodyPr/>
          <a:lstStyle/>
          <a:p>
            <a:pPr algn="ctr"/>
            <a:r>
              <a:rPr lang="en-US" sz="4800" dirty="0">
                <a:solidFill>
                  <a:schemeClr val="accent2"/>
                </a:solidFill>
              </a:rPr>
              <a:t>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Denormalized data</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Fact tables – countable data</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Dimension tables – slicing-and-dicing</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Also will include integration tables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https://learn.microsoft.com/en-us/fabric/data-warehouse/guidelines-warehouse-performance</a:t>
            </a: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3599397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SFabric-Keynote_2024-03-13.pptx" id="{F4FE3F9E-7AC7-479C-B649-0DCB505868E8}" vid="{3AF7BFFB-E568-4555-814A-356D8DC716E4}"/>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760</TotalTime>
  <Words>1913</Words>
  <Application>Microsoft Office PowerPoint</Application>
  <PresentationFormat>Widescreen</PresentationFormat>
  <Paragraphs>231</Paragraphs>
  <Slides>31</Slides>
  <Notes>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31</vt:i4>
      </vt:variant>
    </vt:vector>
  </HeadingPairs>
  <TitlesOfParts>
    <vt:vector size="44" baseType="lpstr">
      <vt:lpstr>Aptos</vt:lpstr>
      <vt:lpstr>Aptos Display</vt:lpstr>
      <vt:lpstr>Arial</vt:lpstr>
      <vt:lpstr>Calibri</vt:lpstr>
      <vt:lpstr>Calibri Light</vt:lpstr>
      <vt:lpstr>Segoe UI</vt:lpstr>
      <vt:lpstr>Segoe UI Light</vt:lpstr>
      <vt:lpstr>Söhne</vt:lpstr>
      <vt:lpstr>Trebuchet MS</vt:lpstr>
      <vt:lpstr>Wingdings</vt:lpstr>
      <vt:lpstr>Wingdings 3</vt:lpstr>
      <vt:lpstr>Office Theme</vt:lpstr>
      <vt:lpstr>Facet</vt:lpstr>
      <vt:lpstr>PowerPoint Presentation</vt:lpstr>
      <vt:lpstr>Tips and Tricks for Microsoft Fabric Data Warehouse</vt:lpstr>
      <vt:lpstr>PowerPoint Presentation</vt:lpstr>
      <vt:lpstr>Agenda</vt:lpstr>
      <vt:lpstr>What is Microsoft Fabric?</vt:lpstr>
      <vt:lpstr>SaaS Foundation</vt:lpstr>
      <vt:lpstr>What is Fabric DW?</vt:lpstr>
      <vt:lpstr>1. Consider Latency</vt:lpstr>
      <vt:lpstr>2. Table Design – Star Schema</vt:lpstr>
      <vt:lpstr>2. Table Design – Star Schema</vt:lpstr>
      <vt:lpstr>3. Table Design – Data Types</vt:lpstr>
      <vt:lpstr>3. Table Design – Data Types</vt:lpstr>
      <vt:lpstr>Data Pipeline Demo</vt:lpstr>
      <vt:lpstr>4. Direct Lake Considerations</vt:lpstr>
      <vt:lpstr>PowerPoint Presentation</vt:lpstr>
      <vt:lpstr>Unsupported in Direct Lake</vt:lpstr>
      <vt:lpstr>Fallback to DirectQuery</vt:lpstr>
      <vt:lpstr>Schema Patterns for Direct Lake</vt:lpstr>
      <vt:lpstr>5. Modeling Dimension Tables</vt:lpstr>
      <vt:lpstr>Slowly-Changing Dimensions</vt:lpstr>
      <vt:lpstr>Dimension Metadata Fields</vt:lpstr>
      <vt:lpstr>Sentinel Values</vt:lpstr>
      <vt:lpstr>6. T-SQL Limitations</vt:lpstr>
      <vt:lpstr>T-SQL Limitation #1</vt:lpstr>
      <vt:lpstr>T-SQL Limitation #2</vt:lpstr>
      <vt:lpstr>T-SQL Limitation #3</vt:lpstr>
      <vt:lpstr>T-SQL Limitation #4</vt:lpstr>
      <vt:lpstr>7. Leverage the Lakehouse</vt:lpstr>
      <vt:lpstr>Resources</vt:lpstr>
      <vt:lpstr>Session Feedback Surveys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Wilson</dc:creator>
  <cp:lastModifiedBy>Chris Hyde</cp:lastModifiedBy>
  <cp:revision>16</cp:revision>
  <dcterms:created xsi:type="dcterms:W3CDTF">2024-03-13T15:43:48Z</dcterms:created>
  <dcterms:modified xsi:type="dcterms:W3CDTF">2025-04-02T15:47:57Z</dcterms:modified>
</cp:coreProperties>
</file>