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5" r:id="rId2"/>
    <p:sldId id="286" r:id="rId3"/>
    <p:sldId id="292" r:id="rId4"/>
    <p:sldId id="308" r:id="rId5"/>
    <p:sldId id="310" r:id="rId6"/>
    <p:sldId id="332" r:id="rId7"/>
    <p:sldId id="327" r:id="rId8"/>
    <p:sldId id="325" r:id="rId9"/>
    <p:sldId id="304" r:id="rId10"/>
    <p:sldId id="324" r:id="rId11"/>
    <p:sldId id="328" r:id="rId12"/>
    <p:sldId id="330" r:id="rId13"/>
    <p:sldId id="329" r:id="rId14"/>
    <p:sldId id="331" r:id="rId15"/>
    <p:sldId id="333" r:id="rId16"/>
    <p:sldId id="335" r:id="rId17"/>
    <p:sldId id="338" r:id="rId18"/>
    <p:sldId id="336" r:id="rId19"/>
    <p:sldId id="337" r:id="rId20"/>
    <p:sldId id="312" r:id="rId21"/>
    <p:sldId id="323" r:id="rId22"/>
    <p:sldId id="313" r:id="rId23"/>
    <p:sldId id="319" r:id="rId24"/>
    <p:sldId id="320" r:id="rId25"/>
    <p:sldId id="321" r:id="rId26"/>
    <p:sldId id="322" r:id="rId27"/>
    <p:sldId id="314" r:id="rId28"/>
    <p:sldId id="316" r:id="rId29"/>
    <p:sldId id="317" r:id="rId30"/>
    <p:sldId id="315" r:id="rId31"/>
    <p:sldId id="318" r:id="rId32"/>
    <p:sldId id="311" r:id="rId33"/>
    <p:sldId id="307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286"/>
            <p14:sldId id="292"/>
            <p14:sldId id="308"/>
            <p14:sldId id="310"/>
            <p14:sldId id="332"/>
            <p14:sldId id="327"/>
            <p14:sldId id="325"/>
            <p14:sldId id="304"/>
            <p14:sldId id="324"/>
            <p14:sldId id="328"/>
            <p14:sldId id="330"/>
            <p14:sldId id="329"/>
            <p14:sldId id="331"/>
            <p14:sldId id="333"/>
            <p14:sldId id="335"/>
            <p14:sldId id="338"/>
            <p14:sldId id="336"/>
            <p14:sldId id="337"/>
            <p14:sldId id="312"/>
            <p14:sldId id="323"/>
            <p14:sldId id="313"/>
            <p14:sldId id="319"/>
            <p14:sldId id="320"/>
            <p14:sldId id="321"/>
            <p14:sldId id="322"/>
            <p14:sldId id="314"/>
            <p14:sldId id="316"/>
            <p14:sldId id="317"/>
            <p14:sldId id="315"/>
            <p14:sldId id="318"/>
            <p14:sldId id="311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22" d="100"/>
          <a:sy n="122" d="100"/>
        </p:scale>
        <p:origin x="42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 smtClean="0"/>
              <a:t>Heading One Style </a:t>
            </a:r>
          </a:p>
          <a:p>
            <a:pPr lvl="0"/>
            <a:r>
              <a:rPr lang="en-US" dirty="0" smtClean="0"/>
              <a:t>Body content, 18pt Segoe UI (gray)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Heading Two Style</a:t>
            </a:r>
          </a:p>
          <a:p>
            <a:pPr lvl="0"/>
            <a:r>
              <a:rPr lang="en-US" dirty="0" smtClean="0"/>
              <a:t>Body content, 18pt Segoe UI (gray)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HEADING THREE STYLE</a:t>
            </a:r>
          </a:p>
          <a:p>
            <a:pPr lvl="0"/>
            <a:r>
              <a:rPr lang="en-US" dirty="0" smtClean="0"/>
              <a:t>Body content, 18pt Segoe UI (gray)</a:t>
            </a:r>
          </a:p>
          <a:p>
            <a:pPr lvl="0"/>
            <a:endParaRPr lang="en-US" dirty="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hyperlink" Target="http://www.sqlpass.org/PASSChapters/VirtualChapters.aspx" TargetMode="Externa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hyperlink" Target="http://www.sqlpass.org/Events/24HoursofPASS.aspx" TargetMode="Externa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qlpass.org/PASSChapters.aspx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hyperlink" Target="http://www.sqlsaturday.com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5046" y="2859512"/>
            <a:ext cx="6147675" cy="70665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Introduction to SQL Server R Services in SQL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673969" y="4422526"/>
            <a:ext cx="313875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+mn-lt"/>
                <a:cs typeface="Century Gothic"/>
              </a:rPr>
              <a:t>Chris Hyde,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Century Gothic"/>
              </a:rPr>
              <a:t>Owner and Principal Consultant, Hydrate Consulting LLC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12956"/>
          </a:xfrm>
        </p:spPr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365760" y="1188719"/>
            <a:ext cx="8503920" cy="3625558"/>
          </a:xfrm>
        </p:spPr>
        <p:txBody>
          <a:bodyPr/>
          <a:lstStyle/>
          <a:p>
            <a:pPr lvl="2"/>
            <a:r>
              <a:rPr lang="en-US" sz="2400" dirty="0" smtClean="0">
                <a:solidFill>
                  <a:schemeClr val="tx2"/>
                </a:solidFill>
              </a:rPr>
              <a:t>Microsoft </a:t>
            </a:r>
            <a:r>
              <a:rPr lang="en-US" sz="2400" dirty="0">
                <a:solidFill>
                  <a:schemeClr val="tx2"/>
                </a:solidFill>
              </a:rPr>
              <a:t>is positioning itself to be a leader in the field of Business </a:t>
            </a:r>
            <a:r>
              <a:rPr lang="en-US" sz="2400" dirty="0" smtClean="0">
                <a:solidFill>
                  <a:schemeClr val="tx2"/>
                </a:solidFill>
              </a:rPr>
              <a:t>Analytics.</a:t>
            </a:r>
          </a:p>
          <a:p>
            <a:pPr lvl="2"/>
            <a:endParaRPr lang="en-US" sz="800" dirty="0" smtClean="0">
              <a:solidFill>
                <a:schemeClr val="tx2"/>
              </a:solidFill>
            </a:endParaRP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Descriptive </a:t>
            </a:r>
            <a:r>
              <a:rPr lang="en-US" sz="2400" dirty="0">
                <a:solidFill>
                  <a:schemeClr val="tx2"/>
                </a:solidFill>
              </a:rPr>
              <a:t>Analytics – what has already happened; traditional Business </a:t>
            </a:r>
            <a:r>
              <a:rPr lang="en-US" sz="2400" dirty="0" smtClean="0">
                <a:solidFill>
                  <a:schemeClr val="tx2"/>
                </a:solidFill>
              </a:rPr>
              <a:t>Intelligence</a:t>
            </a:r>
          </a:p>
          <a:p>
            <a:pPr lvl="2"/>
            <a:endParaRPr lang="en-US" sz="800" dirty="0" smtClean="0">
              <a:solidFill>
                <a:schemeClr val="tx2"/>
              </a:solidFill>
            </a:endParaRP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Predictive </a:t>
            </a:r>
            <a:r>
              <a:rPr lang="en-US" sz="2400" dirty="0">
                <a:solidFill>
                  <a:schemeClr val="tx2"/>
                </a:solidFill>
              </a:rPr>
              <a:t>Analytics – what will happen in the future; data mining, predictive </a:t>
            </a:r>
            <a:r>
              <a:rPr lang="en-US" sz="2400" dirty="0" smtClean="0">
                <a:solidFill>
                  <a:schemeClr val="tx2"/>
                </a:solidFill>
              </a:rPr>
              <a:t>modeling</a:t>
            </a:r>
          </a:p>
          <a:p>
            <a:pPr lvl="2"/>
            <a:endParaRPr lang="en-US" sz="800" dirty="0">
              <a:solidFill>
                <a:schemeClr val="tx2"/>
              </a:solidFill>
            </a:endParaRP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Prescriptive </a:t>
            </a:r>
            <a:r>
              <a:rPr lang="en-US" sz="2400" dirty="0">
                <a:solidFill>
                  <a:schemeClr val="tx2"/>
                </a:solidFill>
              </a:rPr>
              <a:t>Analytics – suggesting actions based on the predictive models; the next data science buzzword?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R as an Analytics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307" y="4754880"/>
            <a:ext cx="4485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O’Reilly Data Science Survey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86" y="1068249"/>
            <a:ext cx="4467240" cy="35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R as a Predictive Analytics </a:t>
            </a:r>
            <a:r>
              <a:rPr lang="en-US" dirty="0" smtClean="0"/>
              <a:t>Tool, part 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307" y="4754880"/>
            <a:ext cx="524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 2015 </a:t>
            </a:r>
            <a:r>
              <a:rPr lang="en-US" dirty="0" err="1"/>
              <a:t>Rexer</a:t>
            </a:r>
            <a:r>
              <a:rPr lang="en-US" dirty="0"/>
              <a:t> Analytics Data Science </a:t>
            </a:r>
            <a:r>
              <a:rPr lang="en-US" dirty="0" smtClean="0"/>
              <a:t>Survey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33" y="1468109"/>
            <a:ext cx="3653345" cy="2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R as </a:t>
            </a:r>
            <a:r>
              <a:rPr lang="en-US" dirty="0" smtClean="0"/>
              <a:t>a Predictive </a:t>
            </a:r>
            <a:r>
              <a:rPr lang="en-US" dirty="0" smtClean="0"/>
              <a:t>Analytics Tool, part II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307" y="4754880"/>
            <a:ext cx="524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 2015 </a:t>
            </a:r>
            <a:r>
              <a:rPr lang="en-US" dirty="0" err="1"/>
              <a:t>Rexer</a:t>
            </a:r>
            <a:r>
              <a:rPr lang="en-US" dirty="0"/>
              <a:t> Analytics Data Science </a:t>
            </a:r>
            <a:r>
              <a:rPr lang="en-US" dirty="0" smtClean="0"/>
              <a:t>Survey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86" y="1468109"/>
            <a:ext cx="4467240" cy="2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Exponential Growth of R Packages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307" y="4754880"/>
            <a:ext cx="773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/>
              <a:t>https</a:t>
            </a:r>
            <a:r>
              <a:rPr lang="en-US" dirty="0"/>
              <a:t>://www.r-bloggers.com/on-the-growth-of-cran-packages/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00" y="1068249"/>
            <a:ext cx="3596812" cy="35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Install R Services (In-Database), part 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6" y="1080724"/>
            <a:ext cx="5375645" cy="33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Install R Services (In-Database), part II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6" y="1082425"/>
            <a:ext cx="5375645" cy="33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12956"/>
          </a:xfrm>
        </p:spPr>
        <p:txBody>
          <a:bodyPr/>
          <a:lstStyle/>
          <a:p>
            <a:r>
              <a:rPr lang="en-US" dirty="0" smtClean="0"/>
              <a:t>Post-Installation Configuration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365760" y="1188719"/>
            <a:ext cx="8503920" cy="3625558"/>
          </a:xfrm>
        </p:spPr>
        <p:txBody>
          <a:bodyPr/>
          <a:lstStyle/>
          <a:p>
            <a:pPr lvl="2"/>
            <a:r>
              <a:rPr lang="en-US" sz="2400" dirty="0" smtClean="0">
                <a:solidFill>
                  <a:schemeClr val="tx2"/>
                </a:solidFill>
              </a:rPr>
              <a:t>Enable External Scripts: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200" dirty="0" smtClean="0">
              <a:solidFill>
                <a:schemeClr val="tx2"/>
              </a:solidFill>
            </a:endParaRPr>
          </a:p>
          <a:p>
            <a:pPr lvl="2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scripts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1; </a:t>
            </a:r>
          </a:p>
          <a:p>
            <a:pPr lvl="2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lvl="2"/>
            <a:endParaRPr 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Configure Memory Appropriately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30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12956"/>
          </a:xfrm>
        </p:spPr>
        <p:txBody>
          <a:bodyPr/>
          <a:lstStyle/>
          <a:p>
            <a:r>
              <a:rPr lang="en-US" dirty="0" smtClean="0"/>
              <a:t>Basic Concepts of R</a:t>
            </a:r>
            <a:r>
              <a:rPr lang="en-US" dirty="0" smtClean="0"/>
              <a:t>, part 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365760" y="1188719"/>
            <a:ext cx="8503920" cy="3625558"/>
          </a:xfrm>
        </p:spPr>
        <p:txBody>
          <a:bodyPr/>
          <a:lstStyle/>
          <a:p>
            <a:pPr lvl="2"/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he Assignment Operator: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</a:t>
            </a:r>
          </a:p>
          <a:p>
            <a:pPr lvl="2"/>
            <a:endParaRPr lang="en-US" sz="800" dirty="0" smtClean="0">
              <a:solidFill>
                <a:schemeClr val="tx2"/>
              </a:solidFill>
            </a:endParaRP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Sequences</a:t>
            </a:r>
            <a:r>
              <a:rPr lang="en-US" sz="2400" dirty="0" smtClean="0">
                <a:solidFill>
                  <a:schemeClr val="tx2"/>
                </a:solidFill>
              </a:rPr>
              <a:t>: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          A:Z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800" dirty="0">
              <a:solidFill>
                <a:schemeClr val="tx2"/>
              </a:solidFill>
            </a:endParaRP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Vectors: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&lt;- 1:10; letters &lt;- A:Z; x &lt;- 1;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800" dirty="0">
              <a:solidFill>
                <a:schemeClr val="tx2"/>
              </a:solidFill>
            </a:endParaRP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Combiner: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 &lt;- c(1, 1, 2, 3, 5, 8, 13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800" dirty="0">
              <a:solidFill>
                <a:schemeClr val="tx2"/>
              </a:solidFill>
            </a:endParaRP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Data Frame:</a:t>
            </a:r>
            <a:endParaRPr lang="en-US" sz="2400" dirty="0">
              <a:solidFill>
                <a:schemeClr val="tx2"/>
              </a:solidFill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12956"/>
          </a:xfrm>
        </p:spPr>
        <p:txBody>
          <a:bodyPr/>
          <a:lstStyle/>
          <a:p>
            <a:r>
              <a:rPr lang="en-US" dirty="0" smtClean="0"/>
              <a:t>Basic Concepts of R</a:t>
            </a:r>
            <a:r>
              <a:rPr lang="en-US" dirty="0" smtClean="0"/>
              <a:t>, part II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365760" y="1188719"/>
            <a:ext cx="8503920" cy="3625558"/>
          </a:xfrm>
        </p:spPr>
        <p:txBody>
          <a:bodyPr/>
          <a:lstStyle/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Vectorized</a:t>
            </a:r>
            <a:r>
              <a:rPr lang="en-US" sz="2400" dirty="0" smtClean="0">
                <a:solidFill>
                  <a:schemeClr val="tx2"/>
                </a:solidFill>
              </a:rPr>
              <a:t> Operation: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200" dirty="0" smtClean="0">
              <a:solidFill>
                <a:schemeClr val="tx2"/>
              </a:solidFill>
            </a:endParaRP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x + 3;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(4, 5, 6, 7, 8, 9)</a:t>
            </a:r>
          </a:p>
          <a:p>
            <a:pPr lvl="2"/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&lt;- 7:12;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(8, 10, 12, 14, 16, 18)</a:t>
            </a:r>
          </a:p>
          <a:p>
            <a:pPr lvl="2"/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&lt;- 7:9;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lvl="2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(8, 10, 12, 11, 13, 15)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2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/>
          <p:cNvSpPr/>
          <p:nvPr/>
        </p:nvSpPr>
        <p:spPr>
          <a:xfrm rot="8100000">
            <a:off x="701184" y="1248457"/>
            <a:ext cx="2226304" cy="2226304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89828" y="1631611"/>
            <a:ext cx="849018" cy="152923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03466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000" dirty="0" smtClean="0">
                <a:solidFill>
                  <a:srgbClr val="0084CC"/>
                </a:solidFill>
              </a:rPr>
              <a:t>Please silence </a:t>
            </a:r>
            <a:br>
              <a:rPr lang="en-US" sz="6000" dirty="0" smtClean="0">
                <a:solidFill>
                  <a:srgbClr val="0084CC"/>
                </a:solidFill>
              </a:rPr>
            </a:br>
            <a:r>
              <a:rPr lang="en-US" sz="6000" dirty="0" smtClean="0">
                <a:solidFill>
                  <a:srgbClr val="0084CC"/>
                </a:solidFill>
              </a:rPr>
              <a:t>cell phones</a:t>
            </a:r>
            <a:endParaRPr lang="en-US" sz="6000" dirty="0">
              <a:solidFill>
                <a:srgbClr val="0084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54215" y="875324"/>
            <a:ext cx="5705904" cy="1656862"/>
          </a:xfrm>
        </p:spPr>
        <p:txBody>
          <a:bodyPr/>
          <a:lstStyle/>
          <a:p>
            <a:r>
              <a:rPr lang="en-US" dirty="0" smtClean="0"/>
              <a:t>Getting Data Into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Out of 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0D2"/>
                </a:solidFill>
              </a:rPr>
              <a:t>Demo #2</a:t>
            </a:r>
            <a:endParaRPr lang="en-US" dirty="0">
              <a:solidFill>
                <a:srgbClr val="009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527002" cy="500199"/>
          </a:xfrm>
        </p:spPr>
        <p:txBody>
          <a:bodyPr/>
          <a:lstStyle/>
          <a:p>
            <a:r>
              <a:rPr lang="en-US" sz="3000" dirty="0" smtClean="0"/>
              <a:t>The Case Studies (Very Slightly Fictionalized)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" y="952959"/>
            <a:ext cx="306705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153" y="328448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6053" y="104437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43" y="3369446"/>
            <a:ext cx="1178662" cy="1538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42" y="1581830"/>
            <a:ext cx="1051072" cy="15619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1" y="1581830"/>
            <a:ext cx="1152119" cy="1538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69" y="1615077"/>
            <a:ext cx="1387549" cy="1471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1" y="3369447"/>
            <a:ext cx="1081485" cy="1538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83" y="343727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875324"/>
            <a:ext cx="7644119" cy="1656862"/>
          </a:xfrm>
        </p:spPr>
        <p:txBody>
          <a:bodyPr/>
          <a:lstStyle/>
          <a:p>
            <a:r>
              <a:rPr lang="en-US" dirty="0" smtClean="0"/>
              <a:t>Averting Panic Over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Charge Summary Report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0D2"/>
                </a:solidFill>
              </a:rPr>
              <a:t>Demo #3</a:t>
            </a:r>
            <a:endParaRPr lang="en-US" dirty="0">
              <a:solidFill>
                <a:srgbClr val="009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229600" cy="500199"/>
          </a:xfrm>
        </p:spPr>
        <p:txBody>
          <a:bodyPr/>
          <a:lstStyle/>
          <a:p>
            <a:r>
              <a:rPr lang="en-US" dirty="0" smtClean="0"/>
              <a:t>Distribution of Charges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2" y="1074198"/>
            <a:ext cx="6383045" cy="3790764"/>
          </a:xfrm>
        </p:spPr>
      </p:pic>
    </p:spTree>
    <p:extLst>
      <p:ext uri="{BB962C8B-B14F-4D97-AF65-F5344CB8AC3E}">
        <p14:creationId xmlns:p14="http://schemas.microsoft.com/office/powerpoint/2010/main" val="10519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Reviewing Standard Normal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307" y="4741986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047566"/>
            <a:ext cx="7082847" cy="36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Standard Normal Distribution in Detail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307" y="4741986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6" y="1068249"/>
            <a:ext cx="7772400" cy="35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Standard Normal Distribution in Detail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307" y="4741986"/>
            <a:ext cx="799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www.mathsisfun.com/data/standard-deviation-calculator.html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5559"/>
            <a:ext cx="5499717" cy="17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875324"/>
            <a:ext cx="7644119" cy="1656862"/>
          </a:xfrm>
        </p:spPr>
        <p:txBody>
          <a:bodyPr/>
          <a:lstStyle/>
          <a:p>
            <a:r>
              <a:rPr lang="en-US" dirty="0" smtClean="0"/>
              <a:t>Overbooking Without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Over-Overbooking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0D2"/>
                </a:solidFill>
              </a:rPr>
              <a:t>Demo </a:t>
            </a:r>
            <a:r>
              <a:rPr lang="en-US" dirty="0" smtClean="0">
                <a:solidFill>
                  <a:srgbClr val="0090D2"/>
                </a:solidFill>
              </a:rPr>
              <a:t>#4</a:t>
            </a:r>
            <a:endParaRPr lang="en-US" dirty="0">
              <a:solidFill>
                <a:srgbClr val="009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229600" cy="500199"/>
          </a:xfrm>
        </p:spPr>
        <p:txBody>
          <a:bodyPr/>
          <a:lstStyle/>
          <a:p>
            <a:r>
              <a:rPr lang="en-US" dirty="0" smtClean="0"/>
              <a:t>Galton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4198"/>
            <a:ext cx="6280952" cy="3790764"/>
          </a:xfrm>
        </p:spPr>
      </p:pic>
    </p:spTree>
    <p:extLst>
      <p:ext uri="{BB962C8B-B14F-4D97-AF65-F5344CB8AC3E}">
        <p14:creationId xmlns:p14="http://schemas.microsoft.com/office/powerpoint/2010/main" val="13260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229600" cy="500199"/>
          </a:xfrm>
        </p:spPr>
        <p:txBody>
          <a:bodyPr/>
          <a:lstStyle/>
          <a:p>
            <a:r>
              <a:rPr lang="en-US" dirty="0" smtClean="0"/>
              <a:t>Pascal’s Triangle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7" y="1020931"/>
            <a:ext cx="5071909" cy="3417903"/>
          </a:xfrm>
        </p:spPr>
      </p:pic>
    </p:spTree>
    <p:extLst>
      <p:ext uri="{BB962C8B-B14F-4D97-AF65-F5344CB8AC3E}">
        <p14:creationId xmlns:p14="http://schemas.microsoft.com/office/powerpoint/2010/main" val="7586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Explore Everything PASS Has to Offer </a:t>
            </a:r>
            <a:endParaRPr lang="en-US" dirty="0"/>
          </a:p>
        </p:txBody>
      </p:sp>
      <p:pic>
        <p:nvPicPr>
          <p:cNvPr id="44" name="Picture 43" descr="Untitled-1.png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29" b="67265"/>
          <a:stretch/>
        </p:blipFill>
        <p:spPr>
          <a:xfrm>
            <a:off x="1110651" y="1011180"/>
            <a:ext cx="1342454" cy="580280"/>
          </a:xfrm>
          <a:prstGeom prst="rect">
            <a:avLst/>
          </a:prstGeom>
        </p:spPr>
      </p:pic>
      <p:sp>
        <p:nvSpPr>
          <p:cNvPr id="52" name="Rectangle 51">
            <a:hlinkClick r:id="rId2"/>
          </p:cNvPr>
          <p:cNvSpPr/>
          <p:nvPr/>
        </p:nvSpPr>
        <p:spPr>
          <a:xfrm>
            <a:off x="592568" y="1705063"/>
            <a:ext cx="2385191" cy="410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FREE ONLINE WEBINAR EVENTS </a:t>
            </a:r>
          </a:p>
        </p:txBody>
      </p:sp>
      <p:sp>
        <p:nvSpPr>
          <p:cNvPr id="53" name="Rectangle 52">
            <a:hlinkClick r:id="rId4"/>
          </p:cNvPr>
          <p:cNvSpPr/>
          <p:nvPr/>
        </p:nvSpPr>
        <p:spPr>
          <a:xfrm>
            <a:off x="3155643" y="1739588"/>
            <a:ext cx="2767264" cy="3409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FREE 1-DAY LOCAL TRAINING EVENTS</a:t>
            </a:r>
          </a:p>
        </p:txBody>
      </p:sp>
      <p:pic>
        <p:nvPicPr>
          <p:cNvPr id="54" name="Picture 53" descr="Untitled-1.png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1" r="39628" b="67265"/>
          <a:stretch/>
        </p:blipFill>
        <p:spPr>
          <a:xfrm>
            <a:off x="3864347" y="1011180"/>
            <a:ext cx="1348465" cy="582877"/>
          </a:xfrm>
          <a:prstGeom prst="rect">
            <a:avLst/>
          </a:prstGeom>
        </p:spPr>
      </p:pic>
      <p:sp>
        <p:nvSpPr>
          <p:cNvPr id="60" name="Rectangle 59">
            <a:hlinkClick r:id="rId6"/>
          </p:cNvPr>
          <p:cNvSpPr/>
          <p:nvPr/>
        </p:nvSpPr>
        <p:spPr>
          <a:xfrm>
            <a:off x="457200" y="3043791"/>
            <a:ext cx="2491519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LOCAL USER GROUPS </a:t>
            </a:r>
            <a:br>
              <a:rPr lang="en-US" sz="900" b="1" dirty="0" smtClean="0">
                <a:solidFill>
                  <a:srgbClr val="0090D2"/>
                </a:solidFill>
              </a:rPr>
            </a:br>
            <a:r>
              <a:rPr lang="en-US" sz="900" b="1" dirty="0" smtClean="0">
                <a:solidFill>
                  <a:srgbClr val="0090D2"/>
                </a:solidFill>
              </a:rPr>
              <a:t>AROUND THE WORLD</a:t>
            </a:r>
          </a:p>
        </p:txBody>
      </p:sp>
      <p:sp>
        <p:nvSpPr>
          <p:cNvPr id="61" name="Rectangle 60">
            <a:hlinkClick r:id="rId7"/>
          </p:cNvPr>
          <p:cNvSpPr/>
          <p:nvPr/>
        </p:nvSpPr>
        <p:spPr>
          <a:xfrm>
            <a:off x="3406478" y="3081818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ONLINE SPECIAL INTEREST </a:t>
            </a:r>
            <a:br>
              <a:rPr lang="en-US" sz="900" b="1" dirty="0" smtClean="0">
                <a:solidFill>
                  <a:srgbClr val="0090D2"/>
                </a:solidFill>
              </a:rPr>
            </a:br>
            <a:r>
              <a:rPr lang="en-US" sz="900" b="1" dirty="0" smtClean="0">
                <a:solidFill>
                  <a:srgbClr val="0090D2"/>
                </a:solidFill>
              </a:rPr>
              <a:t>USER GROUPS </a:t>
            </a:r>
          </a:p>
        </p:txBody>
      </p:sp>
      <p:pic>
        <p:nvPicPr>
          <p:cNvPr id="65" name="Picture 64" descr="Untitled-1.png">
            <a:hlinkClick r:id="rId2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2" r="76329" b="2679"/>
          <a:stretch/>
        </p:blipFill>
        <p:spPr>
          <a:xfrm>
            <a:off x="1028453" y="2366344"/>
            <a:ext cx="1255432" cy="61715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1420" y="2361449"/>
            <a:ext cx="1267496" cy="700899"/>
            <a:chOff x="6709476" y="3749645"/>
            <a:chExt cx="1134889" cy="627570"/>
          </a:xfrm>
        </p:grpSpPr>
        <p:pic>
          <p:nvPicPr>
            <p:cNvPr id="62" name="Picture 61" descr="Untitled-1.png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2" t="86749" r="3350" b="-1518"/>
            <a:stretch/>
          </p:blipFill>
          <p:spPr>
            <a:xfrm>
              <a:off x="6709476" y="4179421"/>
              <a:ext cx="1134889" cy="197794"/>
            </a:xfrm>
            <a:prstGeom prst="rect">
              <a:avLst/>
            </a:prstGeom>
          </p:spPr>
        </p:pic>
        <p:pic>
          <p:nvPicPr>
            <p:cNvPr id="66" name="Picture 65" descr="Untitled-1.png">
              <a:hlinkClick r:id="rId2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92" r="76329" b="10747"/>
            <a:stretch/>
          </p:blipFill>
          <p:spPr>
            <a:xfrm>
              <a:off x="6742870" y="3749645"/>
              <a:ext cx="1054730" cy="406122"/>
            </a:xfrm>
            <a:prstGeom prst="rect">
              <a:avLst/>
            </a:prstGeom>
          </p:spPr>
        </p:pic>
      </p:grpSp>
      <p:sp>
        <p:nvSpPr>
          <p:cNvPr id="70" name="Rectangle 69">
            <a:hlinkClick r:id="rId6"/>
          </p:cNvPr>
          <p:cNvSpPr/>
          <p:nvPr/>
        </p:nvSpPr>
        <p:spPr>
          <a:xfrm>
            <a:off x="3430883" y="4663746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BUSINESS ANALYTICS TRAINING </a:t>
            </a:r>
          </a:p>
        </p:txBody>
      </p:sp>
      <p:sp>
        <p:nvSpPr>
          <p:cNvPr id="71" name="Rectangle 70">
            <a:hlinkClick r:id="rId6"/>
          </p:cNvPr>
          <p:cNvSpPr/>
          <p:nvPr/>
        </p:nvSpPr>
        <p:spPr>
          <a:xfrm>
            <a:off x="6258671" y="1735531"/>
            <a:ext cx="232430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VOLUNTEERING OPPORTUNITIES </a:t>
            </a:r>
          </a:p>
        </p:txBody>
      </p:sp>
      <p:sp>
        <p:nvSpPr>
          <p:cNvPr id="72" name="Rectangle 71">
            <a:hlinkClick r:id="rId6"/>
          </p:cNvPr>
          <p:cNvSpPr/>
          <p:nvPr/>
        </p:nvSpPr>
        <p:spPr>
          <a:xfrm>
            <a:off x="6253277" y="3081818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PASS COMMUNITY NEWSLETTER 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01" y="2443301"/>
            <a:ext cx="2185026" cy="54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18027" y="2165685"/>
            <a:ext cx="8107947" cy="0"/>
          </a:xfrm>
          <a:prstGeom prst="line">
            <a:avLst/>
          </a:prstGeom>
          <a:ln w="9525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8027" y="3562685"/>
            <a:ext cx="8107947" cy="0"/>
          </a:xfrm>
          <a:prstGeom prst="line">
            <a:avLst/>
          </a:prstGeom>
          <a:ln w="9525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48263" y="1096213"/>
            <a:ext cx="2847474" cy="929103"/>
            <a:chOff x="2673685" y="1096213"/>
            <a:chExt cx="2847474" cy="9291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673685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521159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48263" y="2379582"/>
            <a:ext cx="2847474" cy="929103"/>
            <a:chOff x="2673685" y="1096213"/>
            <a:chExt cx="2847474" cy="929103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673685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21159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148263" y="3789950"/>
            <a:ext cx="2847474" cy="929103"/>
            <a:chOff x="2673685" y="1096213"/>
            <a:chExt cx="2847474" cy="929103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673685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21159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51" y="3719352"/>
            <a:ext cx="1644898" cy="1005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2973" y="3789950"/>
            <a:ext cx="1553402" cy="750085"/>
          </a:xfrm>
          <a:prstGeom prst="rect">
            <a:avLst/>
          </a:prstGeom>
        </p:spPr>
      </p:pic>
      <p:sp>
        <p:nvSpPr>
          <p:cNvPr id="37" name="Rectangle 36">
            <a:hlinkClick r:id="rId6"/>
          </p:cNvPr>
          <p:cNvSpPr/>
          <p:nvPr/>
        </p:nvSpPr>
        <p:spPr>
          <a:xfrm>
            <a:off x="6294254" y="4671842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BA INSIGHTS NEWSLETTER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586" y="3711721"/>
            <a:ext cx="2374318" cy="321605"/>
          </a:xfrm>
          <a:prstGeom prst="rect">
            <a:avLst/>
          </a:prstGeom>
        </p:spPr>
      </p:pic>
      <p:sp>
        <p:nvSpPr>
          <p:cNvPr id="39" name="Rectangle 38">
            <a:hlinkClick r:id="rId6"/>
          </p:cNvPr>
          <p:cNvSpPr/>
          <p:nvPr/>
        </p:nvSpPr>
        <p:spPr>
          <a:xfrm>
            <a:off x="567513" y="4693336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FREE ONLINE RESOURCES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230" y="4056462"/>
            <a:ext cx="2374318" cy="328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568" y="4407677"/>
            <a:ext cx="2356151" cy="348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4388" y="4384490"/>
            <a:ext cx="443371" cy="4433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6105" y="993025"/>
            <a:ext cx="1426063" cy="7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34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875324"/>
            <a:ext cx="7644119" cy="1656862"/>
          </a:xfrm>
        </p:spPr>
        <p:txBody>
          <a:bodyPr/>
          <a:lstStyle/>
          <a:p>
            <a:r>
              <a:rPr lang="en-US" dirty="0" smtClean="0"/>
              <a:t>Galton Board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0D2"/>
                </a:solidFill>
              </a:rPr>
              <a:t>Video</a:t>
            </a:r>
            <a:endParaRPr lang="en-US" dirty="0">
              <a:solidFill>
                <a:srgbClr val="009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12956"/>
          </a:xfrm>
        </p:spPr>
        <p:txBody>
          <a:bodyPr/>
          <a:lstStyle/>
          <a:p>
            <a:r>
              <a:rPr lang="en-US" dirty="0" smtClean="0"/>
              <a:t>Resources and Next Steps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365760" y="1188720"/>
            <a:ext cx="8503920" cy="2952334"/>
          </a:xfrm>
        </p:spPr>
        <p:txBody>
          <a:bodyPr/>
          <a:lstStyle/>
          <a:p>
            <a:pPr lvl="2"/>
            <a:r>
              <a:rPr lang="en-US" sz="2400" dirty="0" smtClean="0">
                <a:solidFill>
                  <a:schemeClr val="tx2"/>
                </a:solidFill>
              </a:rPr>
              <a:t>This Presentation:</a:t>
            </a:r>
          </a:p>
          <a:p>
            <a:pPr lvl="2"/>
            <a:r>
              <a:rPr lang="en-US" dirty="0" smtClean="0"/>
              <a:t>https://github.com/DrJekyll325/SQLServer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Microsoft Data Exploration and Predictive Modeling Tutorial:</a:t>
            </a:r>
          </a:p>
          <a:p>
            <a:pPr lvl="2"/>
            <a:r>
              <a:rPr lang="en-US" dirty="0"/>
              <a:t>https://msdn.microsoft.com/en-us/library/mt591995.aspx</a:t>
            </a:r>
          </a:p>
          <a:p>
            <a:pPr lvl="2"/>
            <a:endParaRPr lang="en-US" sz="1200" dirty="0"/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Coursera Data Science Specialization:</a:t>
            </a:r>
            <a:endParaRPr lang="en-US" sz="2400" dirty="0">
              <a:solidFill>
                <a:schemeClr val="tx2"/>
              </a:solidFill>
            </a:endParaRPr>
          </a:p>
          <a:p>
            <a:pPr lvl="2"/>
            <a:r>
              <a:rPr lang="en-US" dirty="0"/>
              <a:t>https</a:t>
            </a:r>
            <a:r>
              <a:rPr lang="en-US" dirty="0" smtClean="0"/>
              <a:t>://www.coursera.org/en-us/library/mt591995.aspx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8855" y="1790332"/>
            <a:ext cx="3906291" cy="735724"/>
          </a:xfrm>
          <a:prstGeom prst="rect">
            <a:avLst/>
          </a:prstGeom>
          <a:pattFill prst="ltDnDiag">
            <a:fgClr>
              <a:schemeClr val="accent6"/>
            </a:fgClr>
            <a:bgClr>
              <a:prstClr val="white"/>
            </a:bgClr>
          </a:patt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16641" y="878646"/>
            <a:ext cx="2504966" cy="2504966"/>
          </a:xfrm>
          <a:prstGeom prst="ellipse">
            <a:avLst/>
          </a:prstGeom>
          <a:solidFill>
            <a:srgbClr val="1DB1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051560" rtlCol="0" anchor="ctr"/>
          <a:lstStyle/>
          <a:p>
            <a:pPr algn="ctr"/>
            <a:r>
              <a:rPr lang="en-US" dirty="0" smtClean="0"/>
              <a:t>ways to access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9765" y="3854462"/>
            <a:ext cx="2099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C2C2D"/>
                </a:solidFill>
              </a:rPr>
              <a:t>Go to </a:t>
            </a:r>
            <a:r>
              <a:rPr lang="en-US" sz="1400" b="1" dirty="0" smtClean="0">
                <a:solidFill>
                  <a:schemeClr val="accent2"/>
                </a:solidFill>
              </a:rPr>
              <a:t>passSummit.com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5061" y="3854462"/>
            <a:ext cx="2703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Download</a:t>
            </a:r>
            <a:r>
              <a:rPr lang="en-US" sz="1400" b="1" dirty="0">
                <a:solidFill>
                  <a:srgbClr val="F36E21"/>
                </a:solidFill>
              </a:rPr>
              <a:t> </a:t>
            </a:r>
            <a:r>
              <a:rPr lang="en-US" sz="1400" dirty="0">
                <a:solidFill>
                  <a:srgbClr val="2C2C2D"/>
                </a:solidFill>
              </a:rPr>
              <a:t>the </a:t>
            </a:r>
            <a:r>
              <a:rPr lang="en-US" sz="1400" dirty="0" err="1">
                <a:solidFill>
                  <a:srgbClr val="2C2C2D"/>
                </a:solidFill>
              </a:rPr>
              <a:t>GuideBook</a:t>
            </a:r>
            <a:r>
              <a:rPr lang="en-US" sz="1400" dirty="0">
                <a:solidFill>
                  <a:srgbClr val="2C2C2D"/>
                </a:solidFill>
              </a:rPr>
              <a:t> App and search: </a:t>
            </a:r>
            <a:r>
              <a:rPr lang="en-US" sz="1400" b="1" dirty="0" smtClean="0">
                <a:solidFill>
                  <a:schemeClr val="accent2"/>
                </a:solidFill>
              </a:rPr>
              <a:t>PASS </a:t>
            </a:r>
            <a:r>
              <a:rPr lang="en-US" sz="1400" b="1" dirty="0">
                <a:solidFill>
                  <a:schemeClr val="accent2"/>
                </a:solidFill>
              </a:rPr>
              <a:t>Summit </a:t>
            </a:r>
            <a:r>
              <a:rPr lang="en-US" sz="1400" b="1" dirty="0" smtClean="0">
                <a:solidFill>
                  <a:schemeClr val="accent2"/>
                </a:solidFill>
              </a:rPr>
              <a:t>2016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8552" y="3854462"/>
            <a:ext cx="299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Follow the QR code </a:t>
            </a:r>
            <a:r>
              <a:rPr lang="en-US" sz="1400" dirty="0">
                <a:solidFill>
                  <a:srgbClr val="2C2C2D"/>
                </a:solidFill>
              </a:rPr>
              <a:t>link displayed on session signage throughout the conference venue and in the program guide</a:t>
            </a:r>
          </a:p>
        </p:txBody>
      </p:sp>
      <p:sp>
        <p:nvSpPr>
          <p:cNvPr id="37" name="Right Triangle 36"/>
          <p:cNvSpPr/>
          <p:nvPr/>
        </p:nvSpPr>
        <p:spPr>
          <a:xfrm rot="5400000">
            <a:off x="6490136" y="2517297"/>
            <a:ext cx="262759" cy="262759"/>
          </a:xfrm>
          <a:prstGeom prst="rtTriangle">
            <a:avLst/>
          </a:prstGeom>
          <a:solidFill>
            <a:srgbClr val="003677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62468" y="1790332"/>
            <a:ext cx="2391049" cy="735724"/>
          </a:xfrm>
          <a:prstGeom prst="rect">
            <a:avLst/>
          </a:prstGeom>
          <a:solidFill>
            <a:srgbClr val="003677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Submit by 5pm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Friday November 6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to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WIN </a:t>
            </a:r>
            <a:r>
              <a:rPr lang="en-US" sz="1400" dirty="0" smtClean="0">
                <a:solidFill>
                  <a:schemeClr val="bg1"/>
                </a:solidFill>
              </a:rPr>
              <a:t>prizes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7" y="3160119"/>
            <a:ext cx="320128" cy="62110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98" y="3256303"/>
            <a:ext cx="387410" cy="42873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881586" y="3490596"/>
            <a:ext cx="3091793" cy="1312310"/>
            <a:chOff x="2881586" y="4099034"/>
            <a:chExt cx="3091793" cy="227724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881586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73379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35" y="3237035"/>
            <a:ext cx="467271" cy="467271"/>
          </a:xfrm>
          <a:prstGeom prst="rect">
            <a:avLst/>
          </a:prstGeom>
        </p:spPr>
      </p:pic>
      <p:sp>
        <p:nvSpPr>
          <p:cNvPr id="45" name="Right Triangle 44"/>
          <p:cNvSpPr/>
          <p:nvPr/>
        </p:nvSpPr>
        <p:spPr>
          <a:xfrm rot="16200000" flipH="1">
            <a:off x="2373584" y="2517297"/>
            <a:ext cx="262759" cy="262759"/>
          </a:xfrm>
          <a:prstGeom prst="rtTriangle">
            <a:avLst/>
          </a:prstGeom>
          <a:solidFill>
            <a:srgbClr val="003677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3019" y="1790332"/>
            <a:ext cx="2391049" cy="735724"/>
          </a:xfrm>
          <a:prstGeom prst="rect">
            <a:avLst/>
          </a:prstGeom>
          <a:solidFill>
            <a:srgbClr val="003677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Your feedback is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important and valuable.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6240" y="111082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mtClean="0">
                <a:solidFill>
                  <a:schemeClr val="bg1"/>
                </a:solidFill>
              </a:rPr>
              <a:t>3</a:t>
            </a:r>
            <a:endParaRPr lang="en-US" sz="9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76573" y="2086398"/>
            <a:ext cx="5883546" cy="706657"/>
          </a:xfrm>
        </p:spPr>
        <p:txBody>
          <a:bodyPr/>
          <a:lstStyle/>
          <a:p>
            <a:r>
              <a:rPr lang="en-US" sz="7200" dirty="0" smtClean="0"/>
              <a:t>Thank You </a:t>
            </a:r>
            <a:endParaRPr lang="en-US" sz="7200" dirty="0"/>
          </a:p>
        </p:txBody>
      </p:sp>
      <p:sp>
        <p:nvSpPr>
          <p:cNvPr id="2" name="Rectangle 1"/>
          <p:cNvSpPr/>
          <p:nvPr/>
        </p:nvSpPr>
        <p:spPr>
          <a:xfrm>
            <a:off x="4173415" y="3301205"/>
            <a:ext cx="4549525" cy="136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t"/>
          <a:lstStyle/>
          <a:p>
            <a:pPr algn="r">
              <a:spcAft>
                <a:spcPts val="600"/>
              </a:spcAft>
            </a:pP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Learn more from</a:t>
            </a:r>
          </a:p>
          <a:p>
            <a:pPr algn="r">
              <a:spcAft>
                <a:spcPts val="600"/>
              </a:spcAft>
            </a:pPr>
            <a:r>
              <a:rPr lang="en-US" sz="2800" b="1" dirty="0" smtClean="0">
                <a:solidFill>
                  <a:schemeClr val="accent5"/>
                </a:solidFill>
                <a:latin typeface="+mj-lt"/>
              </a:rPr>
              <a:t>Chris Hyde</a:t>
            </a:r>
            <a:endParaRPr lang="en-US" sz="2800" dirty="0" smtClean="0">
              <a:solidFill>
                <a:schemeClr val="accent2"/>
              </a:solidFill>
              <a:latin typeface="+mj-lt"/>
            </a:endParaRPr>
          </a:p>
          <a:p>
            <a:pPr algn="r">
              <a:spcAft>
                <a:spcPts val="600"/>
              </a:spcAft>
            </a:pPr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chrishyde325@gmail.com or follow @ChrisHyde325</a:t>
            </a:r>
            <a:endParaRPr lang="en-US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615" y="3120129"/>
            <a:ext cx="4788385" cy="50558"/>
          </a:xfrm>
          <a:prstGeom prst="rect">
            <a:avLst/>
          </a:prstGeom>
          <a:pattFill prst="ltDnDiag">
            <a:fgClr>
              <a:schemeClr val="accent6"/>
            </a:fgClr>
            <a:bgClr>
              <a:prstClr val="white"/>
            </a:bgClr>
          </a:patt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8855" y="1790332"/>
            <a:ext cx="3906291" cy="735724"/>
          </a:xfrm>
          <a:prstGeom prst="rect">
            <a:avLst/>
          </a:prstGeom>
          <a:pattFill prst="ltDnDiag">
            <a:fgClr>
              <a:schemeClr val="accent6"/>
            </a:fgClr>
            <a:bgClr>
              <a:prstClr val="white"/>
            </a:bgClr>
          </a:patt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16641" y="878646"/>
            <a:ext cx="2504966" cy="2504966"/>
          </a:xfrm>
          <a:prstGeom prst="ellipse">
            <a:avLst/>
          </a:prstGeom>
          <a:solidFill>
            <a:srgbClr val="1DB1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051560" rtlCol="0" anchor="ctr"/>
          <a:lstStyle/>
          <a:p>
            <a:pPr algn="ctr"/>
            <a:r>
              <a:rPr lang="en-US" dirty="0" smtClean="0"/>
              <a:t>ways to access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9765" y="3854462"/>
            <a:ext cx="2099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C2C2D"/>
                </a:solidFill>
              </a:rPr>
              <a:t>Go to </a:t>
            </a:r>
            <a:r>
              <a:rPr lang="en-US" sz="1400" b="1" dirty="0" smtClean="0">
                <a:solidFill>
                  <a:schemeClr val="accent2"/>
                </a:solidFill>
              </a:rPr>
              <a:t>passSummit.com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5061" y="3854462"/>
            <a:ext cx="2703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Download</a:t>
            </a:r>
            <a:r>
              <a:rPr lang="en-US" sz="1400" b="1" dirty="0">
                <a:solidFill>
                  <a:srgbClr val="F36E21"/>
                </a:solidFill>
              </a:rPr>
              <a:t> </a:t>
            </a:r>
            <a:r>
              <a:rPr lang="en-US" sz="1400" dirty="0">
                <a:solidFill>
                  <a:srgbClr val="2C2C2D"/>
                </a:solidFill>
              </a:rPr>
              <a:t>the </a:t>
            </a:r>
            <a:r>
              <a:rPr lang="en-US" sz="1400" dirty="0" err="1">
                <a:solidFill>
                  <a:srgbClr val="2C2C2D"/>
                </a:solidFill>
              </a:rPr>
              <a:t>GuideBook</a:t>
            </a:r>
            <a:r>
              <a:rPr lang="en-US" sz="1400" dirty="0">
                <a:solidFill>
                  <a:srgbClr val="2C2C2D"/>
                </a:solidFill>
              </a:rPr>
              <a:t> App and search: </a:t>
            </a:r>
            <a:r>
              <a:rPr lang="en-US" sz="1400" b="1" dirty="0" smtClean="0">
                <a:solidFill>
                  <a:schemeClr val="accent2"/>
                </a:solidFill>
              </a:rPr>
              <a:t>PASS </a:t>
            </a:r>
            <a:r>
              <a:rPr lang="en-US" sz="1400" b="1" dirty="0">
                <a:solidFill>
                  <a:schemeClr val="accent2"/>
                </a:solidFill>
              </a:rPr>
              <a:t>Summit </a:t>
            </a:r>
            <a:r>
              <a:rPr lang="en-US" sz="1400" b="1" dirty="0" smtClean="0">
                <a:solidFill>
                  <a:schemeClr val="accent2"/>
                </a:solidFill>
              </a:rPr>
              <a:t>2016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8552" y="3854462"/>
            <a:ext cx="299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Follow the QR code </a:t>
            </a:r>
            <a:r>
              <a:rPr lang="en-US" sz="1400" dirty="0">
                <a:solidFill>
                  <a:srgbClr val="2C2C2D"/>
                </a:solidFill>
              </a:rPr>
              <a:t>link displayed on session signage throughout the conference venue and in the program guide</a:t>
            </a:r>
          </a:p>
        </p:txBody>
      </p:sp>
      <p:sp>
        <p:nvSpPr>
          <p:cNvPr id="37" name="Right Triangle 36"/>
          <p:cNvSpPr/>
          <p:nvPr/>
        </p:nvSpPr>
        <p:spPr>
          <a:xfrm rot="5400000">
            <a:off x="6490136" y="2517297"/>
            <a:ext cx="262759" cy="262759"/>
          </a:xfrm>
          <a:prstGeom prst="rtTriangle">
            <a:avLst/>
          </a:prstGeom>
          <a:solidFill>
            <a:srgbClr val="003677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62468" y="1790332"/>
            <a:ext cx="2391049" cy="735724"/>
          </a:xfrm>
          <a:prstGeom prst="rect">
            <a:avLst/>
          </a:prstGeom>
          <a:solidFill>
            <a:srgbClr val="003677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Submit by 5pm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Friday November 6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to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WIN </a:t>
            </a:r>
            <a:r>
              <a:rPr lang="en-US" sz="1400" dirty="0" smtClean="0">
                <a:solidFill>
                  <a:schemeClr val="bg1"/>
                </a:solidFill>
              </a:rPr>
              <a:t>prizes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7" y="3160119"/>
            <a:ext cx="320128" cy="62110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98" y="3256303"/>
            <a:ext cx="387410" cy="42873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881586" y="3490596"/>
            <a:ext cx="3091793" cy="1312310"/>
            <a:chOff x="2881586" y="4099034"/>
            <a:chExt cx="3091793" cy="227724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881586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73379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35" y="3237035"/>
            <a:ext cx="467271" cy="467271"/>
          </a:xfrm>
          <a:prstGeom prst="rect">
            <a:avLst/>
          </a:prstGeom>
        </p:spPr>
      </p:pic>
      <p:sp>
        <p:nvSpPr>
          <p:cNvPr id="45" name="Right Triangle 44"/>
          <p:cNvSpPr/>
          <p:nvPr/>
        </p:nvSpPr>
        <p:spPr>
          <a:xfrm rot="16200000" flipH="1">
            <a:off x="2373584" y="2517297"/>
            <a:ext cx="262759" cy="262759"/>
          </a:xfrm>
          <a:prstGeom prst="rtTriangle">
            <a:avLst/>
          </a:prstGeom>
          <a:solidFill>
            <a:srgbClr val="003677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3019" y="1790332"/>
            <a:ext cx="2391049" cy="735724"/>
          </a:xfrm>
          <a:prstGeom prst="rect">
            <a:avLst/>
          </a:prstGeom>
          <a:solidFill>
            <a:srgbClr val="003677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Your feedback is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important and valuable.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6240" y="111082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mtClean="0">
                <a:solidFill>
                  <a:schemeClr val="bg1"/>
                </a:solidFill>
              </a:rPr>
              <a:t>3</a:t>
            </a:r>
            <a:endParaRPr lang="en-US" sz="9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190828" y="1370997"/>
            <a:ext cx="4248150" cy="61277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Chris Hyde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Owner and Principal Consultant, Hydrate Consulting LLC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0828" y="2336786"/>
            <a:ext cx="4504360" cy="19658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2700" marR="47625">
              <a:lnSpc>
                <a:spcPts val="1600"/>
              </a:lnSpc>
            </a:pPr>
            <a:endParaRPr lang="en-US" sz="1200" dirty="0" smtClean="0">
              <a:cs typeface="Segoe UI"/>
            </a:endParaRPr>
          </a:p>
          <a:p>
            <a:pPr marL="12700" marR="47625">
              <a:lnSpc>
                <a:spcPts val="1600"/>
              </a:lnSpc>
            </a:pPr>
            <a:endParaRPr lang="en-US" sz="1400" dirty="0">
              <a:cs typeface="Segoe UI"/>
            </a:endParaRPr>
          </a:p>
          <a:p>
            <a:pPr marL="12700" marR="47625">
              <a:lnSpc>
                <a:spcPts val="1600"/>
              </a:lnSpc>
            </a:pPr>
            <a:endParaRPr lang="en-US" sz="1400" dirty="0" smtClean="0">
              <a:cs typeface="Segoe UI"/>
            </a:endParaRPr>
          </a:p>
          <a:p>
            <a:pPr marL="12700" marR="47625">
              <a:lnSpc>
                <a:spcPts val="1600"/>
              </a:lnSpc>
            </a:pPr>
            <a:endParaRPr lang="en-US" sz="1400" dirty="0">
              <a:cs typeface="Segoe UI"/>
            </a:endParaRPr>
          </a:p>
          <a:p>
            <a:pPr marL="12700" marR="47625">
              <a:lnSpc>
                <a:spcPts val="1600"/>
              </a:lnSpc>
            </a:pPr>
            <a:r>
              <a:rPr lang="en-US" sz="1400" dirty="0" smtClean="0">
                <a:cs typeface="Segoe UI"/>
              </a:rPr>
              <a:t>Independent BI and DBA Consultant with over 16 years of SQL Server experience</a:t>
            </a:r>
          </a:p>
          <a:p>
            <a:pPr marL="12700" marR="47625">
              <a:lnSpc>
                <a:spcPts val="1600"/>
              </a:lnSpc>
            </a:pPr>
            <a:endParaRPr lang="en-US" sz="1400" dirty="0" smtClean="0">
              <a:cs typeface="Segoe UI"/>
            </a:endParaRPr>
          </a:p>
          <a:p>
            <a:pPr marL="12700" marR="47625">
              <a:lnSpc>
                <a:spcPts val="1600"/>
              </a:lnSpc>
            </a:pPr>
            <a:r>
              <a:rPr lang="en-US" sz="1400" dirty="0" smtClean="0">
                <a:cs typeface="Segoe UI"/>
              </a:rPr>
              <a:t>Chapter leader of Albuquerque SSUG</a:t>
            </a:r>
          </a:p>
          <a:p>
            <a:pPr marL="12700" marR="47625">
              <a:lnSpc>
                <a:spcPts val="1600"/>
              </a:lnSpc>
            </a:pPr>
            <a:endParaRPr lang="en-US" sz="1400" dirty="0">
              <a:cs typeface="Segoe UI"/>
            </a:endParaRPr>
          </a:p>
          <a:p>
            <a:pPr marL="12700" marR="47625">
              <a:lnSpc>
                <a:spcPts val="1600"/>
              </a:lnSpc>
            </a:pPr>
            <a:r>
              <a:rPr lang="en-US" sz="1400" dirty="0" smtClean="0">
                <a:cs typeface="Segoe UI"/>
              </a:rPr>
              <a:t>Loves cricket and loud music, but not usually at the same time.</a:t>
            </a:r>
            <a:endParaRPr lang="en-US" sz="1400" dirty="0">
              <a:cs typeface="Segoe U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44479" y="1137884"/>
            <a:ext cx="2432807" cy="24328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Place your </a:t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photo here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reeform 57"/>
          <p:cNvSpPr>
            <a:spLocks/>
          </p:cNvSpPr>
          <p:nvPr/>
        </p:nvSpPr>
        <p:spPr bwMode="auto">
          <a:xfrm>
            <a:off x="1809448" y="1985691"/>
            <a:ext cx="1302868" cy="1231478"/>
          </a:xfrm>
          <a:custGeom>
            <a:avLst/>
            <a:gdLst>
              <a:gd name="T0" fmla="*/ 180086 w 376"/>
              <a:gd name="T1" fmla="*/ 164201 h 360"/>
              <a:gd name="T2" fmla="*/ 140271 w 376"/>
              <a:gd name="T3" fmla="*/ 123913 h 360"/>
              <a:gd name="T4" fmla="*/ 153747 w 376"/>
              <a:gd name="T5" fmla="*/ 94003 h 360"/>
              <a:gd name="T6" fmla="*/ 164773 w 376"/>
              <a:gd name="T7" fmla="*/ 73249 h 360"/>
              <a:gd name="T8" fmla="*/ 160485 w 376"/>
              <a:gd name="T9" fmla="*/ 63483 h 360"/>
              <a:gd name="T10" fmla="*/ 163547 w 376"/>
              <a:gd name="T11" fmla="*/ 41508 h 360"/>
              <a:gd name="T12" fmla="*/ 115157 w 376"/>
              <a:gd name="T13" fmla="*/ 0 h 360"/>
              <a:gd name="T14" fmla="*/ 66154 w 376"/>
              <a:gd name="T15" fmla="*/ 41508 h 360"/>
              <a:gd name="T16" fmla="*/ 69217 w 376"/>
              <a:gd name="T17" fmla="*/ 63483 h 360"/>
              <a:gd name="T18" fmla="*/ 64929 w 376"/>
              <a:gd name="T19" fmla="*/ 73249 h 360"/>
              <a:gd name="T20" fmla="*/ 76567 w 376"/>
              <a:gd name="T21" fmla="*/ 94003 h 360"/>
              <a:gd name="T22" fmla="*/ 89430 w 376"/>
              <a:gd name="T23" fmla="*/ 123913 h 360"/>
              <a:gd name="T24" fmla="*/ 49616 w 376"/>
              <a:gd name="T25" fmla="*/ 164201 h 360"/>
              <a:gd name="T26" fmla="*/ 0 w 376"/>
              <a:gd name="T27" fmla="*/ 194111 h 360"/>
              <a:gd name="T28" fmla="*/ 0 w 376"/>
              <a:gd name="T29" fmla="*/ 219748 h 360"/>
              <a:gd name="T30" fmla="*/ 115157 w 376"/>
              <a:gd name="T31" fmla="*/ 219748 h 360"/>
              <a:gd name="T32" fmla="*/ 230314 w 376"/>
              <a:gd name="T33" fmla="*/ 219748 h 360"/>
              <a:gd name="T34" fmla="*/ 230314 w 376"/>
              <a:gd name="T35" fmla="*/ 194111 h 360"/>
              <a:gd name="T36" fmla="*/ 180086 w 376"/>
              <a:gd name="T37" fmla="*/ 164201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76" h="360">
                <a:moveTo>
                  <a:pt x="294" y="269"/>
                </a:moveTo>
                <a:cubicBezTo>
                  <a:pt x="245" y="251"/>
                  <a:pt x="229" y="236"/>
                  <a:pt x="229" y="203"/>
                </a:cubicBezTo>
                <a:cubicBezTo>
                  <a:pt x="229" y="184"/>
                  <a:pt x="244" y="190"/>
                  <a:pt x="251" y="154"/>
                </a:cubicBezTo>
                <a:cubicBezTo>
                  <a:pt x="254" y="140"/>
                  <a:pt x="267" y="154"/>
                  <a:pt x="269" y="120"/>
                </a:cubicBezTo>
                <a:cubicBezTo>
                  <a:pt x="269" y="107"/>
                  <a:pt x="262" y="104"/>
                  <a:pt x="262" y="104"/>
                </a:cubicBezTo>
                <a:cubicBezTo>
                  <a:pt x="262" y="104"/>
                  <a:pt x="266" y="84"/>
                  <a:pt x="267" y="68"/>
                </a:cubicBezTo>
                <a:cubicBezTo>
                  <a:pt x="269" y="49"/>
                  <a:pt x="256" y="0"/>
                  <a:pt x="188" y="0"/>
                </a:cubicBezTo>
                <a:cubicBezTo>
                  <a:pt x="119" y="0"/>
                  <a:pt x="107" y="49"/>
                  <a:pt x="108" y="68"/>
                </a:cubicBezTo>
                <a:cubicBezTo>
                  <a:pt x="110" y="84"/>
                  <a:pt x="113" y="104"/>
                  <a:pt x="113" y="104"/>
                </a:cubicBezTo>
                <a:cubicBezTo>
                  <a:pt x="113" y="104"/>
                  <a:pt x="106" y="107"/>
                  <a:pt x="106" y="120"/>
                </a:cubicBezTo>
                <a:cubicBezTo>
                  <a:pt x="109" y="154"/>
                  <a:pt x="122" y="140"/>
                  <a:pt x="125" y="154"/>
                </a:cubicBezTo>
                <a:cubicBezTo>
                  <a:pt x="131" y="190"/>
                  <a:pt x="146" y="184"/>
                  <a:pt x="146" y="203"/>
                </a:cubicBezTo>
                <a:cubicBezTo>
                  <a:pt x="146" y="236"/>
                  <a:pt x="131" y="251"/>
                  <a:pt x="81" y="269"/>
                </a:cubicBezTo>
                <a:cubicBezTo>
                  <a:pt x="32" y="287"/>
                  <a:pt x="0" y="305"/>
                  <a:pt x="0" y="318"/>
                </a:cubicBezTo>
                <a:cubicBezTo>
                  <a:pt x="0" y="330"/>
                  <a:pt x="0" y="360"/>
                  <a:pt x="0" y="360"/>
                </a:cubicBezTo>
                <a:cubicBezTo>
                  <a:pt x="188" y="360"/>
                  <a:pt x="188" y="360"/>
                  <a:pt x="188" y="360"/>
                </a:cubicBezTo>
                <a:cubicBezTo>
                  <a:pt x="376" y="360"/>
                  <a:pt x="376" y="360"/>
                  <a:pt x="376" y="360"/>
                </a:cubicBezTo>
                <a:cubicBezTo>
                  <a:pt x="376" y="360"/>
                  <a:pt x="376" y="330"/>
                  <a:pt x="376" y="318"/>
                </a:cubicBezTo>
                <a:cubicBezTo>
                  <a:pt x="376" y="305"/>
                  <a:pt x="344" y="287"/>
                  <a:pt x="294" y="2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318"/>
          <p:cNvSpPr>
            <a:spLocks/>
          </p:cNvSpPr>
          <p:nvPr/>
        </p:nvSpPr>
        <p:spPr bwMode="auto">
          <a:xfrm>
            <a:off x="4318979" y="4655625"/>
            <a:ext cx="179555" cy="147135"/>
          </a:xfrm>
          <a:custGeom>
            <a:avLst/>
            <a:gdLst>
              <a:gd name="T0" fmla="*/ 343740 w 298"/>
              <a:gd name="T1" fmla="*/ 33507 h 243"/>
              <a:gd name="T2" fmla="*/ 303368 w 298"/>
              <a:gd name="T3" fmla="*/ 45061 h 243"/>
              <a:gd name="T4" fmla="*/ 334512 w 298"/>
              <a:gd name="T5" fmla="*/ 5777 h 243"/>
              <a:gd name="T6" fmla="*/ 289526 w 298"/>
              <a:gd name="T7" fmla="*/ 23108 h 243"/>
              <a:gd name="T8" fmla="*/ 238772 w 298"/>
              <a:gd name="T9" fmla="*/ 0 h 243"/>
              <a:gd name="T10" fmla="*/ 167256 w 298"/>
              <a:gd name="T11" fmla="*/ 71636 h 243"/>
              <a:gd name="T12" fmla="*/ 169563 w 298"/>
              <a:gd name="T13" fmla="*/ 87811 h 243"/>
              <a:gd name="T14" fmla="*/ 24223 w 298"/>
              <a:gd name="T15" fmla="*/ 13865 h 243"/>
              <a:gd name="T16" fmla="*/ 14995 w 298"/>
              <a:gd name="T17" fmla="*/ 48527 h 243"/>
              <a:gd name="T18" fmla="*/ 46140 w 298"/>
              <a:gd name="T19" fmla="*/ 107453 h 243"/>
              <a:gd name="T20" fmla="*/ 13842 w 298"/>
              <a:gd name="T21" fmla="*/ 99365 h 243"/>
              <a:gd name="T22" fmla="*/ 13842 w 298"/>
              <a:gd name="T23" fmla="*/ 99365 h 243"/>
              <a:gd name="T24" fmla="*/ 70363 w 298"/>
              <a:gd name="T25" fmla="*/ 168690 h 243"/>
              <a:gd name="T26" fmla="*/ 51907 w 298"/>
              <a:gd name="T27" fmla="*/ 172156 h 243"/>
              <a:gd name="T28" fmla="*/ 39219 w 298"/>
              <a:gd name="T29" fmla="*/ 169845 h 243"/>
              <a:gd name="T30" fmla="*/ 104968 w 298"/>
              <a:gd name="T31" fmla="*/ 219528 h 243"/>
              <a:gd name="T32" fmla="*/ 17302 w 298"/>
              <a:gd name="T33" fmla="*/ 249569 h 243"/>
              <a:gd name="T34" fmla="*/ 0 w 298"/>
              <a:gd name="T35" fmla="*/ 248413 h 243"/>
              <a:gd name="T36" fmla="*/ 108428 w 298"/>
              <a:gd name="T37" fmla="*/ 280765 h 243"/>
              <a:gd name="T38" fmla="*/ 309135 w 298"/>
              <a:gd name="T39" fmla="*/ 79723 h 243"/>
              <a:gd name="T40" fmla="*/ 309135 w 298"/>
              <a:gd name="T41" fmla="*/ 70480 h 243"/>
              <a:gd name="T42" fmla="*/ 343740 w 298"/>
              <a:gd name="T43" fmla="*/ 33507 h 2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8" h="243">
                <a:moveTo>
                  <a:pt x="298" y="29"/>
                </a:moveTo>
                <a:cubicBezTo>
                  <a:pt x="287" y="34"/>
                  <a:pt x="276" y="37"/>
                  <a:pt x="263" y="39"/>
                </a:cubicBezTo>
                <a:cubicBezTo>
                  <a:pt x="276" y="31"/>
                  <a:pt x="285" y="19"/>
                  <a:pt x="290" y="5"/>
                </a:cubicBezTo>
                <a:cubicBezTo>
                  <a:pt x="278" y="12"/>
                  <a:pt x="265" y="17"/>
                  <a:pt x="251" y="20"/>
                </a:cubicBezTo>
                <a:cubicBezTo>
                  <a:pt x="240" y="8"/>
                  <a:pt x="224" y="0"/>
                  <a:pt x="207" y="0"/>
                </a:cubicBezTo>
                <a:cubicBezTo>
                  <a:pt x="173" y="0"/>
                  <a:pt x="145" y="28"/>
                  <a:pt x="145" y="62"/>
                </a:cubicBezTo>
                <a:cubicBezTo>
                  <a:pt x="145" y="66"/>
                  <a:pt x="146" y="71"/>
                  <a:pt x="147" y="76"/>
                </a:cubicBezTo>
                <a:cubicBezTo>
                  <a:pt x="96" y="73"/>
                  <a:pt x="51" y="49"/>
                  <a:pt x="21" y="12"/>
                </a:cubicBezTo>
                <a:cubicBezTo>
                  <a:pt x="16" y="21"/>
                  <a:pt x="13" y="31"/>
                  <a:pt x="13" y="42"/>
                </a:cubicBezTo>
                <a:cubicBezTo>
                  <a:pt x="13" y="64"/>
                  <a:pt x="24" y="82"/>
                  <a:pt x="40" y="93"/>
                </a:cubicBezTo>
                <a:cubicBezTo>
                  <a:pt x="30" y="93"/>
                  <a:pt x="20" y="90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116"/>
                  <a:pt x="33" y="141"/>
                  <a:pt x="61" y="146"/>
                </a:cubicBezTo>
                <a:cubicBezTo>
                  <a:pt x="56" y="148"/>
                  <a:pt x="51" y="149"/>
                  <a:pt x="45" y="149"/>
                </a:cubicBezTo>
                <a:cubicBezTo>
                  <a:pt x="41" y="149"/>
                  <a:pt x="37" y="148"/>
                  <a:pt x="34" y="147"/>
                </a:cubicBezTo>
                <a:cubicBezTo>
                  <a:pt x="41" y="172"/>
                  <a:pt x="64" y="189"/>
                  <a:pt x="91" y="190"/>
                </a:cubicBezTo>
                <a:cubicBezTo>
                  <a:pt x="70" y="206"/>
                  <a:pt x="44" y="216"/>
                  <a:pt x="15" y="216"/>
                </a:cubicBezTo>
                <a:cubicBezTo>
                  <a:pt x="10" y="216"/>
                  <a:pt x="5" y="216"/>
                  <a:pt x="0" y="215"/>
                </a:cubicBezTo>
                <a:cubicBezTo>
                  <a:pt x="27" y="233"/>
                  <a:pt x="59" y="243"/>
                  <a:pt x="94" y="243"/>
                </a:cubicBezTo>
                <a:cubicBezTo>
                  <a:pt x="206" y="243"/>
                  <a:pt x="268" y="150"/>
                  <a:pt x="268" y="69"/>
                </a:cubicBezTo>
                <a:cubicBezTo>
                  <a:pt x="268" y="66"/>
                  <a:pt x="268" y="63"/>
                  <a:pt x="268" y="61"/>
                </a:cubicBezTo>
                <a:cubicBezTo>
                  <a:pt x="280" y="52"/>
                  <a:pt x="290" y="41"/>
                  <a:pt x="298" y="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6589" y="4620563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@ChrisHyde325</a:t>
            </a: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79" y="1137884"/>
            <a:ext cx="2432807" cy="2432807"/>
          </a:xfrm>
          <a:prstGeom prst="ellipse">
            <a:avLst/>
          </a:prstGeom>
          <a:ln w="381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83"/>
            <a:ext cx="8412480" cy="500199"/>
          </a:xfrm>
        </p:spPr>
        <p:txBody>
          <a:bodyPr/>
          <a:lstStyle/>
          <a:p>
            <a:r>
              <a:rPr lang="en-US" dirty="0" smtClean="0"/>
              <a:t>Before we begin…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95283"/>
            <a:ext cx="5121607" cy="35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12956"/>
          </a:xfrm>
        </p:spPr>
        <p:txBody>
          <a:bodyPr/>
          <a:lstStyle/>
          <a:p>
            <a:r>
              <a:rPr lang="en-US" dirty="0" smtClean="0"/>
              <a:t>What is this R you speak of?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365760" y="1188719"/>
            <a:ext cx="8503920" cy="3418791"/>
          </a:xfrm>
        </p:spPr>
        <p:txBody>
          <a:bodyPr/>
          <a:lstStyle/>
          <a:p>
            <a:pPr lvl="2"/>
            <a:r>
              <a:rPr lang="en-US" sz="2400" dirty="0" smtClean="0">
                <a:solidFill>
                  <a:schemeClr val="tx2"/>
                </a:solidFill>
              </a:rPr>
              <a:t>“R </a:t>
            </a:r>
            <a:r>
              <a:rPr lang="en-US" sz="2400" dirty="0">
                <a:solidFill>
                  <a:schemeClr val="tx2"/>
                </a:solidFill>
              </a:rPr>
              <a:t>is a language and environment for statistical computing and graphics</a:t>
            </a:r>
            <a:r>
              <a:rPr lang="en-US" sz="2400" dirty="0" smtClean="0">
                <a:solidFill>
                  <a:schemeClr val="tx2"/>
                </a:solidFill>
              </a:rPr>
              <a:t>.”</a:t>
            </a:r>
            <a:endParaRPr lang="en-US" sz="2400" dirty="0">
              <a:solidFill>
                <a:schemeClr val="tx2"/>
              </a:solidFill>
            </a:endParaRPr>
          </a:p>
          <a:p>
            <a:pPr lvl="2"/>
            <a:endParaRPr lang="en-US" sz="1200" dirty="0" smtClean="0"/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“R </a:t>
            </a:r>
            <a:r>
              <a:rPr lang="en-US" sz="2400" dirty="0">
                <a:solidFill>
                  <a:schemeClr val="tx2"/>
                </a:solidFill>
              </a:rPr>
              <a:t>provides a wide variety of statistical and graphical techniques, and is highly extensible.”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“</a:t>
            </a:r>
            <a:r>
              <a:rPr lang="en-US" sz="2400" dirty="0">
                <a:solidFill>
                  <a:schemeClr val="tx2"/>
                </a:solidFill>
              </a:rPr>
              <a:t>Many users think of R as a statistics system.  We prefer to think of it of an environment within which statistical techniques are implemented</a:t>
            </a:r>
            <a:r>
              <a:rPr lang="en-US" sz="2400" dirty="0" smtClean="0">
                <a:solidFill>
                  <a:schemeClr val="tx2"/>
                </a:solidFill>
              </a:rPr>
              <a:t>.”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" y="4754880"/>
            <a:ext cx="479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www.r-project.org/about.com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9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12956"/>
          </a:xfrm>
        </p:spPr>
        <p:txBody>
          <a:bodyPr/>
          <a:lstStyle/>
          <a:p>
            <a:r>
              <a:rPr lang="en-US" sz="3000" dirty="0" smtClean="0"/>
              <a:t>You got R in my SQL!  No, you got SQL in my R!</a:t>
            </a:r>
            <a:endParaRPr lang="en-US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365760" y="1188719"/>
            <a:ext cx="8503920" cy="3418791"/>
          </a:xfrm>
        </p:spPr>
        <p:txBody>
          <a:bodyPr/>
          <a:lstStyle/>
          <a:p>
            <a:pPr lvl="2"/>
            <a:r>
              <a:rPr lang="en-US" sz="2400" dirty="0" smtClean="0">
                <a:solidFill>
                  <a:schemeClr val="tx2"/>
                </a:solidFill>
              </a:rPr>
              <a:t>Microsoft </a:t>
            </a:r>
            <a:r>
              <a:rPr lang="en-US" sz="2400" dirty="0">
                <a:solidFill>
                  <a:schemeClr val="tx2"/>
                </a:solidFill>
              </a:rPr>
              <a:t>purchased Revolution Analytics in April 2015.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Revolution’s </a:t>
            </a:r>
            <a:r>
              <a:rPr lang="en-US" sz="2400" dirty="0">
                <a:solidFill>
                  <a:schemeClr val="tx2"/>
                </a:solidFill>
              </a:rPr>
              <a:t>distribution of R was integrated in SQL Server 2016 under the name of SQL Server R Services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pPr lvl="2"/>
            <a:endParaRPr lang="en-US" sz="1200" dirty="0" smtClean="0"/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First available in CTP 3.0.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27939" y="875324"/>
            <a:ext cx="4932180" cy="1656862"/>
          </a:xfrm>
        </p:spPr>
        <p:txBody>
          <a:bodyPr/>
          <a:lstStyle/>
          <a:p>
            <a:r>
              <a:rPr lang="en-US" dirty="0" smtClean="0"/>
              <a:t>Predicting Free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Disk Space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0D2"/>
                </a:solidFill>
              </a:rPr>
              <a:t>Demo #1</a:t>
            </a:r>
            <a:endParaRPr lang="en-US" dirty="0">
              <a:solidFill>
                <a:srgbClr val="009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4119</TotalTime>
  <Words>724</Words>
  <Application>Microsoft Office PowerPoint</Application>
  <PresentationFormat>On-screen Show (16:9)</PresentationFormat>
  <Paragraphs>148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FangSong</vt:lpstr>
      <vt:lpstr>Arial</vt:lpstr>
      <vt:lpstr>Calibri</vt:lpstr>
      <vt:lpstr>Century Gothic</vt:lpstr>
      <vt:lpstr>Consolas</vt:lpstr>
      <vt:lpstr>Courier New</vt:lpstr>
      <vt:lpstr>Segoe</vt:lpstr>
      <vt:lpstr>Segoe UI</vt:lpstr>
      <vt:lpstr>Segoe UI Light</vt:lpstr>
      <vt:lpstr>Tahoma</vt:lpstr>
      <vt:lpstr>PASS 2013_SpeakerTemplate_16x9</vt:lpstr>
      <vt:lpstr>Introduction to SQL Server R Services in SQL 2016</vt:lpstr>
      <vt:lpstr>PowerPoint Presentation</vt:lpstr>
      <vt:lpstr>Explore Everything PASS Has to Offer </vt:lpstr>
      <vt:lpstr>Session Evaluations</vt:lpstr>
      <vt:lpstr>Chris Hyde Owner and Principal Consultant, Hydrate Consulting LLC </vt:lpstr>
      <vt:lpstr>Before we begin…</vt:lpstr>
      <vt:lpstr>What is this R you speak of?</vt:lpstr>
      <vt:lpstr>You got R in my SQL!  No, you got SQL in my R!</vt:lpstr>
      <vt:lpstr>Predicting Free  Disk Space</vt:lpstr>
      <vt:lpstr>Why R?</vt:lpstr>
      <vt:lpstr>R as an Analytics Tool</vt:lpstr>
      <vt:lpstr>R as a Predictive Analytics Tool, part I</vt:lpstr>
      <vt:lpstr>R as a Predictive Analytics Tool, part II</vt:lpstr>
      <vt:lpstr>Exponential Growth of R Packages</vt:lpstr>
      <vt:lpstr>Install R Services (In-Database), part I</vt:lpstr>
      <vt:lpstr>Install R Services (In-Database), part II</vt:lpstr>
      <vt:lpstr>Post-Installation Configuration</vt:lpstr>
      <vt:lpstr>Basic Concepts of R, part I</vt:lpstr>
      <vt:lpstr>Basic Concepts of R, part II</vt:lpstr>
      <vt:lpstr>Getting Data Into  and Out of R</vt:lpstr>
      <vt:lpstr>The Case Studies (Very Slightly Fictionalized)</vt:lpstr>
      <vt:lpstr>Averting Panic Over a  Charge Summary Report</vt:lpstr>
      <vt:lpstr>Distribution of Charges</vt:lpstr>
      <vt:lpstr>Reviewing Standard Normal Distribution</vt:lpstr>
      <vt:lpstr>Standard Normal Distribution in Detail</vt:lpstr>
      <vt:lpstr>Standard Normal Distribution in Detail</vt:lpstr>
      <vt:lpstr>Overbooking Without  Over-Overbooking</vt:lpstr>
      <vt:lpstr>Galton Board</vt:lpstr>
      <vt:lpstr>Pascal’s Triangle</vt:lpstr>
      <vt:lpstr>Galton Board  Binomial Distribution</vt:lpstr>
      <vt:lpstr>Resources and Next Steps</vt:lpstr>
      <vt:lpstr>Session Evaluations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Chris Hyde</cp:lastModifiedBy>
  <cp:revision>130</cp:revision>
  <dcterms:created xsi:type="dcterms:W3CDTF">2013-07-12T18:23:55Z</dcterms:created>
  <dcterms:modified xsi:type="dcterms:W3CDTF">2016-10-28T20:28:36Z</dcterms:modified>
</cp:coreProperties>
</file>