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321" r:id="rId2"/>
    <p:sldId id="286" r:id="rId3"/>
    <p:sldId id="318" r:id="rId4"/>
    <p:sldId id="315" r:id="rId5"/>
    <p:sldId id="310" r:id="rId6"/>
    <p:sldId id="325" r:id="rId7"/>
    <p:sldId id="346" r:id="rId8"/>
    <p:sldId id="349" r:id="rId9"/>
    <p:sldId id="351" r:id="rId10"/>
    <p:sldId id="350" r:id="rId11"/>
    <p:sldId id="347" r:id="rId12"/>
    <p:sldId id="356" r:id="rId13"/>
    <p:sldId id="354" r:id="rId14"/>
    <p:sldId id="357" r:id="rId15"/>
    <p:sldId id="341" r:id="rId16"/>
    <p:sldId id="358" r:id="rId17"/>
    <p:sldId id="366" r:id="rId18"/>
    <p:sldId id="344" r:id="rId19"/>
    <p:sldId id="359" r:id="rId20"/>
    <p:sldId id="360" r:id="rId21"/>
    <p:sldId id="361" r:id="rId22"/>
    <p:sldId id="362" r:id="rId23"/>
    <p:sldId id="345" r:id="rId24"/>
    <p:sldId id="363" r:id="rId25"/>
    <p:sldId id="364" r:id="rId26"/>
    <p:sldId id="367" r:id="rId27"/>
    <p:sldId id="365" r:id="rId28"/>
    <p:sldId id="307" r:id="rId29"/>
    <p:sldId id="294" r:id="rId30"/>
    <p:sldId id="296" r:id="rId31"/>
    <p:sldId id="312" r:id="rId32"/>
    <p:sldId id="297" r:id="rId33"/>
    <p:sldId id="299" r:id="rId34"/>
    <p:sldId id="303"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SLIDES" id="{9C982D33-1972-46E6-B308-A597E7373129}">
          <p14:sldIdLst>
            <p14:sldId id="321"/>
            <p14:sldId id="286"/>
            <p14:sldId id="318"/>
            <p14:sldId id="315"/>
            <p14:sldId id="310"/>
            <p14:sldId id="325"/>
            <p14:sldId id="346"/>
            <p14:sldId id="349"/>
            <p14:sldId id="351"/>
            <p14:sldId id="350"/>
            <p14:sldId id="347"/>
            <p14:sldId id="356"/>
            <p14:sldId id="354"/>
            <p14:sldId id="357"/>
            <p14:sldId id="341"/>
            <p14:sldId id="358"/>
            <p14:sldId id="366"/>
            <p14:sldId id="344"/>
            <p14:sldId id="359"/>
            <p14:sldId id="360"/>
            <p14:sldId id="361"/>
            <p14:sldId id="362"/>
            <p14:sldId id="345"/>
            <p14:sldId id="363"/>
            <p14:sldId id="364"/>
            <p14:sldId id="367"/>
            <p14:sldId id="365"/>
            <p14:sldId id="307"/>
          </p14:sldIdLst>
        </p14:section>
        <p14:section name="Optional Template Slides" id="{957FD423-727B-43B3-8113-4729BDFB7C5C}">
          <p14:sldIdLst>
            <p14:sldId id="294"/>
            <p14:sldId id="296"/>
            <p14:sldId id="312"/>
            <p14:sldId id="297"/>
            <p14:sldId id="299"/>
            <p14:sldId id="30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F2F2F1"/>
    <a:srgbClr val="FAFAFA"/>
    <a:srgbClr val="FCFCFC"/>
    <a:srgbClr val="F36E21"/>
    <a:srgbClr val="27BEC7"/>
    <a:srgbClr val="1DB14B"/>
    <a:srgbClr val="FFC20E"/>
    <a:srgbClr val="0090D2"/>
    <a:srgbClr val="5FB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6" autoAdjust="0"/>
    <p:restoredTop sz="64563" autoAdjust="0"/>
  </p:normalViewPr>
  <p:slideViewPr>
    <p:cSldViewPr snapToGrid="0">
      <p:cViewPr varScale="1">
        <p:scale>
          <a:sx n="78" d="100"/>
          <a:sy n="78" d="100"/>
        </p:scale>
        <p:origin x="1890" y="90"/>
      </p:cViewPr>
      <p:guideLst>
        <p:guide orient="horz" pos="1620"/>
        <p:guide pos="2880"/>
      </p:guideLst>
    </p:cSldViewPr>
  </p:slideViewPr>
  <p:outlineViewPr>
    <p:cViewPr>
      <p:scale>
        <a:sx n="33" d="100"/>
        <a:sy n="33" d="100"/>
      </p:scale>
      <p:origin x="0" y="-132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19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4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11/2/2017</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11/2/2017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8108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18</a:t>
            </a:fld>
            <a:endParaRPr lang="en-US"/>
          </a:p>
        </p:txBody>
      </p:sp>
    </p:spTree>
    <p:extLst>
      <p:ext uri="{BB962C8B-B14F-4D97-AF65-F5344CB8AC3E}">
        <p14:creationId xmlns:p14="http://schemas.microsoft.com/office/powerpoint/2010/main" val="150469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23</a:t>
            </a:fld>
            <a:endParaRPr lang="en-US"/>
          </a:p>
        </p:txBody>
      </p:sp>
    </p:spTree>
    <p:extLst>
      <p:ext uri="{BB962C8B-B14F-4D97-AF65-F5344CB8AC3E}">
        <p14:creationId xmlns:p14="http://schemas.microsoft.com/office/powerpoint/2010/main" val="242389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26</a:t>
            </a:fld>
            <a:endParaRPr lang="en-US"/>
          </a:p>
        </p:txBody>
      </p:sp>
    </p:spTree>
    <p:extLst>
      <p:ext uri="{BB962C8B-B14F-4D97-AF65-F5344CB8AC3E}">
        <p14:creationId xmlns:p14="http://schemas.microsoft.com/office/powerpoint/2010/main" val="1076812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qlsaturday.com/" TargetMode="External"/><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www.sqlpass.org/PASSChapters/VirtualChapters.aspx" TargetMode="External"/><Relationship Id="rId10" Type="http://schemas.openxmlformats.org/officeDocument/2006/relationships/image" Target="../media/image9.png"/><Relationship Id="rId4" Type="http://schemas.openxmlformats.org/officeDocument/2006/relationships/hyperlink" Target="http://www.sqlpass.org/PASSChapters.aspx" TargetMode="External"/><Relationship Id="rId9"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874910" y="3472342"/>
            <a:ext cx="4520966" cy="453733"/>
          </a:xfrm>
          <a:prstGeom prst="rect">
            <a:avLst/>
          </a:prstGeom>
        </p:spPr>
        <p:txBody>
          <a:bodyPr vert="horz" lIns="91440" tIns="45720" rIns="91440" bIns="45720" rtlCol="0" anchor="t">
            <a:noAutofit/>
          </a:bodyPr>
          <a:lstStyle>
            <a:lvl1pPr algn="ctr">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874793" y="4197927"/>
            <a:ext cx="4521200" cy="430213"/>
          </a:xfrm>
        </p:spPr>
        <p:txBody>
          <a:bodyPr/>
          <a:lstStyle>
            <a:lvl1pPr marL="0" indent="0" algn="ctr"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874793" y="2456054"/>
            <a:ext cx="4521200" cy="967155"/>
          </a:xfrm>
        </p:spPr>
        <p:txBody>
          <a:bodyPr anchor="b"/>
          <a:lstStyle>
            <a:lvl1pPr marL="0" marR="0" indent="0" algn="ctr" defTabSz="457200" rtl="0" eaLnBrk="1" fontAlgn="auto" latinLnBrk="0" hangingPunct="1">
              <a:lnSpc>
                <a:spcPts val="3500"/>
              </a:lnSpc>
              <a:spcBef>
                <a:spcPct val="0"/>
              </a:spcBef>
              <a:spcAft>
                <a:spcPts val="0"/>
              </a:spcAft>
              <a:buClrTx/>
              <a:buSzTx/>
              <a:buFontTx/>
              <a:buNone/>
              <a:tabLst/>
              <a:defRPr kumimoji="0" lang="en-US" sz="4000" b="0" i="0" u="none" strike="noStrike" kern="1200" cap="none" spc="0" normalizeH="0" baseline="0" dirty="0" smtClean="0">
                <a:ln>
                  <a:noFill/>
                </a:ln>
                <a:solidFill>
                  <a:schemeClr val="tx1"/>
                </a:solidFill>
                <a:effectLst/>
                <a:uLnTx/>
                <a:uFillTx/>
                <a:latin typeface="Segoe UI Light" charset="0"/>
                <a:ea typeface="Segoe UI Light" charset="0"/>
                <a:cs typeface="Segoe UI Light" charset="0"/>
              </a:defRPr>
            </a:lvl1pPr>
          </a:lstStyle>
          <a:p>
            <a:pPr lvl="0"/>
            <a:r>
              <a:rPr lang="en-US" dirty="0"/>
              <a:t>Title slide no </a:t>
            </a:r>
            <a:br>
              <a:rPr lang="en-US" dirty="0"/>
            </a:br>
            <a:r>
              <a:rPr lang="en-US" dirty="0"/>
              <a:t>more than 2 lines</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91236" y="386182"/>
            <a:ext cx="1688314" cy="168831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20973" t="1302" r="43709" b="1302"/>
          <a:stretch/>
        </p:blipFill>
        <p:spPr>
          <a:xfrm>
            <a:off x="6345798" y="0"/>
            <a:ext cx="2798201" cy="5143500"/>
          </a:xfrm>
          <a:prstGeom prst="rect">
            <a:avLst/>
          </a:prstGeom>
        </p:spPr>
      </p:pic>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9" name="Text Placeholder 28"/>
          <p:cNvSpPr>
            <a:spLocks noGrp="1"/>
          </p:cNvSpPr>
          <p:nvPr>
            <p:ph type="body" sz="quarter" idx="10"/>
          </p:nvPr>
        </p:nvSpPr>
        <p:spPr>
          <a:xfrm>
            <a:off x="4314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2" name="Text Placeholder 28"/>
          <p:cNvSpPr>
            <a:spLocks noGrp="1"/>
          </p:cNvSpPr>
          <p:nvPr>
            <p:ph type="body" sz="quarter" idx="11"/>
          </p:nvPr>
        </p:nvSpPr>
        <p:spPr>
          <a:xfrm>
            <a:off x="213959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3" name="Text Placeholder 28"/>
          <p:cNvSpPr>
            <a:spLocks noGrp="1"/>
          </p:cNvSpPr>
          <p:nvPr>
            <p:ph type="body" sz="quarter" idx="12"/>
          </p:nvPr>
        </p:nvSpPr>
        <p:spPr>
          <a:xfrm>
            <a:off x="38477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4" name="Text Placeholder 28"/>
          <p:cNvSpPr>
            <a:spLocks noGrp="1"/>
          </p:cNvSpPr>
          <p:nvPr>
            <p:ph type="body" sz="quarter" idx="13"/>
          </p:nvPr>
        </p:nvSpPr>
        <p:spPr>
          <a:xfrm>
            <a:off x="555589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35" name="Text Placeholder 28"/>
          <p:cNvSpPr>
            <a:spLocks noGrp="1"/>
          </p:cNvSpPr>
          <p:nvPr>
            <p:ph type="body" sz="quarter" idx="14"/>
          </p:nvPr>
        </p:nvSpPr>
        <p:spPr>
          <a:xfrm>
            <a:off x="7264042" y="2196343"/>
            <a:ext cx="1435637" cy="2027238"/>
          </a:xfrm>
        </p:spPr>
        <p:txBody>
          <a:bodyPr lIns="91440" tIns="45720" rIns="91440"/>
          <a:lstStyle>
            <a:lvl1pPr marL="0" algn="l" defTabSz="914400" rtl="0" eaLnBrk="1" latinLnBrk="0" hangingPunct="1">
              <a:defRPr lang="en-US" sz="1100" kern="1200" dirty="0">
                <a:solidFill>
                  <a:schemeClr val="bg2">
                    <a:lumMod val="50000"/>
                  </a:schemeClr>
                </a:solidFill>
                <a:latin typeface="+mn-lt"/>
                <a:ea typeface="Gotham Light" charset="0"/>
                <a:cs typeface="Gotham Light" charset="0"/>
              </a:defRPr>
            </a:lvl1pPr>
          </a:lstStyle>
          <a:p>
            <a:pPr lvl="0"/>
            <a:r>
              <a:rPr lang="en-US" dirty="0"/>
              <a:t>Click to edit Master text styles</a:t>
            </a:r>
          </a:p>
        </p:txBody>
      </p:sp>
      <p:sp>
        <p:nvSpPr>
          <p:cNvPr id="48" name="Text Placeholder 30"/>
          <p:cNvSpPr>
            <a:spLocks noGrp="1"/>
          </p:cNvSpPr>
          <p:nvPr>
            <p:ph type="body" sz="quarter" idx="15" hasCustomPrompt="1"/>
          </p:nvPr>
        </p:nvSpPr>
        <p:spPr>
          <a:xfrm>
            <a:off x="431442" y="1709802"/>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0" name="Text Placeholder 30"/>
          <p:cNvSpPr>
            <a:spLocks noGrp="1"/>
          </p:cNvSpPr>
          <p:nvPr>
            <p:ph type="body" sz="quarter" idx="16" hasCustomPrompt="1"/>
          </p:nvPr>
        </p:nvSpPr>
        <p:spPr>
          <a:xfrm>
            <a:off x="2139399"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1" name="Text Placeholder 30"/>
          <p:cNvSpPr>
            <a:spLocks noGrp="1"/>
          </p:cNvSpPr>
          <p:nvPr>
            <p:ph type="body" sz="quarter" idx="17" hasCustomPrompt="1"/>
          </p:nvPr>
        </p:nvSpPr>
        <p:spPr>
          <a:xfrm>
            <a:off x="3847356"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2" name="Text Placeholder 30"/>
          <p:cNvSpPr>
            <a:spLocks noGrp="1"/>
          </p:cNvSpPr>
          <p:nvPr>
            <p:ph type="body" sz="quarter" idx="18" hasCustomPrompt="1"/>
          </p:nvPr>
        </p:nvSpPr>
        <p:spPr>
          <a:xfrm>
            <a:off x="5555313"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53" name="Text Placeholder 30"/>
          <p:cNvSpPr>
            <a:spLocks noGrp="1"/>
          </p:cNvSpPr>
          <p:nvPr>
            <p:ph type="body" sz="quarter" idx="19" hasCustomPrompt="1"/>
          </p:nvPr>
        </p:nvSpPr>
        <p:spPr>
          <a:xfrm>
            <a:off x="7250970" y="1716065"/>
            <a:ext cx="1435830" cy="31950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Tree>
    <p:extLst>
      <p:ext uri="{BB962C8B-B14F-4D97-AF65-F5344CB8AC3E}">
        <p14:creationId xmlns:p14="http://schemas.microsoft.com/office/powerpoint/2010/main" val="832426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259"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ssion Evaluations">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l="6578" t="34974" r="6578" b="26331"/>
          <a:stretch/>
        </p:blipFill>
        <p:spPr>
          <a:xfrm>
            <a:off x="0" y="2433755"/>
            <a:ext cx="9144000" cy="2715832"/>
          </a:xfrm>
          <a:prstGeom prst="rect">
            <a:avLst/>
          </a:prstGeom>
        </p:spPr>
      </p:pic>
      <p:sp>
        <p:nvSpPr>
          <p:cNvPr id="5" name="Title 3"/>
          <p:cNvSpPr txBox="1">
            <a:spLocks/>
          </p:cNvSpPr>
          <p:nvPr userDrawn="1"/>
        </p:nvSpPr>
        <p:spPr>
          <a:xfrm>
            <a:off x="457200" y="682304"/>
            <a:ext cx="8229600" cy="612956"/>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ctr">
              <a:tabLst>
                <a:tab pos="4338638" algn="l"/>
              </a:tabLst>
            </a:pPr>
            <a:r>
              <a:rPr lang="en-US" sz="4400" dirty="0"/>
              <a:t>Session evaluations</a:t>
            </a:r>
          </a:p>
        </p:txBody>
      </p:sp>
      <p:sp>
        <p:nvSpPr>
          <p:cNvPr id="6" name="Rectangle 5"/>
          <p:cNvSpPr/>
          <p:nvPr userDrawn="1"/>
        </p:nvSpPr>
        <p:spPr>
          <a:xfrm>
            <a:off x="3322750" y="3740820"/>
            <a:ext cx="2408350" cy="461665"/>
          </a:xfrm>
          <a:prstGeom prst="rect">
            <a:avLst/>
          </a:prstGeom>
          <a:noFill/>
        </p:spPr>
        <p:txBody>
          <a:bodyPr wrap="square">
            <a:spAutoFit/>
          </a:bodyPr>
          <a:lstStyle/>
          <a:p>
            <a:pPr algn="ctr"/>
            <a:r>
              <a:rPr lang="en-US" sz="1200" dirty="0">
                <a:solidFill>
                  <a:schemeClr val="bg2"/>
                </a:solidFill>
              </a:rPr>
              <a:t>Download the </a:t>
            </a:r>
            <a:r>
              <a:rPr lang="en-US" sz="1200" dirty="0" err="1">
                <a:solidFill>
                  <a:schemeClr val="bg2"/>
                </a:solidFill>
              </a:rPr>
              <a:t>GuideBook</a:t>
            </a:r>
            <a:r>
              <a:rPr lang="en-US" sz="1200" dirty="0">
                <a:solidFill>
                  <a:schemeClr val="bg2"/>
                </a:solidFill>
              </a:rPr>
              <a:t> App and search: PASS Summit 2017</a:t>
            </a:r>
          </a:p>
        </p:txBody>
      </p:sp>
      <p:sp>
        <p:nvSpPr>
          <p:cNvPr id="7" name="Rectangle 6"/>
          <p:cNvSpPr/>
          <p:nvPr userDrawn="1"/>
        </p:nvSpPr>
        <p:spPr>
          <a:xfrm>
            <a:off x="6242526" y="3740590"/>
            <a:ext cx="2399198" cy="831227"/>
          </a:xfrm>
          <a:prstGeom prst="rect">
            <a:avLst/>
          </a:prstGeom>
          <a:noFill/>
        </p:spPr>
        <p:txBody>
          <a:bodyPr wrap="square">
            <a:spAutoFit/>
          </a:bodyPr>
          <a:lstStyle/>
          <a:p>
            <a:pPr algn="ctr"/>
            <a:r>
              <a:rPr lang="en-US" sz="1200" dirty="0">
                <a:solidFill>
                  <a:schemeClr val="bg2"/>
                </a:solidFill>
              </a:rPr>
              <a:t>Follow the QR code link displayed on session signage throughout the conference venue and in the program guide</a:t>
            </a:r>
          </a:p>
        </p:txBody>
      </p:sp>
      <p:sp>
        <p:nvSpPr>
          <p:cNvPr id="8" name="Rectangle 7"/>
          <p:cNvSpPr/>
          <p:nvPr userDrawn="1"/>
        </p:nvSpPr>
        <p:spPr>
          <a:xfrm>
            <a:off x="2286000" y="1267975"/>
            <a:ext cx="4572000" cy="341632"/>
          </a:xfrm>
          <a:prstGeom prst="rect">
            <a:avLst/>
          </a:prstGeom>
        </p:spPr>
        <p:txBody>
          <a:bodyPr>
            <a:spAutoFit/>
          </a:bodyPr>
          <a:lstStyle/>
          <a:p>
            <a:pPr algn="ctr">
              <a:lnSpc>
                <a:spcPct val="90000"/>
              </a:lnSpc>
            </a:pPr>
            <a:r>
              <a:rPr lang="en-US" dirty="0">
                <a:solidFill>
                  <a:schemeClr val="accent3"/>
                </a:solidFill>
              </a:rPr>
              <a:t>Your feedback is important and valuable. </a:t>
            </a:r>
          </a:p>
        </p:txBody>
      </p:sp>
      <p:sp>
        <p:nvSpPr>
          <p:cNvPr id="9" name="Shape 2683"/>
          <p:cNvSpPr/>
          <p:nvPr userDrawn="1"/>
        </p:nvSpPr>
        <p:spPr>
          <a:xfrm>
            <a:off x="1431392" y="3211445"/>
            <a:ext cx="259590" cy="359746"/>
          </a:xfrm>
          <a:custGeom>
            <a:avLst/>
            <a:gdLst/>
            <a:ahLst/>
            <a:cxnLst>
              <a:cxn ang="0">
                <a:pos x="wd2" y="hd2"/>
              </a:cxn>
              <a:cxn ang="5400000">
                <a:pos x="wd2" y="hd2"/>
              </a:cxn>
              <a:cxn ang="10800000">
                <a:pos x="wd2" y="hd2"/>
              </a:cxn>
              <a:cxn ang="16200000">
                <a:pos x="wd2" y="hd2"/>
              </a:cxn>
            </a:cxnLst>
            <a:rect l="0" t="0" r="r" b="b"/>
            <a:pathLst>
              <a:path w="21505" h="21528" extrusionOk="0">
                <a:moveTo>
                  <a:pt x="13441" y="9294"/>
                </a:moveTo>
                <a:lnTo>
                  <a:pt x="13441" y="9784"/>
                </a:lnTo>
                <a:lnTo>
                  <a:pt x="1344" y="9784"/>
                </a:lnTo>
                <a:lnTo>
                  <a:pt x="1344" y="9294"/>
                </a:lnTo>
                <a:cubicBezTo>
                  <a:pt x="1344" y="7028"/>
                  <a:pt x="3696" y="5163"/>
                  <a:pt x="6720" y="4919"/>
                </a:cubicBezTo>
                <a:lnTo>
                  <a:pt x="6720" y="9784"/>
                </a:lnTo>
                <a:lnTo>
                  <a:pt x="8065" y="9784"/>
                </a:lnTo>
                <a:lnTo>
                  <a:pt x="8065" y="4919"/>
                </a:lnTo>
                <a:cubicBezTo>
                  <a:pt x="11089" y="5163"/>
                  <a:pt x="13441" y="7028"/>
                  <a:pt x="13441" y="9294"/>
                </a:cubicBezTo>
                <a:moveTo>
                  <a:pt x="13441" y="16145"/>
                </a:moveTo>
                <a:cubicBezTo>
                  <a:pt x="13441" y="18578"/>
                  <a:pt x="10733" y="20549"/>
                  <a:pt x="7393" y="20549"/>
                </a:cubicBezTo>
                <a:cubicBezTo>
                  <a:pt x="4052" y="20549"/>
                  <a:pt x="1344" y="18578"/>
                  <a:pt x="1344" y="16145"/>
                </a:cubicBezTo>
                <a:lnTo>
                  <a:pt x="1344" y="10762"/>
                </a:lnTo>
                <a:lnTo>
                  <a:pt x="13441" y="10762"/>
                </a:lnTo>
                <a:cubicBezTo>
                  <a:pt x="13441" y="10762"/>
                  <a:pt x="13441" y="16145"/>
                  <a:pt x="13441" y="16145"/>
                </a:cubicBezTo>
                <a:close/>
                <a:moveTo>
                  <a:pt x="21134" y="48"/>
                </a:moveTo>
                <a:cubicBezTo>
                  <a:pt x="20801" y="-72"/>
                  <a:pt x="20436" y="41"/>
                  <a:pt x="20232" y="268"/>
                </a:cubicBezTo>
                <a:cubicBezTo>
                  <a:pt x="18723" y="1944"/>
                  <a:pt x="16716" y="3504"/>
                  <a:pt x="13069" y="2006"/>
                </a:cubicBezTo>
                <a:cubicBezTo>
                  <a:pt x="10993" y="1153"/>
                  <a:pt x="9603" y="1431"/>
                  <a:pt x="8642" y="1862"/>
                </a:cubicBezTo>
                <a:cubicBezTo>
                  <a:pt x="7655" y="2307"/>
                  <a:pt x="6969" y="3089"/>
                  <a:pt x="6778" y="3935"/>
                </a:cubicBezTo>
                <a:cubicBezTo>
                  <a:pt x="2984" y="4162"/>
                  <a:pt x="0" y="6473"/>
                  <a:pt x="0" y="9294"/>
                </a:cubicBezTo>
                <a:lnTo>
                  <a:pt x="0" y="16145"/>
                </a:lnTo>
                <a:cubicBezTo>
                  <a:pt x="0" y="19118"/>
                  <a:pt x="3310" y="21528"/>
                  <a:pt x="7393" y="21528"/>
                </a:cubicBezTo>
                <a:cubicBezTo>
                  <a:pt x="11475" y="21528"/>
                  <a:pt x="14785" y="19118"/>
                  <a:pt x="14785" y="16145"/>
                </a:cubicBezTo>
                <a:lnTo>
                  <a:pt x="14785" y="9294"/>
                </a:lnTo>
                <a:cubicBezTo>
                  <a:pt x="14785" y="6507"/>
                  <a:pt x="11875" y="4215"/>
                  <a:pt x="8146" y="3940"/>
                </a:cubicBezTo>
                <a:cubicBezTo>
                  <a:pt x="8301" y="3479"/>
                  <a:pt x="8690" y="2991"/>
                  <a:pt x="9348" y="2695"/>
                </a:cubicBezTo>
                <a:cubicBezTo>
                  <a:pt x="10308" y="2263"/>
                  <a:pt x="10946" y="2328"/>
                  <a:pt x="12468" y="2882"/>
                </a:cubicBezTo>
                <a:cubicBezTo>
                  <a:pt x="15022" y="3811"/>
                  <a:pt x="16657" y="3572"/>
                  <a:pt x="17947" y="3206"/>
                </a:cubicBezTo>
                <a:cubicBezTo>
                  <a:pt x="19526" y="2759"/>
                  <a:pt x="20650" y="1847"/>
                  <a:pt x="21434" y="705"/>
                </a:cubicBezTo>
                <a:cubicBezTo>
                  <a:pt x="21600" y="463"/>
                  <a:pt x="21466" y="170"/>
                  <a:pt x="21134" y="48"/>
                </a:cubicBezTo>
                <a:moveTo>
                  <a:pt x="7393" y="18592"/>
                </a:moveTo>
                <a:cubicBezTo>
                  <a:pt x="8134" y="18592"/>
                  <a:pt x="8737" y="18153"/>
                  <a:pt x="8737" y="17613"/>
                </a:cubicBezTo>
                <a:cubicBezTo>
                  <a:pt x="8737" y="17073"/>
                  <a:pt x="8134" y="16635"/>
                  <a:pt x="7393" y="16635"/>
                </a:cubicBezTo>
                <a:cubicBezTo>
                  <a:pt x="6650" y="16635"/>
                  <a:pt x="6048" y="17073"/>
                  <a:pt x="6048" y="17613"/>
                </a:cubicBezTo>
                <a:cubicBezTo>
                  <a:pt x="6048" y="18153"/>
                  <a:pt x="6650" y="18592"/>
                  <a:pt x="7393" y="18592"/>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847"/>
          <p:cNvSpPr/>
          <p:nvPr userDrawn="1"/>
        </p:nvSpPr>
        <p:spPr>
          <a:xfrm>
            <a:off x="4370969" y="3235362"/>
            <a:ext cx="311910" cy="311910"/>
          </a:xfrm>
          <a:custGeom>
            <a:avLst/>
            <a:gdLst/>
            <a:ahLst/>
            <a:cxnLst>
              <a:cxn ang="0">
                <a:pos x="wd2" y="hd2"/>
              </a:cxn>
              <a:cxn ang="5400000">
                <a:pos x="wd2" y="hd2"/>
              </a:cxn>
              <a:cxn ang="10800000">
                <a:pos x="wd2" y="hd2"/>
              </a:cxn>
              <a:cxn ang="16200000">
                <a:pos x="wd2" y="hd2"/>
              </a:cxn>
            </a:cxnLst>
            <a:rect l="0" t="0" r="r" b="b"/>
            <a:pathLst>
              <a:path w="21600" h="21600" extrusionOk="0">
                <a:moveTo>
                  <a:pt x="18634" y="6292"/>
                </a:moveTo>
                <a:cubicBezTo>
                  <a:pt x="18643" y="6159"/>
                  <a:pt x="18655" y="6026"/>
                  <a:pt x="18655" y="5891"/>
                </a:cubicBezTo>
                <a:cubicBezTo>
                  <a:pt x="18655" y="2638"/>
                  <a:pt x="16017" y="0"/>
                  <a:pt x="12764" y="0"/>
                </a:cubicBezTo>
                <a:cubicBezTo>
                  <a:pt x="10499" y="0"/>
                  <a:pt x="8536" y="1279"/>
                  <a:pt x="7550" y="3153"/>
                </a:cubicBezTo>
                <a:cubicBezTo>
                  <a:pt x="7185" y="3021"/>
                  <a:pt x="6793" y="2945"/>
                  <a:pt x="6382" y="2945"/>
                </a:cubicBezTo>
                <a:cubicBezTo>
                  <a:pt x="4484" y="2945"/>
                  <a:pt x="2945" y="4484"/>
                  <a:pt x="2945" y="6382"/>
                </a:cubicBezTo>
                <a:cubicBezTo>
                  <a:pt x="2945" y="6629"/>
                  <a:pt x="2973" y="6869"/>
                  <a:pt x="3022" y="7101"/>
                </a:cubicBezTo>
                <a:cubicBezTo>
                  <a:pt x="1267" y="7686"/>
                  <a:pt x="0" y="9339"/>
                  <a:pt x="0" y="11291"/>
                </a:cubicBezTo>
                <a:cubicBezTo>
                  <a:pt x="0" y="13731"/>
                  <a:pt x="1978" y="15709"/>
                  <a:pt x="4418" y="15709"/>
                </a:cubicBezTo>
                <a:lnTo>
                  <a:pt x="8836" y="15709"/>
                </a:lnTo>
                <a:cubicBezTo>
                  <a:pt x="9108" y="15709"/>
                  <a:pt x="9327" y="15489"/>
                  <a:pt x="9327" y="15218"/>
                </a:cubicBezTo>
                <a:cubicBezTo>
                  <a:pt x="9327" y="14947"/>
                  <a:pt x="9108" y="14727"/>
                  <a:pt x="8836" y="14727"/>
                </a:cubicBezTo>
                <a:lnTo>
                  <a:pt x="4418" y="14727"/>
                </a:lnTo>
                <a:cubicBezTo>
                  <a:pt x="2524" y="14727"/>
                  <a:pt x="982" y="13185"/>
                  <a:pt x="982" y="11291"/>
                </a:cubicBezTo>
                <a:cubicBezTo>
                  <a:pt x="982" y="9810"/>
                  <a:pt x="1926" y="8502"/>
                  <a:pt x="3333" y="8033"/>
                </a:cubicBezTo>
                <a:lnTo>
                  <a:pt x="4165" y="7756"/>
                </a:lnTo>
                <a:lnTo>
                  <a:pt x="3982" y="6897"/>
                </a:lnTo>
                <a:cubicBezTo>
                  <a:pt x="3946" y="6725"/>
                  <a:pt x="3927" y="6551"/>
                  <a:pt x="3927" y="6382"/>
                </a:cubicBezTo>
                <a:cubicBezTo>
                  <a:pt x="3927" y="5028"/>
                  <a:pt x="5028" y="3927"/>
                  <a:pt x="6382" y="3927"/>
                </a:cubicBezTo>
                <a:cubicBezTo>
                  <a:pt x="6662" y="3927"/>
                  <a:pt x="6942" y="3977"/>
                  <a:pt x="7215" y="4077"/>
                </a:cubicBezTo>
                <a:lnTo>
                  <a:pt x="8019" y="4368"/>
                </a:lnTo>
                <a:lnTo>
                  <a:pt x="8418" y="3611"/>
                </a:lnTo>
                <a:cubicBezTo>
                  <a:pt x="9272" y="1989"/>
                  <a:pt x="10937" y="982"/>
                  <a:pt x="12764" y="982"/>
                </a:cubicBezTo>
                <a:cubicBezTo>
                  <a:pt x="15470" y="982"/>
                  <a:pt x="17673" y="3184"/>
                  <a:pt x="17673" y="5891"/>
                </a:cubicBezTo>
                <a:cubicBezTo>
                  <a:pt x="17673" y="5977"/>
                  <a:pt x="17666" y="6060"/>
                  <a:pt x="17660" y="6145"/>
                </a:cubicBezTo>
                <a:lnTo>
                  <a:pt x="17655" y="6229"/>
                </a:lnTo>
                <a:lnTo>
                  <a:pt x="17610" y="6920"/>
                </a:lnTo>
                <a:lnTo>
                  <a:pt x="18245" y="7194"/>
                </a:lnTo>
                <a:cubicBezTo>
                  <a:pt x="19686" y="7816"/>
                  <a:pt x="20618" y="9232"/>
                  <a:pt x="20618" y="10800"/>
                </a:cubicBezTo>
                <a:cubicBezTo>
                  <a:pt x="20618" y="12965"/>
                  <a:pt x="18856" y="14727"/>
                  <a:pt x="16691" y="14727"/>
                </a:cubicBezTo>
                <a:lnTo>
                  <a:pt x="12764" y="14727"/>
                </a:lnTo>
                <a:cubicBezTo>
                  <a:pt x="12492" y="14727"/>
                  <a:pt x="12273" y="14947"/>
                  <a:pt x="12273" y="15218"/>
                </a:cubicBezTo>
                <a:cubicBezTo>
                  <a:pt x="12273" y="15489"/>
                  <a:pt x="12492" y="15709"/>
                  <a:pt x="12764" y="15709"/>
                </a:cubicBezTo>
                <a:lnTo>
                  <a:pt x="16691" y="15709"/>
                </a:lnTo>
                <a:cubicBezTo>
                  <a:pt x="19401" y="15709"/>
                  <a:pt x="21600" y="13511"/>
                  <a:pt x="21600" y="10800"/>
                </a:cubicBezTo>
                <a:cubicBezTo>
                  <a:pt x="21600" y="8780"/>
                  <a:pt x="20378" y="7045"/>
                  <a:pt x="18634" y="6292"/>
                </a:cubicBezTo>
                <a:moveTo>
                  <a:pt x="13745" y="17673"/>
                </a:moveTo>
                <a:cubicBezTo>
                  <a:pt x="13610" y="17673"/>
                  <a:pt x="13488" y="17728"/>
                  <a:pt x="13398" y="17817"/>
                </a:cubicBezTo>
                <a:lnTo>
                  <a:pt x="11291" y="19924"/>
                </a:lnTo>
                <a:lnTo>
                  <a:pt x="11291" y="8346"/>
                </a:lnTo>
                <a:cubicBezTo>
                  <a:pt x="11291" y="8074"/>
                  <a:pt x="11071" y="7855"/>
                  <a:pt x="10800" y="7855"/>
                </a:cubicBezTo>
                <a:cubicBezTo>
                  <a:pt x="10529" y="7855"/>
                  <a:pt x="10309" y="8074"/>
                  <a:pt x="10309" y="8346"/>
                </a:cubicBezTo>
                <a:lnTo>
                  <a:pt x="10309" y="19924"/>
                </a:lnTo>
                <a:lnTo>
                  <a:pt x="8202" y="17817"/>
                </a:lnTo>
                <a:cubicBezTo>
                  <a:pt x="8113" y="17728"/>
                  <a:pt x="7990" y="17673"/>
                  <a:pt x="7855" y="17673"/>
                </a:cubicBezTo>
                <a:cubicBezTo>
                  <a:pt x="7583" y="17673"/>
                  <a:pt x="7364" y="17893"/>
                  <a:pt x="7364" y="18164"/>
                </a:cubicBezTo>
                <a:cubicBezTo>
                  <a:pt x="7364" y="18300"/>
                  <a:pt x="7419" y="18422"/>
                  <a:pt x="7507" y="18511"/>
                </a:cubicBezTo>
                <a:lnTo>
                  <a:pt x="10453" y="21456"/>
                </a:lnTo>
                <a:cubicBezTo>
                  <a:pt x="10542" y="21545"/>
                  <a:pt x="10664" y="21600"/>
                  <a:pt x="10800" y="21600"/>
                </a:cubicBezTo>
                <a:cubicBezTo>
                  <a:pt x="10936" y="21600"/>
                  <a:pt x="11058" y="21545"/>
                  <a:pt x="11147" y="21456"/>
                </a:cubicBezTo>
                <a:lnTo>
                  <a:pt x="14093" y="18511"/>
                </a:lnTo>
                <a:cubicBezTo>
                  <a:pt x="14182" y="18422"/>
                  <a:pt x="14236" y="18300"/>
                  <a:pt x="14236" y="18164"/>
                </a:cubicBezTo>
                <a:cubicBezTo>
                  <a:pt x="14236" y="17893"/>
                  <a:pt x="14017" y="17673"/>
                  <a:pt x="13745" y="17673"/>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43"/>
          <p:cNvSpPr/>
          <p:nvPr userDrawn="1"/>
        </p:nvSpPr>
        <p:spPr>
          <a:xfrm>
            <a:off x="7343775" y="3229158"/>
            <a:ext cx="183927" cy="337200"/>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bg2"/>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Rectangle 11"/>
          <p:cNvSpPr/>
          <p:nvPr userDrawn="1"/>
        </p:nvSpPr>
        <p:spPr>
          <a:xfrm>
            <a:off x="412124" y="3740590"/>
            <a:ext cx="2399198" cy="276999"/>
          </a:xfrm>
          <a:prstGeom prst="rect">
            <a:avLst/>
          </a:prstGeom>
          <a:noFill/>
        </p:spPr>
        <p:txBody>
          <a:bodyPr wrap="square">
            <a:spAutoFit/>
          </a:bodyPr>
          <a:lstStyle/>
          <a:p>
            <a:pPr algn="ctr"/>
            <a:r>
              <a:rPr lang="en-US" sz="1200" dirty="0">
                <a:solidFill>
                  <a:schemeClr val="bg2"/>
                </a:solidFill>
              </a:rPr>
              <a:t>Go to </a:t>
            </a:r>
            <a:r>
              <a:rPr lang="en-US" sz="1200" dirty="0" err="1">
                <a:solidFill>
                  <a:schemeClr val="bg2"/>
                </a:solidFill>
              </a:rPr>
              <a:t>passSummit.com</a:t>
            </a:r>
            <a:endParaRPr lang="en-US" sz="1200" dirty="0">
              <a:solidFill>
                <a:schemeClr val="bg2"/>
              </a:solidFill>
            </a:endParaRPr>
          </a:p>
        </p:txBody>
      </p:sp>
      <p:sp>
        <p:nvSpPr>
          <p:cNvPr id="13" name="Rounded Rectangle 12"/>
          <p:cNvSpPr/>
          <p:nvPr userDrawn="1"/>
        </p:nvSpPr>
        <p:spPr>
          <a:xfrm>
            <a:off x="1616299" y="2259184"/>
            <a:ext cx="5911402" cy="3541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a:solidFill>
                  <a:schemeClr val="bg2"/>
                </a:solidFill>
              </a:rPr>
              <a:t>Submit by 5pm Friday, November 10</a:t>
            </a:r>
            <a:r>
              <a:rPr lang="en-US" sz="1400" baseline="30000" dirty="0">
                <a:solidFill>
                  <a:schemeClr val="bg2"/>
                </a:solidFill>
              </a:rPr>
              <a:t>th</a:t>
            </a:r>
            <a:r>
              <a:rPr lang="en-US" sz="1400" dirty="0">
                <a:solidFill>
                  <a:schemeClr val="bg2"/>
                </a:solidFill>
              </a:rPr>
              <a:t> to win prizes. </a:t>
            </a:r>
            <a:r>
              <a:rPr lang="en-US" sz="1400" b="1" dirty="0">
                <a:solidFill>
                  <a:schemeClr val="bg2"/>
                </a:solidFill>
              </a:rPr>
              <a:t>3 Ways to Access:</a:t>
            </a:r>
          </a:p>
        </p:txBody>
      </p:sp>
    </p:spTree>
    <p:extLst>
      <p:ext uri="{BB962C8B-B14F-4D97-AF65-F5344CB8AC3E}">
        <p14:creationId xmlns:p14="http://schemas.microsoft.com/office/powerpoint/2010/main" val="391240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34374" y="2077164"/>
            <a:ext cx="4445659" cy="706657"/>
          </a:xfrm>
          <a:prstGeom prst="rect">
            <a:avLst/>
          </a:prstGeom>
        </p:spPr>
        <p:txBody>
          <a:bodyPr vert="horz" lIns="91440" tIns="45720" rIns="91440" bIns="45720" rtlCol="0" anchor="b" anchorCtr="0">
            <a:noAutofit/>
          </a:bodyPr>
          <a:lstStyle>
            <a:lvl1pPr algn="r">
              <a:defRPr lang="en-US" sz="5400" b="0" i="0" dirty="0">
                <a:solidFill>
                  <a:schemeClr val="tx2"/>
                </a:solidFill>
                <a:latin typeface="Segoe UI Light" charset="0"/>
                <a:ea typeface="Segoe UI Light" charset="0"/>
                <a:cs typeface="Segoe UI Light" charset="0"/>
              </a:defRPr>
            </a:lvl1pPr>
          </a:lstStyle>
          <a:p>
            <a:pPr marL="0" lvl="0"/>
            <a:r>
              <a:rPr lang="en-CA" dirty="0"/>
              <a:t>Session Title</a:t>
            </a:r>
            <a:endParaRPr lang="en-US" dirty="0"/>
          </a:p>
        </p:txBody>
      </p:sp>
      <p:sp>
        <p:nvSpPr>
          <p:cNvPr id="9" name="Subtitle 2"/>
          <p:cNvSpPr>
            <a:spLocks noGrp="1"/>
          </p:cNvSpPr>
          <p:nvPr>
            <p:ph type="subTitle" idx="1" hasCustomPrompt="1"/>
          </p:nvPr>
        </p:nvSpPr>
        <p:spPr>
          <a:xfrm>
            <a:off x="1133696" y="2780691"/>
            <a:ext cx="4446338" cy="453733"/>
          </a:xfrm>
          <a:prstGeom prst="rect">
            <a:avLst/>
          </a:prstGeom>
        </p:spPr>
        <p:txBody>
          <a:bodyPr vert="horz" lIns="91440" tIns="45720" rIns="91440" bIns="45720" rtlCol="0" anchor="t">
            <a:noAutofit/>
          </a:bodyPr>
          <a:lstStyle>
            <a:lvl1pPr algn="r">
              <a:defRPr lang="en-US" sz="2400" dirty="0">
                <a:solidFill>
                  <a:schemeClr val="accent3"/>
                </a:solidFill>
                <a:latin typeface="+mn-lt"/>
                <a:cs typeface="Segoe UI Light"/>
              </a:defRPr>
            </a:lvl1pPr>
          </a:lstStyle>
          <a:p>
            <a:pPr lvl="0"/>
            <a:r>
              <a:rPr lang="en-CA" dirty="0"/>
              <a:t>Subtitle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6345798" y="0"/>
            <a:ext cx="2798201" cy="5143500"/>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Title 1"/>
          <p:cNvSpPr txBox="1">
            <a:spLocks/>
          </p:cNvSpPr>
          <p:nvPr userDrawn="1"/>
        </p:nvSpPr>
        <p:spPr>
          <a:xfrm>
            <a:off x="3319548" y="1636308"/>
            <a:ext cx="4445659"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t>Thank You</a:t>
            </a:r>
          </a:p>
        </p:txBody>
      </p:sp>
      <p:sp>
        <p:nvSpPr>
          <p:cNvPr id="4" name="Subtitle 2"/>
          <p:cNvSpPr>
            <a:spLocks noGrp="1"/>
          </p:cNvSpPr>
          <p:nvPr>
            <p:ph type="subTitle" idx="1" hasCustomPrompt="1"/>
          </p:nvPr>
        </p:nvSpPr>
        <p:spPr>
          <a:xfrm>
            <a:off x="3319548" y="2696826"/>
            <a:ext cx="4809844" cy="447207"/>
          </a:xfrm>
          <a:prstGeom prst="rect">
            <a:avLst/>
          </a:prstGeom>
        </p:spPr>
        <p:txBody>
          <a:bodyPr vert="horz" lIns="91440" tIns="45720" rIns="91440" bIns="45720" rtlCol="0" anchor="t">
            <a:noAutofit/>
          </a:bodyPr>
          <a:lstStyle>
            <a:lvl1pPr algn="l">
              <a:defRPr lang="en-US" sz="2000" baseline="0" dirty="0">
                <a:solidFill>
                  <a:schemeClr val="accent3"/>
                </a:solidFill>
                <a:latin typeface="+mn-lt"/>
                <a:cs typeface="Segoe UI Light"/>
              </a:defRPr>
            </a:lvl1pPr>
          </a:lstStyle>
          <a:p>
            <a:pPr lvl="0"/>
            <a:r>
              <a:rPr lang="en-CA" dirty="0"/>
              <a:t>Learn more from Speaker Name</a:t>
            </a: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20973" t="1302" r="43709" b="1302"/>
          <a:stretch/>
        </p:blipFill>
        <p:spPr>
          <a:xfrm>
            <a:off x="0" y="0"/>
            <a:ext cx="2798201" cy="5143500"/>
          </a:xfrm>
          <a:prstGeom prst="rect">
            <a:avLst/>
          </a:prstGeom>
        </p:spPr>
      </p:pic>
      <p:sp>
        <p:nvSpPr>
          <p:cNvPr id="11" name="Text Placeholder 3"/>
          <p:cNvSpPr>
            <a:spLocks noGrp="1"/>
          </p:cNvSpPr>
          <p:nvPr>
            <p:ph type="body" sz="quarter" idx="10" hasCustomPrompt="1"/>
          </p:nvPr>
        </p:nvSpPr>
        <p:spPr>
          <a:xfrm>
            <a:off x="5648510" y="3243798"/>
            <a:ext cx="1533525" cy="276225"/>
          </a:xfrm>
        </p:spPr>
        <p:txBody>
          <a:bodyPr/>
          <a:lstStyle>
            <a:lvl1pPr marL="0" algn="l" defTabSz="914400" rtl="0" eaLnBrk="1" latinLnBrk="0" hangingPunct="1">
              <a:defRPr lang="en-US" sz="1100" kern="1200" dirty="0" smtClean="0">
                <a:solidFill>
                  <a:schemeClr val="accent1"/>
                </a:solidFill>
                <a:latin typeface="+mn-lt"/>
                <a:ea typeface="+mn-ea"/>
                <a:cs typeface="+mn-cs"/>
              </a:defRPr>
            </a:lvl1pPr>
          </a:lstStyle>
          <a:p>
            <a:r>
              <a:rPr lang="en-US" sz="1100" dirty="0" err="1">
                <a:solidFill>
                  <a:schemeClr val="accent1"/>
                </a:solidFill>
              </a:rPr>
              <a:t>email@company.com</a:t>
            </a:r>
            <a:endParaRPr lang="en-US" sz="1100" dirty="0">
              <a:solidFill>
                <a:schemeClr val="accent1"/>
              </a:solidFill>
            </a:endParaRPr>
          </a:p>
        </p:txBody>
      </p:sp>
      <p:sp>
        <p:nvSpPr>
          <p:cNvPr id="12" name="Text Placeholder 3"/>
          <p:cNvSpPr>
            <a:spLocks noGrp="1"/>
          </p:cNvSpPr>
          <p:nvPr>
            <p:ph type="body" sz="quarter" idx="11" hasCustomPrompt="1"/>
          </p:nvPr>
        </p:nvSpPr>
        <p:spPr>
          <a:xfrm>
            <a:off x="3641529" y="3243798"/>
            <a:ext cx="1533525" cy="276225"/>
          </a:xfrm>
        </p:spPr>
        <p:txBody>
          <a:bodyPr/>
          <a:lstStyle>
            <a:lvl1pPr marL="0" algn="l" defTabSz="914400" rtl="0" eaLnBrk="1" latinLnBrk="0" hangingPunct="1">
              <a:defRPr lang="en-US" sz="1100" kern="1200" dirty="0" smtClean="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yourhandle</a:t>
            </a:r>
            <a:endParaRPr lang="en-US" sz="1100" dirty="0">
              <a:solidFill>
                <a:schemeClr val="accent1"/>
              </a:solidFill>
            </a:endParaRPr>
          </a:p>
        </p:txBody>
      </p:sp>
    </p:spTree>
    <p:extLst>
      <p:ext uri="{BB962C8B-B14F-4D97-AF65-F5344CB8AC3E}">
        <p14:creationId xmlns:p14="http://schemas.microsoft.com/office/powerpoint/2010/main" val="201501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lease Silence Cell Phones">
    <p:spTree>
      <p:nvGrpSpPr>
        <p:cNvPr id="1" name=""/>
        <p:cNvGrpSpPr/>
        <p:nvPr/>
      </p:nvGrpSpPr>
      <p:grpSpPr>
        <a:xfrm>
          <a:off x="0" y="0"/>
          <a:ext cx="0" cy="0"/>
          <a:chOff x="0" y="0"/>
          <a:chExt cx="0" cy="0"/>
        </a:xfrm>
      </p:grpSpPr>
      <p:sp>
        <p:nvSpPr>
          <p:cNvPr id="5" name="Freeform 4"/>
          <p:cNvSpPr/>
          <p:nvPr userDrawn="1"/>
        </p:nvSpPr>
        <p:spPr>
          <a:xfrm>
            <a:off x="2203762" y="1873698"/>
            <a:ext cx="651710" cy="1279844"/>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txBox="1">
            <a:spLocks/>
          </p:cNvSpPr>
          <p:nvPr userDrawn="1"/>
        </p:nvSpPr>
        <p:spPr>
          <a:xfrm>
            <a:off x="3165962" y="1873698"/>
            <a:ext cx="5374084" cy="1406826"/>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5400" b="0" i="0" dirty="0">
                <a:solidFill>
                  <a:schemeClr val="accent3"/>
                </a:solidFill>
                <a:latin typeface="Segoe UI Light" charset="0"/>
                <a:ea typeface="Segoe UI Light" charset="0"/>
                <a:cs typeface="Segoe UI Light" charset="0"/>
              </a:rPr>
              <a:t>Please silence </a:t>
            </a:r>
            <a:br>
              <a:rPr lang="en-US" sz="5400" b="0" i="0" dirty="0">
                <a:solidFill>
                  <a:schemeClr val="accent3"/>
                </a:solidFill>
                <a:latin typeface="Segoe UI Light" charset="0"/>
                <a:ea typeface="Segoe UI Light" charset="0"/>
                <a:cs typeface="Segoe UI Light" charset="0"/>
              </a:rPr>
            </a:br>
            <a:r>
              <a:rPr lang="en-US" sz="5400" b="0" i="0" dirty="0">
                <a:solidFill>
                  <a:schemeClr val="accent3"/>
                </a:solidFill>
                <a:latin typeface="Segoe UI Light" charset="0"/>
                <a:ea typeface="Segoe UI Light" charset="0"/>
                <a:cs typeface="Segoe UI Light" charset="0"/>
              </a:rPr>
              <a:t>cell phones</a:t>
            </a: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l="340" t="8093" r="340" b="8093"/>
          <a:stretch/>
        </p:blipFill>
        <p:spPr>
          <a:xfrm>
            <a:off x="2" y="0"/>
            <a:ext cx="9143998" cy="5143500"/>
          </a:xfrm>
          <a:prstGeom prst="rect">
            <a:avLst/>
          </a:prstGeom>
        </p:spPr>
      </p:pic>
      <p:sp>
        <p:nvSpPr>
          <p:cNvPr id="7" name="Freeform 6"/>
          <p:cNvSpPr/>
          <p:nvPr userDrawn="1"/>
        </p:nvSpPr>
        <p:spPr>
          <a:xfrm>
            <a:off x="2225533" y="1874844"/>
            <a:ext cx="651710" cy="1279844"/>
          </a:xfrm>
          <a:custGeom>
            <a:avLst/>
            <a:gdLst>
              <a:gd name="connsiteX0" fmla="*/ 111431 w 668571"/>
              <a:gd name="connsiteY0" fmla="*/ 0 h 1312961"/>
              <a:gd name="connsiteX1" fmla="*/ 557140 w 668571"/>
              <a:gd name="connsiteY1" fmla="*/ 0 h 1312961"/>
              <a:gd name="connsiteX2" fmla="*/ 668571 w 668571"/>
              <a:gd name="connsiteY2" fmla="*/ 111431 h 1312961"/>
              <a:gd name="connsiteX3" fmla="*/ 668571 w 668571"/>
              <a:gd name="connsiteY3" fmla="*/ 1201530 h 1312961"/>
              <a:gd name="connsiteX4" fmla="*/ 557140 w 668571"/>
              <a:gd name="connsiteY4" fmla="*/ 1312961 h 1312961"/>
              <a:gd name="connsiteX5" fmla="*/ 111431 w 668571"/>
              <a:gd name="connsiteY5" fmla="*/ 1312961 h 1312961"/>
              <a:gd name="connsiteX6" fmla="*/ 0 w 668571"/>
              <a:gd name="connsiteY6" fmla="*/ 1201530 h 1312961"/>
              <a:gd name="connsiteX7" fmla="*/ 0 w 668571"/>
              <a:gd name="connsiteY7" fmla="*/ 111431 h 1312961"/>
              <a:gd name="connsiteX8" fmla="*/ 111431 w 668571"/>
              <a:gd name="connsiteY8" fmla="*/ 0 h 1312961"/>
              <a:gd name="connsiteX9" fmla="*/ 58514 w 668571"/>
              <a:gd name="connsiteY9" fmla="*/ 118039 h 1312961"/>
              <a:gd name="connsiteX10" fmla="*/ 58514 w 668571"/>
              <a:gd name="connsiteY10" fmla="*/ 1141295 h 1312961"/>
              <a:gd name="connsiteX11" fmla="*/ 610057 w 668571"/>
              <a:gd name="connsiteY11" fmla="*/ 1141295 h 1312961"/>
              <a:gd name="connsiteX12" fmla="*/ 610057 w 668571"/>
              <a:gd name="connsiteY12" fmla="*/ 118039 h 1312961"/>
              <a:gd name="connsiteX13" fmla="*/ 58514 w 668571"/>
              <a:gd name="connsiteY13" fmla="*/ 118039 h 1312961"/>
              <a:gd name="connsiteX14" fmla="*/ 334285 w 668571"/>
              <a:gd name="connsiteY14" fmla="*/ 1172700 h 1312961"/>
              <a:gd name="connsiteX15" fmla="*/ 276228 w 668571"/>
              <a:gd name="connsiteY15" fmla="*/ 1230757 h 1312961"/>
              <a:gd name="connsiteX16" fmla="*/ 334285 w 668571"/>
              <a:gd name="connsiteY16" fmla="*/ 1288814 h 1312961"/>
              <a:gd name="connsiteX17" fmla="*/ 392342 w 668571"/>
              <a:gd name="connsiteY17" fmla="*/ 1230757 h 1312961"/>
              <a:gd name="connsiteX18" fmla="*/ 334285 w 668571"/>
              <a:gd name="connsiteY18" fmla="*/ 1172700 h 1312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8571" h="1312961">
                <a:moveTo>
                  <a:pt x="111431" y="0"/>
                </a:moveTo>
                <a:lnTo>
                  <a:pt x="557140" y="0"/>
                </a:lnTo>
                <a:cubicBezTo>
                  <a:pt x="618682" y="0"/>
                  <a:pt x="668571" y="49889"/>
                  <a:pt x="668571" y="111431"/>
                </a:cubicBezTo>
                <a:lnTo>
                  <a:pt x="668571" y="1201530"/>
                </a:lnTo>
                <a:cubicBezTo>
                  <a:pt x="668571" y="1263072"/>
                  <a:pt x="618682" y="1312961"/>
                  <a:pt x="557140" y="1312961"/>
                </a:cubicBezTo>
                <a:lnTo>
                  <a:pt x="111431" y="1312961"/>
                </a:lnTo>
                <a:cubicBezTo>
                  <a:pt x="49889" y="1312961"/>
                  <a:pt x="0" y="1263072"/>
                  <a:pt x="0" y="1201530"/>
                </a:cubicBezTo>
                <a:lnTo>
                  <a:pt x="0" y="111431"/>
                </a:lnTo>
                <a:cubicBezTo>
                  <a:pt x="0" y="49889"/>
                  <a:pt x="49889" y="0"/>
                  <a:pt x="111431" y="0"/>
                </a:cubicBezTo>
                <a:close/>
                <a:moveTo>
                  <a:pt x="58514" y="118039"/>
                </a:moveTo>
                <a:lnTo>
                  <a:pt x="58514" y="1141295"/>
                </a:lnTo>
                <a:lnTo>
                  <a:pt x="610057" y="1141295"/>
                </a:lnTo>
                <a:lnTo>
                  <a:pt x="610057" y="118039"/>
                </a:lnTo>
                <a:lnTo>
                  <a:pt x="58514" y="118039"/>
                </a:lnTo>
                <a:close/>
                <a:moveTo>
                  <a:pt x="334285" y="1172700"/>
                </a:moveTo>
                <a:cubicBezTo>
                  <a:pt x="302221" y="1172700"/>
                  <a:pt x="276228" y="1198693"/>
                  <a:pt x="276228" y="1230757"/>
                </a:cubicBezTo>
                <a:cubicBezTo>
                  <a:pt x="276228" y="1262821"/>
                  <a:pt x="302221" y="1288814"/>
                  <a:pt x="334285" y="1288814"/>
                </a:cubicBezTo>
                <a:cubicBezTo>
                  <a:pt x="366349" y="1288814"/>
                  <a:pt x="392342" y="1262821"/>
                  <a:pt x="392342" y="1230757"/>
                </a:cubicBezTo>
                <a:cubicBezTo>
                  <a:pt x="392342" y="1198693"/>
                  <a:pt x="366349" y="1172700"/>
                  <a:pt x="334285" y="11727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a:off x="3199035" y="1847343"/>
            <a:ext cx="5374084" cy="1406826"/>
          </a:xfrm>
          <a:prstGeom prst="rect">
            <a:avLst/>
          </a:prstGeom>
        </p:spPr>
        <p:txBody>
          <a:bodyPr vert="horz" lIns="91440" tIns="45720" rIns="91440" bIns="45720" rtlCol="0" anchor="ctr">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003A78"/>
                </a:solidFill>
                <a:effectLst/>
                <a:uLnTx/>
                <a:uFillTx/>
                <a:latin typeface="+mj-lt"/>
                <a:ea typeface="+mj-ea"/>
                <a:cs typeface="Segoe UI Light"/>
              </a:defRPr>
            </a:lvl1pPr>
          </a:lstStyle>
          <a:p>
            <a:pPr>
              <a:lnSpc>
                <a:spcPct val="90000"/>
              </a:lnSpc>
            </a:pPr>
            <a:r>
              <a:rPr lang="en-US" sz="5400" b="0" i="0" dirty="0">
                <a:solidFill>
                  <a:schemeClr val="bg2"/>
                </a:solidFill>
                <a:latin typeface="Segoe UI Light" charset="0"/>
                <a:ea typeface="Segoe UI Light" charset="0"/>
                <a:cs typeface="Segoe UI Light" charset="0"/>
              </a:rPr>
              <a:t>Please silence </a:t>
            </a:r>
            <a:br>
              <a:rPr lang="en-US" sz="5400" b="0" i="0" dirty="0">
                <a:solidFill>
                  <a:schemeClr val="bg2"/>
                </a:solidFill>
                <a:latin typeface="Segoe UI Light" charset="0"/>
                <a:ea typeface="Segoe UI Light" charset="0"/>
                <a:cs typeface="Segoe UI Light" charset="0"/>
              </a:rPr>
            </a:br>
            <a:r>
              <a:rPr lang="en-US" sz="5400" b="0" i="0" dirty="0">
                <a:solidFill>
                  <a:schemeClr val="bg2"/>
                </a:solidFill>
                <a:latin typeface="Segoe UI Light" charset="0"/>
                <a:ea typeface="Segoe UI Light" charset="0"/>
                <a:cs typeface="Segoe UI Light" charset="0"/>
              </a:rPr>
              <a:t>cell phones</a:t>
            </a:r>
          </a:p>
        </p:txBody>
      </p:sp>
    </p:spTree>
    <p:extLst>
      <p:ext uri="{BB962C8B-B14F-4D97-AF65-F5344CB8AC3E}">
        <p14:creationId xmlns:p14="http://schemas.microsoft.com/office/powerpoint/2010/main" val="1890184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Explore PASS">
    <p:spTree>
      <p:nvGrpSpPr>
        <p:cNvPr id="1" name=""/>
        <p:cNvGrpSpPr/>
        <p:nvPr/>
      </p:nvGrpSpPr>
      <p:grpSpPr>
        <a:xfrm>
          <a:off x="0" y="0"/>
          <a:ext cx="0" cy="0"/>
          <a:chOff x="0" y="0"/>
          <a:chExt cx="0" cy="0"/>
        </a:xfrm>
      </p:grpSpPr>
      <p:cxnSp>
        <p:nvCxnSpPr>
          <p:cNvPr id="27" name="Straight Connector 26"/>
          <p:cNvCxnSpPr/>
          <p:nvPr userDrawn="1"/>
        </p:nvCxnSpPr>
        <p:spPr>
          <a:xfrm>
            <a:off x="173971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3142526"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4534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5948156"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7350971" y="1779118"/>
            <a:ext cx="0" cy="199825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hlinkClick r:id="rId2"/>
          </p:cNvPr>
          <p:cNvSpPr/>
          <p:nvPr userDrawn="1"/>
        </p:nvSpPr>
        <p:spPr>
          <a:xfrm>
            <a:off x="447503" y="2870508"/>
            <a:ext cx="1181448"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Free online webinar events </a:t>
            </a:r>
          </a:p>
        </p:txBody>
      </p:sp>
      <p:sp>
        <p:nvSpPr>
          <p:cNvPr id="33" name="Rectangle 32">
            <a:hlinkClick r:id="rId3"/>
          </p:cNvPr>
          <p:cNvSpPr/>
          <p:nvPr userDrawn="1"/>
        </p:nvSpPr>
        <p:spPr>
          <a:xfrm>
            <a:off x="3202463" y="2870508"/>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1798399" y="2870508"/>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602930" y="287050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6066409" y="287050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37" name="Picture 36"/>
          <p:cNvPicPr>
            <a:picLocks noChangeAspect="1"/>
          </p:cNvPicPr>
          <p:nvPr userDrawn="1"/>
        </p:nvPicPr>
        <p:blipFill rotWithShape="1">
          <a:blip r:embed="rId6" cstate="print">
            <a:extLst>
              <a:ext uri="{28A0092B-C50C-407E-A947-70E740481C1C}">
                <a14:useLocalDpi xmlns:a14="http://schemas.microsoft.com/office/drawing/2010/main" val="0"/>
              </a:ext>
            </a:extLst>
          </a:blip>
          <a:srcRect l="12861" t="9107" r="12861" b="9107"/>
          <a:stretch/>
        </p:blipFill>
        <p:spPr>
          <a:xfrm>
            <a:off x="644627" y="1868778"/>
            <a:ext cx="787200" cy="866752"/>
          </a:xfrm>
          <a:prstGeom prst="rect">
            <a:avLst/>
          </a:prstGeom>
        </p:spPr>
      </p:pic>
      <p:pic>
        <p:nvPicPr>
          <p:cNvPr id="38" name="Picture 37"/>
          <p:cNvPicPr>
            <a:picLocks noChangeAspect="1"/>
          </p:cNvPicPr>
          <p:nvPr userDrawn="1"/>
        </p:nvPicPr>
        <p:blipFill rotWithShape="1">
          <a:blip r:embed="rId7" cstate="print">
            <a:extLst>
              <a:ext uri="{28A0092B-C50C-407E-A947-70E740481C1C}">
                <a14:useLocalDpi xmlns:a14="http://schemas.microsoft.com/office/drawing/2010/main" val="0"/>
              </a:ext>
            </a:extLst>
          </a:blip>
          <a:srcRect l="9820" t="15434" r="9820" b="15434"/>
          <a:stretch/>
        </p:blipFill>
        <p:spPr>
          <a:xfrm>
            <a:off x="3403193" y="1971382"/>
            <a:ext cx="894382" cy="769420"/>
          </a:xfrm>
          <a:prstGeom prst="rect">
            <a:avLst/>
          </a:prstGeom>
        </p:spPr>
      </p:pic>
      <p:pic>
        <p:nvPicPr>
          <p:cNvPr id="39" name="Picture 38"/>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120987" y="1877266"/>
            <a:ext cx="636282" cy="810734"/>
          </a:xfrm>
          <a:prstGeom prst="rect">
            <a:avLst/>
          </a:prstGeom>
        </p:spPr>
      </p:pic>
      <p:pic>
        <p:nvPicPr>
          <p:cNvPr id="40" name="Picture 39"/>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938936" y="1910824"/>
            <a:ext cx="611858" cy="779612"/>
          </a:xfrm>
          <a:prstGeom prst="rect">
            <a:avLst/>
          </a:prstGeom>
        </p:spPr>
      </p:pic>
      <p:pic>
        <p:nvPicPr>
          <p:cNvPr id="41" name="Picture 40"/>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646018" y="1944658"/>
            <a:ext cx="671176" cy="724714"/>
          </a:xfrm>
          <a:prstGeom prst="rect">
            <a:avLst/>
          </a:prstGeom>
        </p:spPr>
      </p:pic>
      <p:pic>
        <p:nvPicPr>
          <p:cNvPr id="42" name="Picture 41"/>
          <p:cNvPicPr>
            <a:picLocks noChangeAspect="1"/>
          </p:cNvPicPr>
          <p:nvPr userDrawn="1"/>
        </p:nvPicPr>
        <p:blipFill rotWithShape="1">
          <a:blip r:embed="rId11" cstate="print">
            <a:extLst>
              <a:ext uri="{28A0092B-C50C-407E-A947-70E740481C1C}">
                <a14:useLocalDpi xmlns:a14="http://schemas.microsoft.com/office/drawing/2010/main" val="0"/>
              </a:ext>
            </a:extLst>
          </a:blip>
          <a:srcRect l="9343" t="15759" r="9343" b="15759"/>
          <a:stretch/>
        </p:blipFill>
        <p:spPr>
          <a:xfrm>
            <a:off x="6188523" y="1955841"/>
            <a:ext cx="931792" cy="784748"/>
          </a:xfrm>
          <a:prstGeom prst="rect">
            <a:avLst/>
          </a:prstGeom>
        </p:spPr>
      </p:pic>
      <p:pic>
        <p:nvPicPr>
          <p:cNvPr id="25" name="Picture 24"/>
          <p:cNvPicPr>
            <a:picLocks noChangeAspect="1"/>
          </p:cNvPicPr>
          <p:nvPr userDrawn="1"/>
        </p:nvPicPr>
        <p:blipFill rotWithShape="1">
          <a:blip r:embed="rId12" cstate="print">
            <a:extLst>
              <a:ext uri="{28A0092B-C50C-407E-A947-70E740481C1C}">
                <a14:useLocalDpi xmlns:a14="http://schemas.microsoft.com/office/drawing/2010/main" val="0"/>
              </a:ext>
            </a:extLst>
          </a:blip>
          <a:srcRect l="6578" t="39530" r="6578" b="37311"/>
          <a:stretch/>
        </p:blipFill>
        <p:spPr>
          <a:xfrm>
            <a:off x="0" y="3518179"/>
            <a:ext cx="9144000" cy="1625321"/>
          </a:xfrm>
          <a:prstGeom prst="rect">
            <a:avLst/>
          </a:prstGeom>
        </p:spPr>
      </p:pic>
      <p:sp>
        <p:nvSpPr>
          <p:cNvPr id="44" name="Rounded Rectangle 43"/>
          <p:cNvSpPr/>
          <p:nvPr userDrawn="1"/>
        </p:nvSpPr>
        <p:spPr>
          <a:xfrm>
            <a:off x="803504" y="3863763"/>
            <a:ext cx="1891441"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a:solidFill>
                  <a:schemeClr val="bg2"/>
                </a:solidFill>
              </a:rPr>
              <a:t>Free Online Resources </a:t>
            </a:r>
          </a:p>
        </p:txBody>
      </p:sp>
      <p:sp>
        <p:nvSpPr>
          <p:cNvPr id="46" name="Rectangle 45">
            <a:hlinkClick r:id="rId4"/>
          </p:cNvPr>
          <p:cNvSpPr/>
          <p:nvPr userDrawn="1"/>
        </p:nvSpPr>
        <p:spPr>
          <a:xfrm>
            <a:off x="970061" y="4138736"/>
            <a:ext cx="1558327" cy="6717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lnSpc>
                <a:spcPct val="150000"/>
              </a:lnSpc>
            </a:pPr>
            <a:r>
              <a:rPr lang="en-US" sz="800" dirty="0">
                <a:solidFill>
                  <a:schemeClr val="bg2"/>
                </a:solidFill>
              </a:rPr>
              <a:t>PASS Blog</a:t>
            </a:r>
          </a:p>
          <a:p>
            <a:pPr algn="ctr">
              <a:lnSpc>
                <a:spcPct val="150000"/>
              </a:lnSpc>
            </a:pPr>
            <a:r>
              <a:rPr lang="en-US" sz="800" dirty="0">
                <a:solidFill>
                  <a:schemeClr val="bg2"/>
                </a:solidFill>
              </a:rPr>
              <a:t>White Papers</a:t>
            </a:r>
          </a:p>
          <a:p>
            <a:pPr algn="ctr">
              <a:lnSpc>
                <a:spcPct val="150000"/>
              </a:lnSpc>
            </a:pPr>
            <a:r>
              <a:rPr lang="en-US" sz="800" dirty="0">
                <a:solidFill>
                  <a:schemeClr val="bg2"/>
                </a:solidFill>
              </a:rPr>
              <a:t>Session Recordings</a:t>
            </a:r>
          </a:p>
        </p:txBody>
      </p:sp>
      <p:sp>
        <p:nvSpPr>
          <p:cNvPr id="47" name="Rounded Rectangle 46"/>
          <p:cNvSpPr/>
          <p:nvPr userDrawn="1"/>
        </p:nvSpPr>
        <p:spPr>
          <a:xfrm>
            <a:off x="3372824" y="3863763"/>
            <a:ext cx="2345031"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a:solidFill>
                  <a:schemeClr val="bg2"/>
                </a:solidFill>
              </a:rPr>
              <a:t>Newsletter </a:t>
            </a:r>
          </a:p>
        </p:txBody>
      </p:sp>
      <p:sp>
        <p:nvSpPr>
          <p:cNvPr id="48" name="Rounded Rectangle 47"/>
          <p:cNvSpPr/>
          <p:nvPr userDrawn="1"/>
        </p:nvSpPr>
        <p:spPr>
          <a:xfrm>
            <a:off x="6367496" y="3863763"/>
            <a:ext cx="1966949" cy="2245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ctr"/>
            <a:r>
              <a:rPr lang="en-US" sz="1000" b="1" spc="20" dirty="0" err="1">
                <a:solidFill>
                  <a:schemeClr val="bg2"/>
                </a:solidFill>
              </a:rPr>
              <a:t>www.pass.org</a:t>
            </a:r>
            <a:endParaRPr lang="en-US" sz="1000" b="1" spc="20" dirty="0">
              <a:solidFill>
                <a:schemeClr val="bg2"/>
              </a:solidFill>
            </a:endParaRPr>
          </a:p>
        </p:txBody>
      </p:sp>
      <p:sp>
        <p:nvSpPr>
          <p:cNvPr id="49" name="Title 3"/>
          <p:cNvSpPr txBox="1">
            <a:spLocks/>
          </p:cNvSpPr>
          <p:nvPr userDrawn="1"/>
        </p:nvSpPr>
        <p:spPr>
          <a:xfrm>
            <a:off x="457200" y="682304"/>
            <a:ext cx="8229600" cy="612956"/>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ctr">
              <a:tabLst>
                <a:tab pos="4338638" algn="l"/>
              </a:tabLst>
            </a:pPr>
            <a:r>
              <a:rPr lang="en-US" sz="4000" dirty="0"/>
              <a:t>Explore everything PASS has to offer </a:t>
            </a:r>
          </a:p>
        </p:txBody>
      </p:sp>
      <p:sp>
        <p:nvSpPr>
          <p:cNvPr id="26" name="Rectangle 25">
            <a:hlinkClick r:id="rId4"/>
          </p:cNvPr>
          <p:cNvSpPr/>
          <p:nvPr userDrawn="1"/>
        </p:nvSpPr>
        <p:spPr>
          <a:xfrm>
            <a:off x="3766175" y="4159055"/>
            <a:ext cx="1558327" cy="6717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lnSpc>
                <a:spcPct val="150000"/>
              </a:lnSpc>
            </a:pPr>
            <a:r>
              <a:rPr lang="en-US" sz="800" dirty="0">
                <a:solidFill>
                  <a:schemeClr val="bg2"/>
                </a:solidFill>
              </a:rPr>
              <a:t>PASS</a:t>
            </a:r>
            <a:r>
              <a:rPr lang="en-US" sz="800" baseline="0" dirty="0">
                <a:solidFill>
                  <a:schemeClr val="bg2"/>
                </a:solidFill>
              </a:rPr>
              <a:t> Connector</a:t>
            </a:r>
          </a:p>
          <a:p>
            <a:pPr algn="ctr">
              <a:lnSpc>
                <a:spcPct val="150000"/>
              </a:lnSpc>
            </a:pPr>
            <a:r>
              <a:rPr lang="en-US" sz="800" baseline="0" dirty="0">
                <a:solidFill>
                  <a:schemeClr val="bg2"/>
                </a:solidFill>
              </a:rPr>
              <a:t>BA Insights</a:t>
            </a:r>
            <a:endParaRPr lang="en-US" sz="800" dirty="0">
              <a:solidFill>
                <a:schemeClr val="bg2"/>
              </a:solidFill>
            </a:endParaRPr>
          </a:p>
        </p:txBody>
      </p:sp>
      <p:sp>
        <p:nvSpPr>
          <p:cNvPr id="43" name="Rectangle 42">
            <a:hlinkClick r:id="rId4"/>
          </p:cNvPr>
          <p:cNvSpPr/>
          <p:nvPr userDrawn="1"/>
        </p:nvSpPr>
        <p:spPr>
          <a:xfrm>
            <a:off x="7393596" y="287050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85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5" name="Rectangle 54"/>
          <p:cNvSpPr/>
          <p:nvPr userDrawn="1"/>
        </p:nvSpPr>
        <p:spPr>
          <a:xfrm>
            <a:off x="5580345" y="0"/>
            <a:ext cx="3563655" cy="5143500"/>
          </a:xfrm>
          <a:prstGeom prst="rect">
            <a:avLst/>
          </a:prstGeom>
          <a:solidFill>
            <a:schemeClr val="bg2">
              <a:lumMod val="95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042679" y="2632939"/>
            <a:ext cx="3248526" cy="470928"/>
          </a:xfrm>
        </p:spPr>
        <p:txBody>
          <a:bodyPr anchor="b"/>
          <a:lstStyle>
            <a:lvl1pPr algn="ctr">
              <a:defRPr sz="3200"/>
            </a:lvl1pPr>
          </a:lstStyle>
          <a:p>
            <a:r>
              <a:rPr lang="en-US" dirty="0"/>
              <a:t>Speaker Name</a:t>
            </a:r>
          </a:p>
        </p:txBody>
      </p:sp>
      <p:sp>
        <p:nvSpPr>
          <p:cNvPr id="18" name="Text Placeholder 17"/>
          <p:cNvSpPr>
            <a:spLocks noGrp="1"/>
          </p:cNvSpPr>
          <p:nvPr>
            <p:ph type="body" sz="quarter" idx="10" hasCustomPrompt="1"/>
          </p:nvPr>
        </p:nvSpPr>
        <p:spPr>
          <a:xfrm>
            <a:off x="1042851" y="3096942"/>
            <a:ext cx="3248025" cy="405685"/>
          </a:xfrm>
        </p:spPr>
        <p:txBody>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971902" y="1121553"/>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1945839" y="768142"/>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971902" y="1390862"/>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971902" y="2241809"/>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971902" y="2511118"/>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971902" y="3345531"/>
            <a:ext cx="283389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971902" y="3614840"/>
            <a:ext cx="283389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950881"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2368489" y="3886200"/>
            <a:ext cx="1035158"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3903585" y="3886200"/>
            <a:ext cx="869950"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816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452438" y="2059225"/>
            <a:ext cx="8242300" cy="2478400"/>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a:solidFill>
                  <a:srgbClr val="58585A"/>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2"/>
                </a:solidFill>
              </a:defRPr>
            </a:lvl1pPr>
          </a:lstStyle>
          <a:p>
            <a:r>
              <a:rPr lang="en-US" dirty="0"/>
              <a:t>Agenda</a:t>
            </a:r>
          </a:p>
        </p:txBody>
      </p:sp>
      <p:sp>
        <p:nvSpPr>
          <p:cNvPr id="4" name="Content Placeholder 13"/>
          <p:cNvSpPr>
            <a:spLocks noGrp="1"/>
          </p:cNvSpPr>
          <p:nvPr>
            <p:ph sz="quarter" idx="11"/>
          </p:nvPr>
        </p:nvSpPr>
        <p:spPr>
          <a:xfrm>
            <a:off x="452438" y="1234203"/>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accent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Headings">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2"/>
                </a:solidFill>
              </a:defRPr>
            </a:lvl1pPr>
          </a:lstStyle>
          <a:p>
            <a:r>
              <a:rPr lang="en-US" dirty="0"/>
              <a:t>Titles are set 36pt Segoe UI</a:t>
            </a:r>
          </a:p>
        </p:txBody>
      </p:sp>
      <p:sp>
        <p:nvSpPr>
          <p:cNvPr id="4" name="Content Placeholder 3"/>
          <p:cNvSpPr>
            <a:spLocks noGrp="1"/>
          </p:cNvSpPr>
          <p:nvPr>
            <p:ph sz="quarter" idx="10" hasCustomPrompt="1"/>
          </p:nvPr>
        </p:nvSpPr>
        <p:spPr>
          <a:xfrm>
            <a:off x="431800" y="1505141"/>
            <a:ext cx="8261350" cy="448355"/>
          </a:xfrm>
        </p:spPr>
        <p:txBody>
          <a:bodyPr anchor="b"/>
          <a:lstStyle>
            <a:lvl1pPr marL="0" indent="0">
              <a:buNone/>
              <a:defRPr sz="2800" b="0" i="0">
                <a:solidFill>
                  <a:schemeClr val="accent1"/>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31800" y="195202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31800"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31800" y="2983308"/>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31800" y="3540197"/>
            <a:ext cx="8261350" cy="448355"/>
          </a:xfrm>
        </p:spPr>
        <p:txBody>
          <a:bodyPr anchor="b"/>
          <a:lstStyle>
            <a:lvl1pPr marL="0" indent="0">
              <a:buNone/>
              <a:defRPr sz="1400" b="1" i="0">
                <a:solidFill>
                  <a:schemeClr val="accent3"/>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31800" y="3987085"/>
            <a:ext cx="8261350" cy="407104"/>
          </a:xfrm>
        </p:spPr>
        <p:txBody>
          <a:bodyPr/>
          <a:lstStyle>
            <a:lvl1pPr marL="0" indent="0">
              <a:buNone/>
              <a:defRPr sz="1600">
                <a:solidFill>
                  <a:schemeClr val="bg2">
                    <a:lumMod val="50000"/>
                  </a:schemeClr>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451458" y="1776569"/>
            <a:ext cx="3680532" cy="39052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0" name="Text Placeholder 30"/>
          <p:cNvSpPr>
            <a:spLocks noGrp="1"/>
          </p:cNvSpPr>
          <p:nvPr>
            <p:ph type="body" sz="quarter" idx="14" hasCustomPrompt="1"/>
          </p:nvPr>
        </p:nvSpPr>
        <p:spPr>
          <a:xfrm>
            <a:off x="5006268" y="1776569"/>
            <a:ext cx="3680532" cy="390525"/>
          </a:xfrm>
        </p:spPr>
        <p:txBody>
          <a:bodyPr anchor="b">
            <a:normAutofit/>
          </a:bodyPr>
          <a:lstStyle>
            <a:lvl1pPr marL="0" indent="0" algn="l" defTabSz="914400" rtl="0" eaLnBrk="1" latinLnBrk="0" hangingPunct="1">
              <a:buNone/>
              <a:defRPr lang="en-US" sz="1400" kern="1200" baseline="0" dirty="0" smtClean="0">
                <a:solidFill>
                  <a:schemeClr val="accent1"/>
                </a:solidFill>
                <a:latin typeface="+mn-lt"/>
                <a:ea typeface="Gotham Book" charset="0"/>
                <a:cs typeface="Gotham Book" charset="0"/>
              </a:defRPr>
            </a:lvl1pPr>
          </a:lstStyle>
          <a:p>
            <a:pPr lvl="0"/>
            <a:r>
              <a:rPr lang="en-US" dirty="0"/>
              <a:t>TITLE HERE</a:t>
            </a:r>
          </a:p>
        </p:txBody>
      </p:sp>
      <p:sp>
        <p:nvSpPr>
          <p:cNvPr id="13" name="Text Placeholder 20"/>
          <p:cNvSpPr>
            <a:spLocks noGrp="1"/>
          </p:cNvSpPr>
          <p:nvPr>
            <p:ph type="body" sz="quarter" idx="13"/>
          </p:nvPr>
        </p:nvSpPr>
        <p:spPr>
          <a:xfrm>
            <a:off x="451457" y="2196449"/>
            <a:ext cx="3680532" cy="2451156"/>
          </a:xfrm>
        </p:spPr>
        <p:txBody>
          <a:bodyPr>
            <a:normAutofit/>
          </a:bodyPr>
          <a:lstStyle>
            <a:lvl1pPr marL="0" indent="0">
              <a:lnSpc>
                <a:spcPct val="100000"/>
              </a:lnSpc>
              <a:buNone/>
              <a:defRPr lang="en-US" sz="12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5006267" y="2196449"/>
            <a:ext cx="3680532" cy="2451156"/>
          </a:xfrm>
        </p:spPr>
        <p:txBody>
          <a:bodyPr>
            <a:normAutofit/>
          </a:bodyPr>
          <a:lstStyle>
            <a:lvl1pPr marL="0" indent="0">
              <a:lnSpc>
                <a:spcPct val="100000"/>
              </a:lnSpc>
              <a:buNone/>
              <a:defRPr lang="en-US" sz="12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TextBox 3"/>
          <p:cNvSpPr txBox="1"/>
          <p:nvPr/>
        </p:nvSpPr>
        <p:spPr>
          <a:xfrm>
            <a:off x="8984177" y="4366022"/>
            <a:ext cx="184666" cy="369332"/>
          </a:xfrm>
          <a:prstGeom prst="rect">
            <a:avLst/>
          </a:prstGeom>
          <a:noFill/>
        </p:spPr>
        <p:txBody>
          <a:bodyPr wrap="none" rtlCol="0">
            <a:spAutoFit/>
          </a:bodyPr>
          <a:lstStyle/>
          <a:p>
            <a:endParaRPr lang="en-US" dirty="0"/>
          </a:p>
        </p:txBody>
      </p:sp>
      <p:sp>
        <p:nvSpPr>
          <p:cNvPr id="9" name="Title Placeholder 8"/>
          <p:cNvSpPr>
            <a:spLocks noGrp="1"/>
          </p:cNvSpPr>
          <p:nvPr>
            <p:ph type="title"/>
          </p:nvPr>
        </p:nvSpPr>
        <p:spPr>
          <a:xfrm>
            <a:off x="457200" y="251227"/>
            <a:ext cx="8229600"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457200" y="1130877"/>
            <a:ext cx="8229600" cy="33944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10590" t="33970" r="10590" b="33970"/>
          <a:stretch/>
        </p:blipFill>
        <p:spPr>
          <a:xfrm>
            <a:off x="8362655" y="4789968"/>
            <a:ext cx="648290" cy="263688"/>
          </a:xfrm>
          <a:prstGeom prst="rect">
            <a:avLst/>
          </a:prstGeom>
        </p:spPr>
      </p:pic>
    </p:spTree>
    <p:extLst>
      <p:ext uri="{BB962C8B-B14F-4D97-AF65-F5344CB8AC3E}">
        <p14:creationId xmlns:p14="http://schemas.microsoft.com/office/powerpoint/2010/main" val="4065379441"/>
      </p:ext>
    </p:extLst>
  </p:cSld>
  <p:clrMap bg1="lt1" tx1="dk1" bg2="lt2" tx2="dk2" accent1="accent1" accent2="accent2" accent3="accent3" accent4="accent4" accent5="accent5" accent6="accent6" hlink="hlink" folHlink="folHlink"/>
  <p:sldLayoutIdLst>
    <p:sldLayoutId id="2147483677" r:id="rId1"/>
    <p:sldLayoutId id="2147483654" r:id="rId2"/>
    <p:sldLayoutId id="2147483674" r:id="rId3"/>
    <p:sldLayoutId id="2147483660" r:id="rId4"/>
    <p:sldLayoutId id="2147483667" r:id="rId5"/>
    <p:sldLayoutId id="2147483666" r:id="rId6"/>
    <p:sldLayoutId id="2147483665" r:id="rId7"/>
    <p:sldLayoutId id="2147483659" r:id="rId8"/>
    <p:sldLayoutId id="2147483663" r:id="rId9"/>
    <p:sldLayoutId id="2147483669" r:id="rId10"/>
    <p:sldLayoutId id="2147483657" r:id="rId11"/>
    <p:sldLayoutId id="2147483668" r:id="rId12"/>
    <p:sldLayoutId id="2147483670" r:id="rId13"/>
    <p:sldLayoutId id="2147483671" r:id="rId1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p:titleStyle>
    <p:bodyStyle>
      <a:lvl1pPr marL="0" indent="0" algn="l" defTabSz="914400" rtl="0" eaLnBrk="1" latinLnBrk="0" hangingPunct="1">
        <a:spcBef>
          <a:spcPct val="20000"/>
        </a:spcBef>
        <a:buClr>
          <a:schemeClr val="accent3"/>
        </a:buClr>
        <a:buFont typeface="Arial"/>
        <a:buNone/>
        <a:defRPr sz="2400" kern="1200">
          <a:solidFill>
            <a:schemeClr val="tx1"/>
          </a:solidFill>
          <a:latin typeface="+mn-lt"/>
          <a:ea typeface="+mn-ea"/>
          <a:cs typeface="Segoe UI"/>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sql/advanced-analytics/tutorials/sql-server-python-tutorials" TargetMode="External"/><Relationship Id="rId2" Type="http://schemas.openxmlformats.org/officeDocument/2006/relationships/hyperlink" Target="https://github.com/Drjekyll325/SQLServer/tree/master/Presentations" TargetMode="External"/><Relationship Id="rId1" Type="http://schemas.openxmlformats.org/officeDocument/2006/relationships/slideLayout" Target="../slideLayouts/slideLayout7.xml"/><Relationship Id="rId4" Type="http://schemas.openxmlformats.org/officeDocument/2006/relationships/hyperlink" Target="https://www.edx.org/microsoft-professional-program-certficate-data-scienc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Chris Hyde, Owner and Principal Consultant</a:t>
            </a:r>
          </a:p>
          <a:p>
            <a:r>
              <a:rPr lang="en-US" dirty="0" smtClean="0"/>
              <a:t>Hydrate Consulting LLC</a:t>
            </a:r>
            <a:endParaRPr lang="en-US" dirty="0"/>
          </a:p>
        </p:txBody>
      </p:sp>
      <p:sp>
        <p:nvSpPr>
          <p:cNvPr id="4" name="Text Placeholder 3"/>
          <p:cNvSpPr>
            <a:spLocks noGrp="1"/>
          </p:cNvSpPr>
          <p:nvPr>
            <p:ph type="body" sz="quarter" idx="11"/>
          </p:nvPr>
        </p:nvSpPr>
        <p:spPr>
          <a:xfrm>
            <a:off x="874676" y="2611269"/>
            <a:ext cx="4521200" cy="967155"/>
          </a:xfrm>
        </p:spPr>
        <p:txBody>
          <a:bodyPr/>
          <a:lstStyle/>
          <a:p>
            <a:pPr>
              <a:lnSpc>
                <a:spcPct val="100000"/>
              </a:lnSpc>
            </a:pPr>
            <a:r>
              <a:rPr lang="en-US" dirty="0" smtClean="0"/>
              <a:t>Python in SQL</a:t>
            </a:r>
          </a:p>
          <a:p>
            <a:pPr>
              <a:lnSpc>
                <a:spcPct val="100000"/>
              </a:lnSpc>
            </a:pPr>
            <a:r>
              <a:rPr lang="en-US" dirty="0" smtClean="0"/>
              <a:t>Server 2017</a:t>
            </a:r>
            <a:endParaRPr lang="en-US" dirty="0"/>
          </a:p>
        </p:txBody>
      </p:sp>
    </p:spTree>
    <p:extLst>
      <p:ext uri="{BB962C8B-B14F-4D97-AF65-F5344CB8AC3E}">
        <p14:creationId xmlns:p14="http://schemas.microsoft.com/office/powerpoint/2010/main" val="1690938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err="1" smtClean="0"/>
              <a:t>NumPy</a:t>
            </a:r>
            <a:r>
              <a:rPr lang="en-US" sz="2000" dirty="0" smtClean="0"/>
              <a:t> – N-dimensional arrays, random numbers</a:t>
            </a:r>
          </a:p>
          <a:p>
            <a:pPr lvl="0">
              <a:lnSpc>
                <a:spcPct val="150000"/>
              </a:lnSpc>
            </a:pPr>
            <a:r>
              <a:rPr lang="en-US" sz="2000" dirty="0" smtClean="0"/>
              <a:t>pandas – data manipulation, </a:t>
            </a:r>
            <a:r>
              <a:rPr lang="en-US" sz="2000" dirty="0" err="1" smtClean="0"/>
              <a:t>DataFrame</a:t>
            </a:r>
            <a:r>
              <a:rPr lang="en-US" sz="2000" dirty="0" smtClean="0"/>
              <a:t> object</a:t>
            </a:r>
          </a:p>
          <a:p>
            <a:pPr lvl="0">
              <a:lnSpc>
                <a:spcPct val="150000"/>
              </a:lnSpc>
            </a:pPr>
            <a:r>
              <a:rPr lang="en-US" sz="2000" dirty="0" err="1" smtClean="0"/>
              <a:t>SciPy</a:t>
            </a:r>
            <a:r>
              <a:rPr lang="en-US" sz="2000" dirty="0" smtClean="0"/>
              <a:t> – scientific computing and statistical methods</a:t>
            </a:r>
          </a:p>
          <a:p>
            <a:pPr lvl="0">
              <a:lnSpc>
                <a:spcPct val="150000"/>
              </a:lnSpc>
            </a:pPr>
            <a:r>
              <a:rPr lang="en-US" sz="2000" dirty="0" err="1" smtClean="0"/>
              <a:t>scikit</a:t>
            </a:r>
            <a:r>
              <a:rPr lang="en-US" sz="2000" dirty="0" smtClean="0"/>
              <a:t>-learn – machine learning</a:t>
            </a:r>
          </a:p>
          <a:p>
            <a:pPr lvl="0">
              <a:lnSpc>
                <a:spcPct val="150000"/>
              </a:lnSpc>
            </a:pPr>
            <a:r>
              <a:rPr lang="en-US" sz="2000" dirty="0" err="1"/>
              <a:t>m</a:t>
            </a:r>
            <a:r>
              <a:rPr lang="en-US" sz="2000" dirty="0" err="1" smtClean="0"/>
              <a:t>atplotlib</a:t>
            </a:r>
            <a:r>
              <a:rPr lang="en-US" sz="2000" dirty="0" smtClean="0"/>
              <a:t> – plotting and graphics</a:t>
            </a:r>
            <a:endParaRPr lang="en-US" dirty="0"/>
          </a:p>
        </p:txBody>
      </p:sp>
      <p:sp>
        <p:nvSpPr>
          <p:cNvPr id="2" name="Title 1"/>
          <p:cNvSpPr>
            <a:spLocks noGrp="1"/>
          </p:cNvSpPr>
          <p:nvPr>
            <p:ph type="title"/>
          </p:nvPr>
        </p:nvSpPr>
        <p:spPr/>
        <p:txBody>
          <a:bodyPr/>
          <a:lstStyle/>
          <a:p>
            <a:r>
              <a:rPr lang="en-US" dirty="0" smtClean="0"/>
              <a:t>Popular data science packages</a:t>
            </a:r>
            <a:endParaRPr lang="en-US" dirty="0"/>
          </a:p>
        </p:txBody>
      </p:sp>
    </p:spTree>
    <p:extLst>
      <p:ext uri="{BB962C8B-B14F-4D97-AF65-F5344CB8AC3E}">
        <p14:creationId xmlns:p14="http://schemas.microsoft.com/office/powerpoint/2010/main" val="360057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852616" y="1013056"/>
            <a:ext cx="4732638" cy="3548145"/>
          </a:xfrm>
        </p:spPr>
      </p:pic>
      <p:sp>
        <p:nvSpPr>
          <p:cNvPr id="2" name="Title 1"/>
          <p:cNvSpPr>
            <a:spLocks noGrp="1"/>
          </p:cNvSpPr>
          <p:nvPr>
            <p:ph type="title"/>
          </p:nvPr>
        </p:nvSpPr>
        <p:spPr>
          <a:xfrm>
            <a:off x="457200" y="251227"/>
            <a:ext cx="8464378" cy="612956"/>
          </a:xfrm>
        </p:spPr>
        <p:txBody>
          <a:bodyPr/>
          <a:lstStyle/>
          <a:p>
            <a:r>
              <a:rPr lang="en-US" dirty="0" smtClean="0"/>
              <a:t>Installing Machine Learning Services, part 1</a:t>
            </a:r>
            <a:endParaRPr lang="en-US" dirty="0"/>
          </a:p>
        </p:txBody>
      </p:sp>
    </p:spTree>
    <p:extLst>
      <p:ext uri="{BB962C8B-B14F-4D97-AF65-F5344CB8AC3E}">
        <p14:creationId xmlns:p14="http://schemas.microsoft.com/office/powerpoint/2010/main" val="318668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56169" y="1013056"/>
            <a:ext cx="4725532" cy="3548145"/>
          </a:xfrm>
        </p:spPr>
      </p:pic>
      <p:sp>
        <p:nvSpPr>
          <p:cNvPr id="2" name="Title 1"/>
          <p:cNvSpPr>
            <a:spLocks noGrp="1"/>
          </p:cNvSpPr>
          <p:nvPr>
            <p:ph type="title"/>
          </p:nvPr>
        </p:nvSpPr>
        <p:spPr>
          <a:xfrm>
            <a:off x="457200" y="251227"/>
            <a:ext cx="8464378" cy="612956"/>
          </a:xfrm>
        </p:spPr>
        <p:txBody>
          <a:bodyPr/>
          <a:lstStyle/>
          <a:p>
            <a:r>
              <a:rPr lang="en-US" dirty="0" smtClean="0"/>
              <a:t>Installing Machine Learning Services, part 2</a:t>
            </a:r>
            <a:endParaRPr lang="en-US" dirty="0"/>
          </a:p>
        </p:txBody>
      </p:sp>
    </p:spTree>
    <p:extLst>
      <p:ext uri="{BB962C8B-B14F-4D97-AF65-F5344CB8AC3E}">
        <p14:creationId xmlns:p14="http://schemas.microsoft.com/office/powerpoint/2010/main" val="181705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smtClean="0"/>
              <a:t>Post-installation scripts and configuration</a:t>
            </a:r>
          </a:p>
          <a:p>
            <a:pPr lvl="0">
              <a:lnSpc>
                <a:spcPct val="150000"/>
              </a:lnSpc>
            </a:pPr>
            <a:r>
              <a:rPr lang="en-US" sz="2000" dirty="0" smtClean="0"/>
              <a:t>Enable external scripts</a:t>
            </a:r>
          </a:p>
          <a:p>
            <a:pPr marL="0" indent="0">
              <a:spcBef>
                <a:spcPts val="0"/>
              </a:spcBef>
              <a:buNone/>
            </a:pPr>
            <a:endParaRPr lang="en-US" sz="800" dirty="0" smtClean="0">
              <a:latin typeface="Courier New" panose="02070309020205020404" pitchFamily="49" charset="0"/>
              <a:cs typeface="Courier New" panose="02070309020205020404" pitchFamily="49" charset="0"/>
            </a:endParaRPr>
          </a:p>
          <a:p>
            <a:pPr marL="0" indent="0">
              <a:spcBef>
                <a:spcPts val="0"/>
              </a:spcBef>
              <a:buNone/>
            </a:pPr>
            <a:r>
              <a:rPr lang="en-US" sz="2000" dirty="0" smtClean="0">
                <a:latin typeface="Courier New" panose="02070309020205020404" pitchFamily="49" charset="0"/>
                <a:cs typeface="Courier New" panose="02070309020205020404" pitchFamily="49" charset="0"/>
              </a:rPr>
              <a:t>EXEC </a:t>
            </a:r>
            <a:r>
              <a:rPr lang="en-US" sz="2000" dirty="0" err="1">
                <a:latin typeface="Courier New" panose="02070309020205020404" pitchFamily="49" charset="0"/>
                <a:cs typeface="Courier New" panose="02070309020205020404" pitchFamily="49" charset="0"/>
              </a:rPr>
              <a:t>sp_configure</a:t>
            </a:r>
            <a:r>
              <a:rPr lang="en-US" sz="2000" dirty="0">
                <a:latin typeface="Courier New" panose="02070309020205020404" pitchFamily="49" charset="0"/>
                <a:cs typeface="Courier New" panose="02070309020205020404" pitchFamily="49" charset="0"/>
              </a:rPr>
              <a:t> 'external scripts enabled', 1; </a:t>
            </a:r>
          </a:p>
          <a:p>
            <a:pPr marL="0" indent="0">
              <a:spcBef>
                <a:spcPts val="0"/>
              </a:spcBef>
              <a:buNone/>
            </a:pPr>
            <a:r>
              <a:rPr lang="en-US" sz="2000" dirty="0">
                <a:latin typeface="Courier New" panose="02070309020205020404" pitchFamily="49" charset="0"/>
                <a:cs typeface="Courier New" panose="02070309020205020404" pitchFamily="49" charset="0"/>
              </a:rPr>
              <a:t>RECONFIGURE;</a:t>
            </a:r>
          </a:p>
          <a:p>
            <a:pPr lvl="0">
              <a:lnSpc>
                <a:spcPct val="150000"/>
              </a:lnSpc>
            </a:pPr>
            <a:r>
              <a:rPr lang="en-US" sz="2000" dirty="0" smtClean="0"/>
              <a:t>Configure </a:t>
            </a:r>
            <a:r>
              <a:rPr lang="en-US" sz="2000" dirty="0" smtClean="0"/>
              <a:t>memory appropriately</a:t>
            </a:r>
          </a:p>
        </p:txBody>
      </p:sp>
      <p:sp>
        <p:nvSpPr>
          <p:cNvPr id="2" name="Title 1"/>
          <p:cNvSpPr>
            <a:spLocks noGrp="1"/>
          </p:cNvSpPr>
          <p:nvPr>
            <p:ph type="title"/>
          </p:nvPr>
        </p:nvSpPr>
        <p:spPr>
          <a:xfrm>
            <a:off x="457200" y="251227"/>
            <a:ext cx="8464378" cy="612956"/>
          </a:xfrm>
        </p:spPr>
        <p:txBody>
          <a:bodyPr/>
          <a:lstStyle/>
          <a:p>
            <a:r>
              <a:rPr lang="en-US" dirty="0" smtClean="0"/>
              <a:t>Installing Machine Learning Services, part 3</a:t>
            </a:r>
            <a:endParaRPr lang="en-US" dirty="0"/>
          </a:p>
        </p:txBody>
      </p:sp>
    </p:spTree>
    <p:extLst>
      <p:ext uri="{BB962C8B-B14F-4D97-AF65-F5344CB8AC3E}">
        <p14:creationId xmlns:p14="http://schemas.microsoft.com/office/powerpoint/2010/main" val="311248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68549" y="1013056"/>
            <a:ext cx="5630849" cy="3843149"/>
          </a:xfrm>
        </p:spPr>
      </p:pic>
      <p:sp>
        <p:nvSpPr>
          <p:cNvPr id="2" name="Title 1"/>
          <p:cNvSpPr>
            <a:spLocks noGrp="1"/>
          </p:cNvSpPr>
          <p:nvPr>
            <p:ph type="title"/>
          </p:nvPr>
        </p:nvSpPr>
        <p:spPr>
          <a:xfrm>
            <a:off x="457200" y="251227"/>
            <a:ext cx="8464378" cy="612956"/>
          </a:xfrm>
        </p:spPr>
        <p:txBody>
          <a:bodyPr/>
          <a:lstStyle/>
          <a:p>
            <a:r>
              <a:rPr lang="en-US" dirty="0" smtClean="0"/>
              <a:t>Installing new packages</a:t>
            </a:r>
            <a:endParaRPr lang="en-US" dirty="0"/>
          </a:p>
        </p:txBody>
      </p:sp>
    </p:spTree>
    <p:extLst>
      <p:ext uri="{BB962C8B-B14F-4D97-AF65-F5344CB8AC3E}">
        <p14:creationId xmlns:p14="http://schemas.microsoft.com/office/powerpoint/2010/main" val="183835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422" y="2077164"/>
            <a:ext cx="5671751" cy="706657"/>
          </a:xfrm>
        </p:spPr>
        <p:txBody>
          <a:bodyPr/>
          <a:lstStyle/>
          <a:p>
            <a:pPr>
              <a:lnSpc>
                <a:spcPct val="100000"/>
              </a:lnSpc>
            </a:pPr>
            <a:r>
              <a:rPr lang="en-US" sz="4800" dirty="0" smtClean="0"/>
              <a:t>Getting data </a:t>
            </a:r>
            <a:r>
              <a:rPr lang="en-US" sz="4800" dirty="0"/>
              <a:t>i</a:t>
            </a:r>
            <a:r>
              <a:rPr lang="en-US" sz="4800" dirty="0" smtClean="0"/>
              <a:t>nto</a:t>
            </a:r>
            <a:r>
              <a:rPr lang="en-US" sz="4800" dirty="0"/>
              <a:t/>
            </a:r>
            <a:br>
              <a:rPr lang="en-US" sz="4800" dirty="0"/>
            </a:br>
            <a:r>
              <a:rPr lang="en-US" sz="4800" dirty="0" smtClean="0"/>
              <a:t>and </a:t>
            </a:r>
            <a:r>
              <a:rPr lang="en-US" sz="4800" dirty="0"/>
              <a:t>o</a:t>
            </a:r>
            <a:r>
              <a:rPr lang="en-US" sz="4800" dirty="0" smtClean="0"/>
              <a:t>ut </a:t>
            </a:r>
            <a:r>
              <a:rPr lang="en-US" sz="4800" dirty="0"/>
              <a:t>o</a:t>
            </a:r>
            <a:r>
              <a:rPr lang="en-US" sz="4800" dirty="0" smtClean="0"/>
              <a:t>f Python</a:t>
            </a:r>
            <a:endParaRPr lang="en-US" sz="4800" dirty="0"/>
          </a:p>
        </p:txBody>
      </p:sp>
      <p:sp>
        <p:nvSpPr>
          <p:cNvPr id="5" name="Subtitle 4"/>
          <p:cNvSpPr>
            <a:spLocks noGrp="1"/>
          </p:cNvSpPr>
          <p:nvPr>
            <p:ph type="subTitle" idx="1"/>
          </p:nvPr>
        </p:nvSpPr>
        <p:spPr>
          <a:xfrm>
            <a:off x="1133695" y="2780691"/>
            <a:ext cx="4760477" cy="453733"/>
          </a:xfrm>
        </p:spPr>
        <p:txBody>
          <a:bodyPr/>
          <a:lstStyle/>
          <a:p>
            <a:r>
              <a:rPr lang="en-US" dirty="0"/>
              <a:t>Demo</a:t>
            </a:r>
          </a:p>
        </p:txBody>
      </p:sp>
    </p:spTree>
    <p:extLst>
      <p:ext uri="{BB962C8B-B14F-4D97-AF65-F5344CB8AC3E}">
        <p14:creationId xmlns:p14="http://schemas.microsoft.com/office/powerpoint/2010/main" val="254283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56167" y="1099751"/>
            <a:ext cx="7355071" cy="3163330"/>
          </a:xfrm>
        </p:spPr>
      </p:pic>
      <p:sp>
        <p:nvSpPr>
          <p:cNvPr id="2" name="Title 1"/>
          <p:cNvSpPr>
            <a:spLocks noGrp="1"/>
          </p:cNvSpPr>
          <p:nvPr>
            <p:ph type="title"/>
          </p:nvPr>
        </p:nvSpPr>
        <p:spPr>
          <a:xfrm>
            <a:off x="457200" y="251227"/>
            <a:ext cx="8464378" cy="612956"/>
          </a:xfrm>
        </p:spPr>
        <p:txBody>
          <a:bodyPr/>
          <a:lstStyle/>
          <a:p>
            <a:r>
              <a:rPr lang="en-US" dirty="0" smtClean="0"/>
              <a:t>Python in SQL Server architecture</a:t>
            </a:r>
            <a:endParaRPr lang="en-US" dirty="0"/>
          </a:p>
        </p:txBody>
      </p:sp>
    </p:spTree>
    <p:extLst>
      <p:ext uri="{BB962C8B-B14F-4D97-AF65-F5344CB8AC3E}">
        <p14:creationId xmlns:p14="http://schemas.microsoft.com/office/powerpoint/2010/main" val="1149015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227"/>
            <a:ext cx="8464378" cy="612956"/>
          </a:xfrm>
        </p:spPr>
        <p:txBody>
          <a:bodyPr/>
          <a:lstStyle/>
          <a:p>
            <a:r>
              <a:rPr lang="en-US" dirty="0" smtClean="0"/>
              <a:t>The case studies (slightly fictionalized)</a:t>
            </a:r>
            <a:endParaRPr lang="en-US" dirty="0"/>
          </a:p>
        </p:txBody>
      </p:sp>
      <p:pic>
        <p:nvPicPr>
          <p:cNvPr id="13"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29198" y="864183"/>
            <a:ext cx="3067050" cy="2324100"/>
          </a:xfrm>
          <a:prstGeom prst="rect">
            <a:avLst/>
          </a:prstGeom>
        </p:spPr>
      </p:pic>
      <p:sp>
        <p:nvSpPr>
          <p:cNvPr id="14" name="TextBox 13"/>
          <p:cNvSpPr txBox="1"/>
          <p:nvPr/>
        </p:nvSpPr>
        <p:spPr>
          <a:xfrm>
            <a:off x="916122" y="3195706"/>
            <a:ext cx="1584251" cy="830997"/>
          </a:xfrm>
          <a:prstGeom prst="rect">
            <a:avLst/>
          </a:prstGeom>
          <a:noFill/>
        </p:spPr>
        <p:txBody>
          <a:bodyPr wrap="square" rtlCol="0">
            <a:spAutoFit/>
          </a:bodyPr>
          <a:lstStyle/>
          <a:p>
            <a:pPr algn="ctr"/>
            <a:r>
              <a:rPr lang="en-US" sz="4800" b="1" dirty="0" smtClean="0">
                <a:latin typeface="Tahoma" pitchFamily="34" charset="0"/>
                <a:ea typeface="Tahoma" pitchFamily="34" charset="0"/>
                <a:cs typeface="Tahoma" pitchFamily="34" charset="0"/>
              </a:rPr>
              <a:t>MFH</a:t>
            </a:r>
            <a:endParaRPr lang="en-US" sz="4800" b="1" dirty="0">
              <a:latin typeface="Tahoma" pitchFamily="34" charset="0"/>
              <a:ea typeface="Tahoma" pitchFamily="34" charset="0"/>
              <a:cs typeface="Tahoma" pitchFamily="34" charset="0"/>
            </a:endParaRPr>
          </a:p>
        </p:txBody>
      </p:sp>
      <p:sp>
        <p:nvSpPr>
          <p:cNvPr id="15" name="TextBox 14"/>
          <p:cNvSpPr txBox="1"/>
          <p:nvPr/>
        </p:nvSpPr>
        <p:spPr>
          <a:xfrm>
            <a:off x="3234022" y="955597"/>
            <a:ext cx="3306726" cy="461665"/>
          </a:xfrm>
          <a:prstGeom prst="rect">
            <a:avLst/>
          </a:prstGeom>
          <a:noFill/>
        </p:spPr>
        <p:txBody>
          <a:bodyPr wrap="square" rtlCol="0">
            <a:spAutoFit/>
          </a:bodyPr>
          <a:lstStyle/>
          <a:p>
            <a:r>
              <a:rPr lang="en-US" sz="2400" b="1" dirty="0" smtClean="0">
                <a:latin typeface="Calibri" pitchFamily="34" charset="0"/>
                <a:ea typeface="FangSong" pitchFamily="49" charset="-122"/>
                <a:cs typeface="Tahoma" pitchFamily="34" charset="0"/>
              </a:rPr>
              <a:t>My Fictional Hospital</a:t>
            </a:r>
            <a:endParaRPr lang="en-US" sz="2400" b="1" dirty="0">
              <a:latin typeface="Calibri" pitchFamily="34" charset="0"/>
              <a:ea typeface="FangSong" pitchFamily="49" charset="-122"/>
              <a:cs typeface="Tahoma" pitchFamily="34"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2412" y="3280670"/>
            <a:ext cx="1178662" cy="153811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2411" y="1493054"/>
            <a:ext cx="1051072" cy="1561928"/>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7940" y="1493054"/>
            <a:ext cx="1152119" cy="1538139"/>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8138" y="1526301"/>
            <a:ext cx="1387549" cy="1471643"/>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7940" y="3280671"/>
            <a:ext cx="1081485" cy="1538112"/>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08452" y="3348499"/>
            <a:ext cx="1306919" cy="1470284"/>
          </a:xfrm>
          <a:prstGeom prst="rect">
            <a:avLst/>
          </a:prstGeom>
        </p:spPr>
      </p:pic>
    </p:spTree>
    <p:extLst>
      <p:ext uri="{BB962C8B-B14F-4D97-AF65-F5344CB8AC3E}">
        <p14:creationId xmlns:p14="http://schemas.microsoft.com/office/powerpoint/2010/main" val="400467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422" y="2077164"/>
            <a:ext cx="5671751" cy="706657"/>
          </a:xfrm>
        </p:spPr>
        <p:txBody>
          <a:bodyPr/>
          <a:lstStyle/>
          <a:p>
            <a:pPr>
              <a:lnSpc>
                <a:spcPct val="100000"/>
              </a:lnSpc>
            </a:pPr>
            <a:r>
              <a:rPr lang="en-US" sz="4800" dirty="0" smtClean="0"/>
              <a:t>Averting panic over </a:t>
            </a:r>
            <a:r>
              <a:rPr lang="en-US" sz="4800" dirty="0"/>
              <a:t/>
            </a:r>
            <a:br>
              <a:rPr lang="en-US" sz="4800" dirty="0"/>
            </a:br>
            <a:r>
              <a:rPr lang="en-US" sz="4800" dirty="0" smtClean="0"/>
              <a:t>an SSRS report</a:t>
            </a:r>
            <a:endParaRPr lang="en-US" sz="4800" dirty="0"/>
          </a:p>
        </p:txBody>
      </p:sp>
      <p:sp>
        <p:nvSpPr>
          <p:cNvPr id="5" name="Subtitle 4"/>
          <p:cNvSpPr>
            <a:spLocks noGrp="1"/>
          </p:cNvSpPr>
          <p:nvPr>
            <p:ph type="subTitle" idx="1"/>
          </p:nvPr>
        </p:nvSpPr>
        <p:spPr>
          <a:xfrm>
            <a:off x="1133695" y="2780691"/>
            <a:ext cx="4760477" cy="453733"/>
          </a:xfrm>
        </p:spPr>
        <p:txBody>
          <a:bodyPr/>
          <a:lstStyle/>
          <a:p>
            <a:r>
              <a:rPr lang="en-US" dirty="0"/>
              <a:t>Demo</a:t>
            </a:r>
          </a:p>
        </p:txBody>
      </p:sp>
    </p:spTree>
    <p:extLst>
      <p:ext uri="{BB962C8B-B14F-4D97-AF65-F5344CB8AC3E}">
        <p14:creationId xmlns:p14="http://schemas.microsoft.com/office/powerpoint/2010/main" val="125679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40259" y="1013056"/>
            <a:ext cx="5585255" cy="3843149"/>
          </a:xfrm>
        </p:spPr>
      </p:pic>
      <p:sp>
        <p:nvSpPr>
          <p:cNvPr id="2" name="Title 1"/>
          <p:cNvSpPr>
            <a:spLocks noGrp="1"/>
          </p:cNvSpPr>
          <p:nvPr>
            <p:ph type="title"/>
          </p:nvPr>
        </p:nvSpPr>
        <p:spPr>
          <a:xfrm>
            <a:off x="457200" y="251227"/>
            <a:ext cx="8464378" cy="612956"/>
          </a:xfrm>
        </p:spPr>
        <p:txBody>
          <a:bodyPr/>
          <a:lstStyle/>
          <a:p>
            <a:r>
              <a:rPr lang="en-US" dirty="0" smtClean="0"/>
              <a:t>Distribution of charges</a:t>
            </a:r>
            <a:endParaRPr lang="en-US" dirty="0"/>
          </a:p>
        </p:txBody>
      </p:sp>
    </p:spTree>
    <p:extLst>
      <p:ext uri="{BB962C8B-B14F-4D97-AF65-F5344CB8AC3E}">
        <p14:creationId xmlns:p14="http://schemas.microsoft.com/office/powerpoint/2010/main" val="86293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0" y="2190750"/>
            <a:ext cx="495300" cy="327025"/>
          </a:xfrm>
          <a:prstGeom prst="rect">
            <a:avLst/>
          </a:prstGeom>
        </p:spPr>
        <p:txBody>
          <a:bodyPr/>
          <a:lstStyle/>
          <a:p>
            <a:fld id="{D372AB51-BDCC-4F95-83CF-1CBB2D34E9E5}" type="slidenum">
              <a:rPr lang="en-US" smtClean="0"/>
              <a:pPr/>
              <a:t>2</a:t>
            </a:fld>
            <a:endParaRPr lang="en-US" dirty="0"/>
          </a:p>
        </p:txBody>
      </p:sp>
    </p:spTree>
    <p:extLst>
      <p:ext uri="{BB962C8B-B14F-4D97-AF65-F5344CB8AC3E}">
        <p14:creationId xmlns:p14="http://schemas.microsoft.com/office/powerpoint/2010/main" val="1239169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840259" y="1050324"/>
            <a:ext cx="7080422" cy="3522384"/>
          </a:xfrm>
        </p:spPr>
      </p:pic>
      <p:sp>
        <p:nvSpPr>
          <p:cNvPr id="2" name="Title 1"/>
          <p:cNvSpPr>
            <a:spLocks noGrp="1"/>
          </p:cNvSpPr>
          <p:nvPr>
            <p:ph type="title"/>
          </p:nvPr>
        </p:nvSpPr>
        <p:spPr>
          <a:xfrm>
            <a:off x="457200" y="251227"/>
            <a:ext cx="8464378" cy="612956"/>
          </a:xfrm>
        </p:spPr>
        <p:txBody>
          <a:bodyPr/>
          <a:lstStyle/>
          <a:p>
            <a:r>
              <a:rPr lang="en-US" dirty="0" smtClean="0"/>
              <a:t>Reviewing standard normal distribution</a:t>
            </a:r>
            <a:endParaRPr lang="en-US" dirty="0"/>
          </a:p>
        </p:txBody>
      </p:sp>
    </p:spTree>
    <p:extLst>
      <p:ext uri="{BB962C8B-B14F-4D97-AF65-F5344CB8AC3E}">
        <p14:creationId xmlns:p14="http://schemas.microsoft.com/office/powerpoint/2010/main" val="94514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22464" y="1050324"/>
            <a:ext cx="6916012" cy="3522384"/>
          </a:xfrm>
        </p:spPr>
      </p:pic>
      <p:sp>
        <p:nvSpPr>
          <p:cNvPr id="2" name="Title 1"/>
          <p:cNvSpPr>
            <a:spLocks noGrp="1"/>
          </p:cNvSpPr>
          <p:nvPr>
            <p:ph type="title"/>
          </p:nvPr>
        </p:nvSpPr>
        <p:spPr>
          <a:xfrm>
            <a:off x="457200" y="251227"/>
            <a:ext cx="8464378" cy="612956"/>
          </a:xfrm>
        </p:spPr>
        <p:txBody>
          <a:bodyPr/>
          <a:lstStyle/>
          <a:p>
            <a:r>
              <a:rPr lang="en-US" dirty="0"/>
              <a:t>S</a:t>
            </a:r>
            <a:r>
              <a:rPr lang="en-US" dirty="0" smtClean="0"/>
              <a:t>tandard normal distribution in detail</a:t>
            </a:r>
            <a:endParaRPr lang="en-US" dirty="0"/>
          </a:p>
        </p:txBody>
      </p:sp>
    </p:spTree>
    <p:extLst>
      <p:ext uri="{BB962C8B-B14F-4D97-AF65-F5344CB8AC3E}">
        <p14:creationId xmlns:p14="http://schemas.microsoft.com/office/powerpoint/2010/main" val="29123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662973" y="1251928"/>
            <a:ext cx="6916012" cy="2081207"/>
          </a:xfrm>
        </p:spPr>
      </p:pic>
      <p:sp>
        <p:nvSpPr>
          <p:cNvPr id="2" name="Title 1"/>
          <p:cNvSpPr>
            <a:spLocks noGrp="1"/>
          </p:cNvSpPr>
          <p:nvPr>
            <p:ph type="title"/>
          </p:nvPr>
        </p:nvSpPr>
        <p:spPr>
          <a:xfrm>
            <a:off x="457200" y="251227"/>
            <a:ext cx="8464378" cy="612956"/>
          </a:xfrm>
        </p:spPr>
        <p:txBody>
          <a:bodyPr/>
          <a:lstStyle/>
          <a:p>
            <a:r>
              <a:rPr lang="en-US" dirty="0"/>
              <a:t>S</a:t>
            </a:r>
            <a:r>
              <a:rPr lang="en-US" dirty="0" smtClean="0"/>
              <a:t>tandard deviation formula</a:t>
            </a:r>
            <a:endParaRPr lang="en-US" dirty="0"/>
          </a:p>
        </p:txBody>
      </p:sp>
    </p:spTree>
    <p:extLst>
      <p:ext uri="{BB962C8B-B14F-4D97-AF65-F5344CB8AC3E}">
        <p14:creationId xmlns:p14="http://schemas.microsoft.com/office/powerpoint/2010/main" val="230738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422" y="2077164"/>
            <a:ext cx="5671751" cy="706657"/>
          </a:xfrm>
        </p:spPr>
        <p:txBody>
          <a:bodyPr/>
          <a:lstStyle/>
          <a:p>
            <a:pPr>
              <a:lnSpc>
                <a:spcPct val="100000"/>
              </a:lnSpc>
            </a:pPr>
            <a:r>
              <a:rPr lang="en-US" sz="4800" dirty="0" smtClean="0"/>
              <a:t>Overbooking without </a:t>
            </a:r>
            <a:r>
              <a:rPr lang="en-US" sz="4800" dirty="0"/>
              <a:t/>
            </a:r>
            <a:br>
              <a:rPr lang="en-US" sz="4800" dirty="0"/>
            </a:br>
            <a:r>
              <a:rPr lang="en-US" sz="4800" dirty="0" smtClean="0"/>
              <a:t>over-overbooking</a:t>
            </a:r>
            <a:endParaRPr lang="en-US" sz="4800" dirty="0"/>
          </a:p>
        </p:txBody>
      </p:sp>
      <p:sp>
        <p:nvSpPr>
          <p:cNvPr id="5" name="Subtitle 4"/>
          <p:cNvSpPr>
            <a:spLocks noGrp="1"/>
          </p:cNvSpPr>
          <p:nvPr>
            <p:ph type="subTitle" idx="1"/>
          </p:nvPr>
        </p:nvSpPr>
        <p:spPr>
          <a:xfrm>
            <a:off x="1133695" y="2780691"/>
            <a:ext cx="4760477" cy="453733"/>
          </a:xfrm>
        </p:spPr>
        <p:txBody>
          <a:bodyPr/>
          <a:lstStyle/>
          <a:p>
            <a:r>
              <a:rPr lang="en-US" dirty="0"/>
              <a:t>Demo</a:t>
            </a:r>
          </a:p>
        </p:txBody>
      </p:sp>
    </p:spTree>
    <p:extLst>
      <p:ext uri="{BB962C8B-B14F-4D97-AF65-F5344CB8AC3E}">
        <p14:creationId xmlns:p14="http://schemas.microsoft.com/office/powerpoint/2010/main" val="3501058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98278" y="1013056"/>
            <a:ext cx="4069216" cy="3843149"/>
          </a:xfrm>
        </p:spPr>
      </p:pic>
      <p:sp>
        <p:nvSpPr>
          <p:cNvPr id="2" name="Title 1"/>
          <p:cNvSpPr>
            <a:spLocks noGrp="1"/>
          </p:cNvSpPr>
          <p:nvPr>
            <p:ph type="title"/>
          </p:nvPr>
        </p:nvSpPr>
        <p:spPr>
          <a:xfrm>
            <a:off x="457200" y="251227"/>
            <a:ext cx="8464378" cy="612956"/>
          </a:xfrm>
        </p:spPr>
        <p:txBody>
          <a:bodyPr/>
          <a:lstStyle/>
          <a:p>
            <a:r>
              <a:rPr lang="en-US" dirty="0" smtClean="0"/>
              <a:t>Galton board</a:t>
            </a:r>
            <a:endParaRPr lang="en-US" dirty="0"/>
          </a:p>
        </p:txBody>
      </p:sp>
    </p:spTree>
    <p:extLst>
      <p:ext uri="{BB962C8B-B14F-4D97-AF65-F5344CB8AC3E}">
        <p14:creationId xmlns:p14="http://schemas.microsoft.com/office/powerpoint/2010/main" val="415156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598278" y="1234885"/>
            <a:ext cx="4069216" cy="3399490"/>
          </a:xfrm>
        </p:spPr>
      </p:pic>
      <p:sp>
        <p:nvSpPr>
          <p:cNvPr id="2" name="Title 1"/>
          <p:cNvSpPr>
            <a:spLocks noGrp="1"/>
          </p:cNvSpPr>
          <p:nvPr>
            <p:ph type="title"/>
          </p:nvPr>
        </p:nvSpPr>
        <p:spPr>
          <a:xfrm>
            <a:off x="457200" y="251227"/>
            <a:ext cx="8464378" cy="612956"/>
          </a:xfrm>
        </p:spPr>
        <p:txBody>
          <a:bodyPr/>
          <a:lstStyle/>
          <a:p>
            <a:r>
              <a:rPr lang="en-US" dirty="0" smtClean="0"/>
              <a:t>Pascal’s triangle</a:t>
            </a:r>
            <a:endParaRPr lang="en-US" dirty="0"/>
          </a:p>
        </p:txBody>
      </p:sp>
    </p:spTree>
    <p:extLst>
      <p:ext uri="{BB962C8B-B14F-4D97-AF65-F5344CB8AC3E}">
        <p14:creationId xmlns:p14="http://schemas.microsoft.com/office/powerpoint/2010/main" val="233115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422" y="2077164"/>
            <a:ext cx="5671751" cy="706657"/>
          </a:xfrm>
        </p:spPr>
        <p:txBody>
          <a:bodyPr/>
          <a:lstStyle/>
          <a:p>
            <a:pPr>
              <a:lnSpc>
                <a:spcPct val="100000"/>
              </a:lnSpc>
            </a:pPr>
            <a:r>
              <a:rPr lang="en-US" sz="4800" dirty="0" smtClean="0"/>
              <a:t>From chaos to order</a:t>
            </a:r>
            <a:r>
              <a:rPr lang="en-US" sz="4800" dirty="0"/>
              <a:t/>
            </a:r>
            <a:br>
              <a:rPr lang="en-US" sz="4800" dirty="0"/>
            </a:br>
            <a:r>
              <a:rPr lang="en-US" sz="4800" dirty="0" smtClean="0"/>
              <a:t>on the Galton board</a:t>
            </a:r>
            <a:endParaRPr lang="en-US" sz="4800" dirty="0"/>
          </a:p>
        </p:txBody>
      </p:sp>
      <p:sp>
        <p:nvSpPr>
          <p:cNvPr id="5" name="Subtitle 4"/>
          <p:cNvSpPr>
            <a:spLocks noGrp="1"/>
          </p:cNvSpPr>
          <p:nvPr>
            <p:ph type="subTitle" idx="1"/>
          </p:nvPr>
        </p:nvSpPr>
        <p:spPr>
          <a:xfrm>
            <a:off x="1133695" y="2780691"/>
            <a:ext cx="4760477" cy="453733"/>
          </a:xfrm>
        </p:spPr>
        <p:txBody>
          <a:bodyPr/>
          <a:lstStyle/>
          <a:p>
            <a:r>
              <a:rPr lang="en-US" dirty="0" smtClean="0"/>
              <a:t>Video</a:t>
            </a:r>
            <a:endParaRPr lang="en-US" dirty="0"/>
          </a:p>
        </p:txBody>
      </p:sp>
    </p:spTree>
    <p:extLst>
      <p:ext uri="{BB962C8B-B14F-4D97-AF65-F5344CB8AC3E}">
        <p14:creationId xmlns:p14="http://schemas.microsoft.com/office/powerpoint/2010/main" val="3855904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smtClean="0"/>
              <a:t>This presentation</a:t>
            </a:r>
          </a:p>
          <a:p>
            <a:pPr marL="0" lvl="0" indent="0">
              <a:lnSpc>
                <a:spcPct val="150000"/>
              </a:lnSpc>
              <a:buNone/>
            </a:pPr>
            <a:r>
              <a:rPr lang="en-US" sz="1600" dirty="0" smtClean="0">
                <a:hlinkClick r:id="rId2"/>
              </a:rPr>
              <a:t>https</a:t>
            </a:r>
            <a:r>
              <a:rPr lang="en-US" sz="1600" dirty="0">
                <a:hlinkClick r:id="rId2"/>
              </a:rPr>
              <a:t>://</a:t>
            </a:r>
            <a:r>
              <a:rPr lang="en-US" sz="1600" dirty="0" smtClean="0">
                <a:hlinkClick r:id="rId2"/>
              </a:rPr>
              <a:t>github.com/Drjekyll325/SQLServer/tree/master/Presentations</a:t>
            </a:r>
            <a:endParaRPr lang="en-US" sz="1600" dirty="0" smtClean="0"/>
          </a:p>
          <a:p>
            <a:pPr marL="0" lvl="0" indent="0">
              <a:lnSpc>
                <a:spcPct val="150000"/>
              </a:lnSpc>
              <a:buNone/>
            </a:pPr>
            <a:endParaRPr lang="en-US" sz="800" dirty="0" smtClean="0"/>
          </a:p>
          <a:p>
            <a:pPr lvl="0">
              <a:lnSpc>
                <a:spcPct val="150000"/>
              </a:lnSpc>
            </a:pPr>
            <a:r>
              <a:rPr lang="en-US" sz="2000" dirty="0" smtClean="0"/>
              <a:t>Microsoft data exploration and predictive modeling tutorial</a:t>
            </a:r>
          </a:p>
          <a:p>
            <a:pPr marL="0" lvl="0" indent="0">
              <a:lnSpc>
                <a:spcPct val="150000"/>
              </a:lnSpc>
              <a:buNone/>
            </a:pPr>
            <a:r>
              <a:rPr lang="en-US" sz="1400" dirty="0" smtClean="0">
                <a:hlinkClick r:id="rId3"/>
              </a:rPr>
              <a:t>https</a:t>
            </a:r>
            <a:r>
              <a:rPr lang="en-US" sz="1400" dirty="0">
                <a:hlinkClick r:id="rId3"/>
              </a:rPr>
              <a:t>://</a:t>
            </a:r>
            <a:r>
              <a:rPr lang="en-US" sz="1400" dirty="0" smtClean="0">
                <a:hlinkClick r:id="rId3"/>
              </a:rPr>
              <a:t>docs.microsoft.com/en-us/sql/advanced-analytics/tutorials/sql-server-python-tutorials</a:t>
            </a:r>
            <a:endParaRPr lang="en-US" sz="1400" dirty="0" smtClean="0"/>
          </a:p>
          <a:p>
            <a:pPr marL="0" lvl="0" indent="0">
              <a:lnSpc>
                <a:spcPct val="150000"/>
              </a:lnSpc>
              <a:buNone/>
            </a:pPr>
            <a:endParaRPr lang="en-US" sz="800" dirty="0" smtClean="0"/>
          </a:p>
          <a:p>
            <a:pPr lvl="0">
              <a:lnSpc>
                <a:spcPct val="150000"/>
              </a:lnSpc>
            </a:pPr>
            <a:r>
              <a:rPr lang="en-US" sz="2000" dirty="0" smtClean="0"/>
              <a:t>Microsoft professional program certificate in data science</a:t>
            </a:r>
          </a:p>
          <a:p>
            <a:pPr marL="0" lvl="0" indent="0">
              <a:lnSpc>
                <a:spcPct val="150000"/>
              </a:lnSpc>
              <a:buNone/>
            </a:pPr>
            <a:r>
              <a:rPr lang="en-US" sz="1600" dirty="0" smtClean="0">
                <a:hlinkClick r:id="rId4"/>
              </a:rPr>
              <a:t>https</a:t>
            </a:r>
            <a:r>
              <a:rPr lang="en-US" sz="1600" dirty="0">
                <a:hlinkClick r:id="rId4"/>
              </a:rPr>
              <a:t>://</a:t>
            </a:r>
            <a:r>
              <a:rPr lang="en-US" sz="1600" dirty="0" smtClean="0">
                <a:hlinkClick r:id="rId4"/>
              </a:rPr>
              <a:t>www.edx.org/microsoft-professional-program-certficate-data-science</a:t>
            </a:r>
            <a:endParaRPr lang="en-US" sz="1600" dirty="0" smtClean="0"/>
          </a:p>
          <a:p>
            <a:pPr marL="0" lvl="0" indent="0">
              <a:lnSpc>
                <a:spcPct val="150000"/>
              </a:lnSpc>
              <a:buNone/>
            </a:pPr>
            <a:endParaRPr lang="en-US" sz="1600" dirty="0" smtClean="0"/>
          </a:p>
        </p:txBody>
      </p:sp>
      <p:sp>
        <p:nvSpPr>
          <p:cNvPr id="2" name="Title 1"/>
          <p:cNvSpPr>
            <a:spLocks noGrp="1"/>
          </p:cNvSpPr>
          <p:nvPr>
            <p:ph type="title"/>
          </p:nvPr>
        </p:nvSpPr>
        <p:spPr/>
        <p:txBody>
          <a:bodyPr/>
          <a:lstStyle/>
          <a:p>
            <a:r>
              <a:rPr lang="en-US" dirty="0" smtClean="0"/>
              <a:t>Resources and next steps</a:t>
            </a:r>
            <a:endParaRPr lang="en-US" dirty="0"/>
          </a:p>
        </p:txBody>
      </p:sp>
    </p:spTree>
    <p:extLst>
      <p:ext uri="{BB962C8B-B14F-4D97-AF65-F5344CB8AC3E}">
        <p14:creationId xmlns:p14="http://schemas.microsoft.com/office/powerpoint/2010/main" val="837517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ubtitle 12"/>
          <p:cNvSpPr>
            <a:spLocks noGrp="1"/>
          </p:cNvSpPr>
          <p:nvPr>
            <p:ph type="subTitle" idx="1"/>
          </p:nvPr>
        </p:nvSpPr>
        <p:spPr/>
        <p:txBody>
          <a:bodyPr/>
          <a:lstStyle/>
          <a:p>
            <a:r>
              <a:rPr lang="en-US" dirty="0"/>
              <a:t>Learn more from </a:t>
            </a:r>
            <a:r>
              <a:rPr lang="en-US" dirty="0" smtClean="0"/>
              <a:t>Chris Hyde</a:t>
            </a:r>
            <a:endParaRPr lang="en-US" dirty="0"/>
          </a:p>
        </p:txBody>
      </p:sp>
      <p:sp>
        <p:nvSpPr>
          <p:cNvPr id="14" name="Text Placeholder 13"/>
          <p:cNvSpPr>
            <a:spLocks noGrp="1"/>
          </p:cNvSpPr>
          <p:nvPr>
            <p:ph type="body" sz="quarter" idx="10"/>
          </p:nvPr>
        </p:nvSpPr>
        <p:spPr>
          <a:xfrm>
            <a:off x="5648510" y="3243798"/>
            <a:ext cx="1802614" cy="276225"/>
          </a:xfrm>
        </p:spPr>
        <p:txBody>
          <a:bodyPr/>
          <a:lstStyle/>
          <a:p>
            <a:r>
              <a:rPr lang="en-US" dirty="0" smtClean="0"/>
              <a:t>chrishyde325@gmail.com</a:t>
            </a:r>
            <a:endParaRPr lang="en-US" dirty="0"/>
          </a:p>
        </p:txBody>
      </p:sp>
      <p:sp>
        <p:nvSpPr>
          <p:cNvPr id="15" name="Text Placeholder 14"/>
          <p:cNvSpPr>
            <a:spLocks noGrp="1"/>
          </p:cNvSpPr>
          <p:nvPr>
            <p:ph type="body" sz="quarter" idx="11"/>
          </p:nvPr>
        </p:nvSpPr>
        <p:spPr/>
        <p:txBody>
          <a:bodyPr/>
          <a:lstStyle/>
          <a:p>
            <a:r>
              <a:rPr lang="en-US" dirty="0" smtClean="0"/>
              <a:t>@ChrisHyde325</a:t>
            </a:r>
            <a:endParaRPr lang="en-US" dirty="0"/>
          </a:p>
        </p:txBody>
      </p:sp>
      <p:grpSp>
        <p:nvGrpSpPr>
          <p:cNvPr id="11" name="Group 10"/>
          <p:cNvGrpSpPr/>
          <p:nvPr/>
        </p:nvGrpSpPr>
        <p:grpSpPr>
          <a:xfrm>
            <a:off x="3420258" y="3267111"/>
            <a:ext cx="229600" cy="229600"/>
            <a:chOff x="5748554" y="5146675"/>
            <a:chExt cx="353832" cy="353832"/>
          </a:xfrm>
        </p:grpSpPr>
        <p:sp>
          <p:nvSpPr>
            <p:cNvPr id="1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16" name="Rounded Rectangle 15"/>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ounded Rectangle 16"/>
          <p:cNvSpPr/>
          <p:nvPr/>
        </p:nvSpPr>
        <p:spPr>
          <a:xfrm>
            <a:off x="5411896" y="3267111"/>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7"/>
          <p:cNvSpPr>
            <a:spLocks noEditPoints="1"/>
          </p:cNvSpPr>
          <p:nvPr/>
        </p:nvSpPr>
        <p:spPr bwMode="auto">
          <a:xfrm>
            <a:off x="5475078" y="3347294"/>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50000"/>
            </a:schemeClr>
          </a:solidFill>
          <a:ln>
            <a:noFill/>
          </a:ln>
        </p:spPr>
        <p:txBody>
          <a:bodyPr/>
          <a:lstStyle/>
          <a:p>
            <a:pPr lvl="0"/>
            <a:endParaRPr lang="en-US"/>
          </a:p>
        </p:txBody>
      </p:sp>
    </p:spTree>
    <p:extLst>
      <p:ext uri="{BB962C8B-B14F-4D97-AF65-F5344CB8AC3E}">
        <p14:creationId xmlns:p14="http://schemas.microsoft.com/office/powerpoint/2010/main" val="3726304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Palette</a:t>
            </a:r>
            <a:endParaRPr lang="en-US" dirty="0"/>
          </a:p>
        </p:txBody>
      </p:sp>
      <p:grpSp>
        <p:nvGrpSpPr>
          <p:cNvPr id="22" name="Group 21"/>
          <p:cNvGrpSpPr/>
          <p:nvPr/>
        </p:nvGrpSpPr>
        <p:grpSpPr>
          <a:xfrm>
            <a:off x="527607" y="1300634"/>
            <a:ext cx="5096502" cy="1556323"/>
            <a:chOff x="479382" y="1505228"/>
            <a:chExt cx="5096502" cy="1556323"/>
          </a:xfrm>
        </p:grpSpPr>
        <p:sp>
          <p:nvSpPr>
            <p:cNvPr id="23" name="TextBox 22"/>
            <p:cNvSpPr txBox="1"/>
            <p:nvPr/>
          </p:nvSpPr>
          <p:spPr>
            <a:xfrm>
              <a:off x="479382" y="1505228"/>
              <a:ext cx="1332416" cy="261610"/>
            </a:xfrm>
            <a:prstGeom prst="rect">
              <a:avLst/>
            </a:prstGeom>
            <a:noFill/>
          </p:spPr>
          <p:txBody>
            <a:bodyPr wrap="none" rtlCol="0">
              <a:spAutoFit/>
            </a:bodyPr>
            <a:lstStyle/>
            <a:p>
              <a:r>
                <a:rPr lang="en-US" sz="1100" dirty="0">
                  <a:solidFill>
                    <a:schemeClr val="tx1">
                      <a:lumMod val="75000"/>
                      <a:lumOff val="25000"/>
                    </a:schemeClr>
                  </a:solidFill>
                  <a:cs typeface="Segoe"/>
                </a:rPr>
                <a:t>PRIMARY PALETTE</a:t>
              </a:r>
            </a:p>
          </p:txBody>
        </p:sp>
        <p:sp>
          <p:nvSpPr>
            <p:cNvPr id="31" name="Teardrop 30"/>
            <p:cNvSpPr/>
            <p:nvPr/>
          </p:nvSpPr>
          <p:spPr>
            <a:xfrm rot="16200000" flipH="1">
              <a:off x="479382" y="1976634"/>
              <a:ext cx="1084917" cy="1084917"/>
            </a:xfrm>
            <a:prstGeom prst="teardrop">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ardrop 31"/>
            <p:cNvSpPr/>
            <p:nvPr/>
          </p:nvSpPr>
          <p:spPr>
            <a:xfrm rot="16200000" flipH="1">
              <a:off x="1816577" y="1976634"/>
              <a:ext cx="1084917" cy="1084917"/>
            </a:xfrm>
            <a:prstGeom prst="teardrop">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36E21"/>
                </a:solidFill>
              </a:endParaRPr>
            </a:p>
          </p:txBody>
        </p:sp>
        <p:sp>
          <p:nvSpPr>
            <p:cNvPr id="33" name="Teardrop 32"/>
            <p:cNvSpPr/>
            <p:nvPr/>
          </p:nvSpPr>
          <p:spPr>
            <a:xfrm rot="16200000" flipH="1">
              <a:off x="3153772" y="1976634"/>
              <a:ext cx="1084917" cy="1084917"/>
            </a:xfrm>
            <a:prstGeom prst="teardrop">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ardrop 12"/>
            <p:cNvSpPr/>
            <p:nvPr/>
          </p:nvSpPr>
          <p:spPr>
            <a:xfrm rot="16200000" flipH="1">
              <a:off x="4490967" y="1976634"/>
              <a:ext cx="1084917" cy="1084917"/>
            </a:xfrm>
            <a:prstGeom prst="teardrop">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5646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17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 column layout</a:t>
            </a:r>
            <a:endParaRPr lang="en-US" dirty="0"/>
          </a:p>
        </p:txBody>
      </p:sp>
      <p:sp>
        <p:nvSpPr>
          <p:cNvPr id="6" name="Text Placeholder 5"/>
          <p:cNvSpPr>
            <a:spLocks noGrp="1"/>
          </p:cNvSpPr>
          <p:nvPr>
            <p:ph type="body" sz="quarter" idx="10"/>
          </p:nvPr>
        </p:nvSpPr>
        <p:spPr/>
        <p:txBody>
          <a:bodyPr/>
          <a:lstStyle/>
          <a:p>
            <a:r>
              <a:rPr lang="en-US"/>
              <a:t>TITLE HERE</a:t>
            </a:r>
            <a:endParaRPr lang="en-US" dirty="0"/>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15" name="Content Placeholder 14"/>
          <p:cNvSpPr>
            <a:spLocks noGrp="1"/>
          </p:cNvSpPr>
          <p:nvPr>
            <p:ph type="body" sz="quarter" idx="13"/>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38" name="Text Placeholder 37"/>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p>
          <a:p>
            <a:endParaRPr lang="en-US" dirty="0"/>
          </a:p>
        </p:txBody>
      </p:sp>
      <p:sp>
        <p:nvSpPr>
          <p:cNvPr id="29" name="Shape 2645"/>
          <p:cNvSpPr/>
          <p:nvPr/>
        </p:nvSpPr>
        <p:spPr>
          <a:xfrm>
            <a:off x="596969" y="1687744"/>
            <a:ext cx="333960" cy="242880"/>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0" name="Shape 2617"/>
          <p:cNvSpPr/>
          <p:nvPr/>
        </p:nvSpPr>
        <p:spPr>
          <a:xfrm>
            <a:off x="5134149" y="1665720"/>
            <a:ext cx="339372" cy="27766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39" name="Straight Connector 38"/>
          <p:cNvCxnSpPr/>
          <p:nvPr/>
        </p:nvCxnSpPr>
        <p:spPr>
          <a:xfrm>
            <a:off x="437706"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92516"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8002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21504556"/>
              </p:ext>
            </p:extLst>
          </p:nvPr>
        </p:nvGraphicFramePr>
        <p:xfrm>
          <a:off x="488716" y="1721797"/>
          <a:ext cx="8082175" cy="1858220"/>
        </p:xfrm>
        <a:graphic>
          <a:graphicData uri="http://schemas.openxmlformats.org/drawingml/2006/table">
            <a:tbl>
              <a:tblPr firstRow="1" bandRow="1">
                <a:tableStyleId>{5A111915-BE36-4E01-A7E5-04B1672EAD32}</a:tableStyleId>
              </a:tblPr>
              <a:tblGrid>
                <a:gridCol w="1616435">
                  <a:extLst>
                    <a:ext uri="{9D8B030D-6E8A-4147-A177-3AD203B41FA5}">
                      <a16:colId xmlns:a16="http://schemas.microsoft.com/office/drawing/2014/main" xmlns="" val="20000"/>
                    </a:ext>
                  </a:extLst>
                </a:gridCol>
                <a:gridCol w="1616435">
                  <a:extLst>
                    <a:ext uri="{9D8B030D-6E8A-4147-A177-3AD203B41FA5}">
                      <a16:colId xmlns:a16="http://schemas.microsoft.com/office/drawing/2014/main" xmlns="" val="20001"/>
                    </a:ext>
                  </a:extLst>
                </a:gridCol>
                <a:gridCol w="1616435">
                  <a:extLst>
                    <a:ext uri="{9D8B030D-6E8A-4147-A177-3AD203B41FA5}">
                      <a16:colId xmlns:a16="http://schemas.microsoft.com/office/drawing/2014/main" xmlns="" val="20002"/>
                    </a:ext>
                  </a:extLst>
                </a:gridCol>
                <a:gridCol w="1616435">
                  <a:extLst>
                    <a:ext uri="{9D8B030D-6E8A-4147-A177-3AD203B41FA5}">
                      <a16:colId xmlns:a16="http://schemas.microsoft.com/office/drawing/2014/main" xmlns="" val="20003"/>
                    </a:ext>
                  </a:extLst>
                </a:gridCol>
                <a:gridCol w="1616435">
                  <a:extLst>
                    <a:ext uri="{9D8B030D-6E8A-4147-A177-3AD203B41FA5}">
                      <a16:colId xmlns:a16="http://schemas.microsoft.com/office/drawing/2014/main" xmlns="" val="20004"/>
                    </a:ext>
                  </a:extLst>
                </a:gridCol>
              </a:tblGrid>
              <a:tr h="371644">
                <a:tc>
                  <a:txBody>
                    <a:bodyPr/>
                    <a:lstStyle/>
                    <a:p>
                      <a:pPr algn="l"/>
                      <a:r>
                        <a:rPr lang="en-US" sz="1100" b="1" dirty="0">
                          <a:solidFill>
                            <a:schemeClr val="accent1"/>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a:solidFill>
                            <a:srgbClr val="595959"/>
                          </a:solidFill>
                          <a:latin typeface="+mn-lt"/>
                          <a:cs typeface="Segoe"/>
                        </a:rPr>
                        <a:t>Body text</a:t>
                      </a:r>
                      <a:endParaRPr lang="en-US" sz="1200" b="0" dirty="0">
                        <a:solidFill>
                          <a:srgbClr val="595959"/>
                        </a:solidFill>
                        <a:latin typeface="+mn-lt"/>
                        <a:cs typeface="Segoe"/>
                      </a:endParaRP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xmlns="" val="10002"/>
                  </a:ext>
                </a:extLst>
              </a:tr>
              <a:tr h="371644">
                <a:tc>
                  <a:txBody>
                    <a:bodyPr/>
                    <a:lstStyle/>
                    <a:p>
                      <a:pPr algn="l"/>
                      <a:r>
                        <a:rPr lang="en-US" sz="1200" b="0">
                          <a:solidFill>
                            <a:srgbClr val="595959"/>
                          </a:solidFill>
                          <a:latin typeface="+mn-lt"/>
                          <a:cs typeface="Segoe"/>
                        </a:rPr>
                        <a:t>Body text</a:t>
                      </a:r>
                      <a:endParaRPr lang="en-US" sz="1200" b="0" dirty="0">
                        <a:solidFill>
                          <a:srgbClr val="595959"/>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371644">
                <a:tc>
                  <a:txBody>
                    <a:bodyPr/>
                    <a:lstStyle/>
                    <a:p>
                      <a:pPr algn="l"/>
                      <a:r>
                        <a:rPr lang="en-US" sz="1200" b="0" dirty="0">
                          <a:solidFill>
                            <a:srgbClr val="595959"/>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rgbClr val="595959"/>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00595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a:t>Use this layout to show software code</a:t>
            </a:r>
          </a:p>
          <a:p>
            <a:pPr lvl="1"/>
            <a:r>
              <a:rPr lang="en-US"/>
              <a:t>The font is Consolas, a monospace font</a:t>
            </a:r>
          </a:p>
          <a:p>
            <a:pPr lvl="1"/>
            <a:r>
              <a:rPr lang="en-US"/>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76672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smtClean="0"/>
              <a:t>Chris Hyde</a:t>
            </a:r>
            <a:endParaRPr lang="en-US" dirty="0"/>
          </a:p>
        </p:txBody>
      </p:sp>
      <p:sp>
        <p:nvSpPr>
          <p:cNvPr id="45" name="Text Placeholder 44"/>
          <p:cNvSpPr>
            <a:spLocks noGrp="1"/>
          </p:cNvSpPr>
          <p:nvPr>
            <p:ph type="body" sz="quarter" idx="10"/>
          </p:nvPr>
        </p:nvSpPr>
        <p:spPr>
          <a:xfrm>
            <a:off x="691978" y="3096942"/>
            <a:ext cx="3904735" cy="405685"/>
          </a:xfrm>
        </p:spPr>
        <p:txBody>
          <a:bodyPr/>
          <a:lstStyle/>
          <a:p>
            <a:r>
              <a:rPr lang="en-US" dirty="0" smtClean="0"/>
              <a:t>Owner and Principal Consultant</a:t>
            </a:r>
          </a:p>
          <a:p>
            <a:r>
              <a:rPr lang="en-US" dirty="0" smtClean="0"/>
              <a:t>Hydrate Consulting, LLC</a:t>
            </a:r>
            <a:endParaRPr lang="en-US" dirty="0"/>
          </a:p>
        </p:txBody>
      </p:sp>
      <p:sp>
        <p:nvSpPr>
          <p:cNvPr id="150" name="Text Placeholder 149"/>
          <p:cNvSpPr>
            <a:spLocks noGrp="1"/>
          </p:cNvSpPr>
          <p:nvPr>
            <p:ph type="body" sz="quarter" idx="11"/>
          </p:nvPr>
        </p:nvSpPr>
        <p:spPr>
          <a:xfrm>
            <a:off x="5971902" y="369177"/>
            <a:ext cx="2833895" cy="4190465"/>
          </a:xfrm>
        </p:spPr>
        <p:txBody>
          <a:bodyPr/>
          <a:lstStyle/>
          <a:p>
            <a:r>
              <a:rPr lang="en-US" dirty="0" smtClean="0"/>
              <a:t>MCSE: Data Management and Analytics</a:t>
            </a:r>
          </a:p>
          <a:p>
            <a:endParaRPr lang="en-US" dirty="0"/>
          </a:p>
          <a:p>
            <a:r>
              <a:rPr lang="en-US" dirty="0" smtClean="0"/>
              <a:t>Albuquerque PASS group leader</a:t>
            </a:r>
          </a:p>
          <a:p>
            <a:endParaRPr lang="en-US" dirty="0"/>
          </a:p>
          <a:p>
            <a:r>
              <a:rPr lang="en-US" dirty="0" smtClean="0"/>
              <a:t>PASS Board of Directors candidate - 2017</a:t>
            </a:r>
          </a:p>
          <a:p>
            <a:endParaRPr lang="en-US" dirty="0"/>
          </a:p>
          <a:p>
            <a:r>
              <a:rPr lang="en-US" dirty="0" smtClean="0"/>
              <a:t>16+ years experience with SQL</a:t>
            </a:r>
          </a:p>
          <a:p>
            <a:endParaRPr lang="en-US" dirty="0"/>
          </a:p>
          <a:p>
            <a:r>
              <a:rPr lang="en-US" dirty="0" smtClean="0"/>
              <a:t>Contact me:</a:t>
            </a:r>
          </a:p>
          <a:p>
            <a:r>
              <a:rPr lang="en-US" dirty="0" smtClean="0"/>
              <a:t>Twitter:  @ChrisHyde325</a:t>
            </a:r>
          </a:p>
          <a:p>
            <a:r>
              <a:rPr lang="en-US" dirty="0" smtClean="0"/>
              <a:t>Email:  chrishyde325@gmail.com</a:t>
            </a:r>
            <a:endParaRPr lang="en-US" dirty="0"/>
          </a:p>
        </p:txBody>
      </p:sp>
      <p:pic>
        <p:nvPicPr>
          <p:cNvPr id="4" name="Picture Placeholder 3"/>
          <p:cNvPicPr>
            <a:picLocks noGrp="1" noChangeAspect="1"/>
          </p:cNvPicPr>
          <p:nvPr>
            <p:ph type="pic" sz="quarter" idx="12"/>
          </p:nvPr>
        </p:nvPicPr>
        <p:blipFill>
          <a:blip r:embed="rId2" cstate="print">
            <a:extLst>
              <a:ext uri="{28A0092B-C50C-407E-A947-70E740481C1C}">
                <a14:useLocalDpi xmlns:a14="http://schemas.microsoft.com/office/drawing/2010/main" val="0"/>
              </a:ext>
            </a:extLst>
          </a:blip>
          <a:stretch>
            <a:fillRect/>
          </a:stretch>
        </p:blipFill>
        <p:spPr>
          <a:xfrm>
            <a:off x="2059039" y="638014"/>
            <a:ext cx="1314356" cy="1840099"/>
          </a:xfrm>
        </p:spPr>
      </p:pic>
      <p:sp>
        <p:nvSpPr>
          <p:cNvPr id="158" name="Text Placeholder 157"/>
          <p:cNvSpPr>
            <a:spLocks noGrp="1"/>
          </p:cNvSpPr>
          <p:nvPr>
            <p:ph type="body" sz="quarter" idx="19"/>
          </p:nvPr>
        </p:nvSpPr>
        <p:spPr>
          <a:xfrm>
            <a:off x="2368489" y="3886200"/>
            <a:ext cx="1342264" cy="244269"/>
          </a:xfrm>
        </p:spPr>
        <p:txBody>
          <a:bodyPr/>
          <a:lstStyle/>
          <a:p>
            <a:r>
              <a:rPr lang="en-US" dirty="0" smtClean="0"/>
              <a:t>@ChrisHyde325</a:t>
            </a:r>
            <a:endParaRPr lang="en-US" dirty="0"/>
          </a:p>
        </p:txBody>
      </p:sp>
      <p:grpSp>
        <p:nvGrpSpPr>
          <p:cNvPr id="91" name="Group 90"/>
          <p:cNvGrpSpPr/>
          <p:nvPr/>
        </p:nvGrpSpPr>
        <p:grpSpPr>
          <a:xfrm>
            <a:off x="2164948" y="3900869"/>
            <a:ext cx="229600" cy="229600"/>
            <a:chOff x="5748554" y="5146675"/>
            <a:chExt cx="353832" cy="353832"/>
          </a:xfrm>
        </p:grpSpPr>
        <p:sp>
          <p:nvSpPr>
            <p:cNvPr id="92" name="Freeform 383"/>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512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smtClean="0"/>
              <a:t>A brief warning</a:t>
            </a:r>
          </a:p>
          <a:p>
            <a:pPr lvl="0">
              <a:lnSpc>
                <a:spcPct val="150000"/>
              </a:lnSpc>
            </a:pPr>
            <a:r>
              <a:rPr lang="en-US" sz="2000" dirty="0" smtClean="0"/>
              <a:t>Python in SQL Server 2017 overview</a:t>
            </a:r>
          </a:p>
          <a:p>
            <a:pPr lvl="0">
              <a:lnSpc>
                <a:spcPct val="150000"/>
              </a:lnSpc>
            </a:pPr>
            <a:r>
              <a:rPr lang="en-US" sz="2000" dirty="0" smtClean="0"/>
              <a:t>Installation and configuration</a:t>
            </a:r>
          </a:p>
          <a:p>
            <a:pPr lvl="0">
              <a:lnSpc>
                <a:spcPct val="150000"/>
              </a:lnSpc>
            </a:pPr>
            <a:r>
              <a:rPr lang="en-US" sz="2000" dirty="0" smtClean="0"/>
              <a:t>Getting data into and out of Python</a:t>
            </a:r>
          </a:p>
          <a:p>
            <a:pPr lvl="0">
              <a:lnSpc>
                <a:spcPct val="150000"/>
              </a:lnSpc>
            </a:pPr>
            <a:r>
              <a:rPr lang="en-US" sz="2000" dirty="0" smtClean="0"/>
              <a:t>Real-world use cases</a:t>
            </a:r>
            <a:endParaRPr lang="en-US" sz="2000" dirty="0"/>
          </a:p>
          <a:p>
            <a:endParaRPr lang="en-US" dirty="0"/>
          </a:p>
        </p:txBody>
      </p:sp>
      <p:sp>
        <p:nvSpPr>
          <p:cNvPr id="2" name="Title 1"/>
          <p:cNvSpPr>
            <a:spLocks noGrp="1"/>
          </p:cNvSpPr>
          <p:nvPr>
            <p:ph type="title"/>
          </p:nvPr>
        </p:nvSpPr>
        <p:spPr/>
        <p:txBody>
          <a:bodyPr/>
          <a:lstStyle/>
          <a:p>
            <a:r>
              <a:rPr lang="en-US"/>
              <a:t>Agenda</a:t>
            </a:r>
            <a:endParaRPr lang="en-US" dirty="0"/>
          </a:p>
        </p:txBody>
      </p:sp>
    </p:spTree>
    <p:extLst>
      <p:ext uri="{BB962C8B-B14F-4D97-AF65-F5344CB8AC3E}">
        <p14:creationId xmlns:p14="http://schemas.microsoft.com/office/powerpoint/2010/main" val="2585060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79669" y="963827"/>
            <a:ext cx="5499879" cy="3731741"/>
          </a:xfrm>
        </p:spPr>
      </p:pic>
      <p:sp>
        <p:nvSpPr>
          <p:cNvPr id="2" name="Title 1"/>
          <p:cNvSpPr>
            <a:spLocks noGrp="1"/>
          </p:cNvSpPr>
          <p:nvPr>
            <p:ph type="title"/>
          </p:nvPr>
        </p:nvSpPr>
        <p:spPr/>
        <p:txBody>
          <a:bodyPr/>
          <a:lstStyle/>
          <a:p>
            <a:r>
              <a:rPr lang="en-US" dirty="0" smtClean="0"/>
              <a:t>Before we begin…</a:t>
            </a:r>
            <a:endParaRPr lang="en-US" dirty="0"/>
          </a:p>
        </p:txBody>
      </p:sp>
    </p:spTree>
    <p:extLst>
      <p:ext uri="{BB962C8B-B14F-4D97-AF65-F5344CB8AC3E}">
        <p14:creationId xmlns:p14="http://schemas.microsoft.com/office/powerpoint/2010/main" val="262168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smtClean="0"/>
              <a:t>2015 – Microsoft acquires Revolution Analytics</a:t>
            </a:r>
            <a:endParaRPr lang="en-US" sz="2000" dirty="0" smtClean="0"/>
          </a:p>
          <a:p>
            <a:pPr lvl="0">
              <a:lnSpc>
                <a:spcPct val="150000"/>
              </a:lnSpc>
            </a:pPr>
            <a:r>
              <a:rPr lang="en-US" sz="2000" dirty="0" smtClean="0"/>
              <a:t>SQL Server 2016 - SQL </a:t>
            </a:r>
            <a:r>
              <a:rPr lang="en-US" sz="2000" dirty="0" smtClean="0"/>
              <a:t>Server </a:t>
            </a:r>
            <a:r>
              <a:rPr lang="en-US" sz="2000" dirty="0" smtClean="0"/>
              <a:t>R Services</a:t>
            </a:r>
          </a:p>
          <a:p>
            <a:pPr lvl="0">
              <a:lnSpc>
                <a:spcPct val="150000"/>
              </a:lnSpc>
            </a:pPr>
            <a:r>
              <a:rPr lang="en-US" sz="2000" dirty="0" smtClean="0"/>
              <a:t>SQL Server 2017 – Machine Learning Services</a:t>
            </a:r>
          </a:p>
          <a:p>
            <a:pPr lvl="0">
              <a:lnSpc>
                <a:spcPct val="150000"/>
              </a:lnSpc>
            </a:pPr>
            <a:r>
              <a:rPr lang="en-US" sz="2000" dirty="0" smtClean="0"/>
              <a:t>Real-world </a:t>
            </a:r>
            <a:r>
              <a:rPr lang="en-US" sz="2000" dirty="0" smtClean="0"/>
              <a:t>use cases</a:t>
            </a:r>
            <a:endParaRPr lang="en-US" sz="2000" dirty="0"/>
          </a:p>
          <a:p>
            <a:endParaRPr lang="en-US" dirty="0"/>
          </a:p>
        </p:txBody>
      </p:sp>
      <p:sp>
        <p:nvSpPr>
          <p:cNvPr id="2" name="Title 1"/>
          <p:cNvSpPr>
            <a:spLocks noGrp="1"/>
          </p:cNvSpPr>
          <p:nvPr>
            <p:ph type="title"/>
          </p:nvPr>
        </p:nvSpPr>
        <p:spPr/>
        <p:txBody>
          <a:bodyPr/>
          <a:lstStyle/>
          <a:p>
            <a:r>
              <a:rPr lang="en-US" dirty="0" smtClean="0"/>
              <a:t>Machine Learning Services history</a:t>
            </a:r>
            <a:endParaRPr lang="en-US" dirty="0"/>
          </a:p>
        </p:txBody>
      </p:sp>
    </p:spTree>
    <p:extLst>
      <p:ext uri="{BB962C8B-B14F-4D97-AF65-F5344CB8AC3E}">
        <p14:creationId xmlns:p14="http://schemas.microsoft.com/office/powerpoint/2010/main" val="391105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452438" y="864183"/>
            <a:ext cx="8242300" cy="3673442"/>
          </a:xfrm>
        </p:spPr>
        <p:txBody>
          <a:bodyPr/>
          <a:lstStyle/>
          <a:p>
            <a:pPr lvl="0">
              <a:lnSpc>
                <a:spcPct val="150000"/>
              </a:lnSpc>
            </a:pPr>
            <a:r>
              <a:rPr lang="en-US" sz="2000" dirty="0" smtClean="0"/>
              <a:t>Distribution of Python focused on data science</a:t>
            </a:r>
          </a:p>
          <a:p>
            <a:pPr lvl="0">
              <a:lnSpc>
                <a:spcPct val="150000"/>
              </a:lnSpc>
            </a:pPr>
            <a:r>
              <a:rPr lang="en-US" sz="2000" dirty="0" smtClean="0"/>
              <a:t>Package and environment manager</a:t>
            </a:r>
          </a:p>
          <a:p>
            <a:pPr lvl="0">
              <a:lnSpc>
                <a:spcPct val="150000"/>
              </a:lnSpc>
            </a:pPr>
            <a:r>
              <a:rPr lang="en-US" sz="2000" dirty="0" smtClean="0"/>
              <a:t>Installs with more than 100 packages</a:t>
            </a:r>
          </a:p>
          <a:p>
            <a:pPr lvl="0">
              <a:lnSpc>
                <a:spcPct val="150000"/>
              </a:lnSpc>
            </a:pPr>
            <a:r>
              <a:rPr lang="en-US" sz="2000" dirty="0" smtClean="0"/>
              <a:t>Python version 3.5.2</a:t>
            </a:r>
          </a:p>
          <a:p>
            <a:pPr lvl="0">
              <a:lnSpc>
                <a:spcPct val="150000"/>
              </a:lnSpc>
            </a:pPr>
            <a:r>
              <a:rPr lang="en-US" sz="2000" dirty="0" err="1" smtClean="0"/>
              <a:t>Jupyter</a:t>
            </a:r>
            <a:r>
              <a:rPr lang="en-US" sz="2000" dirty="0" smtClean="0"/>
              <a:t> Notebook</a:t>
            </a:r>
            <a:endParaRPr lang="en-US" sz="2000" dirty="0"/>
          </a:p>
          <a:p>
            <a:endParaRPr lang="en-US" dirty="0"/>
          </a:p>
        </p:txBody>
      </p:sp>
      <p:sp>
        <p:nvSpPr>
          <p:cNvPr id="2" name="Title 1"/>
          <p:cNvSpPr>
            <a:spLocks noGrp="1"/>
          </p:cNvSpPr>
          <p:nvPr>
            <p:ph type="title"/>
          </p:nvPr>
        </p:nvSpPr>
        <p:spPr/>
        <p:txBody>
          <a:bodyPr/>
          <a:lstStyle/>
          <a:p>
            <a:r>
              <a:rPr lang="en-US" dirty="0" smtClean="0"/>
              <a:t>Anaconda distribution</a:t>
            </a:r>
            <a:endParaRPr lang="en-US" dirty="0"/>
          </a:p>
        </p:txBody>
      </p:sp>
    </p:spTree>
    <p:extLst>
      <p:ext uri="{BB962C8B-B14F-4D97-AF65-F5344CB8AC3E}">
        <p14:creationId xmlns:p14="http://schemas.microsoft.com/office/powerpoint/2010/main" val="2366505711"/>
      </p:ext>
    </p:extLst>
  </p:cSld>
  <p:clrMapOvr>
    <a:masterClrMapping/>
  </p:clrMapOvr>
</p:sld>
</file>

<file path=ppt/theme/theme1.xml><?xml version="1.0" encoding="utf-8"?>
<a:theme xmlns:a="http://schemas.openxmlformats.org/drawingml/2006/main" name="PASS 2013_SpeakerTemplate_16x9">
  <a:themeElements>
    <a:clrScheme name="PASS Brand Colors">
      <a:dk1>
        <a:srgbClr val="101820"/>
      </a:dk1>
      <a:lt1>
        <a:srgbClr val="6558B1"/>
      </a:lt1>
      <a:dk2>
        <a:srgbClr val="414954"/>
      </a:dk2>
      <a:lt2>
        <a:srgbClr val="FFFFFF"/>
      </a:lt2>
      <a:accent1>
        <a:srgbClr val="F9413A"/>
      </a:accent1>
      <a:accent2>
        <a:srgbClr val="AF272F"/>
      </a:accent2>
      <a:accent3>
        <a:srgbClr val="2CCCD3"/>
      </a:accent3>
      <a:accent4>
        <a:srgbClr val="007377"/>
      </a:accent4>
      <a:accent5>
        <a:srgbClr val="2E008B"/>
      </a:accent5>
      <a:accent6>
        <a:srgbClr val="6558B1"/>
      </a:accent6>
      <a:hlink>
        <a:srgbClr val="00BF6F"/>
      </a:hlink>
      <a:folHlink>
        <a:srgbClr val="00793E"/>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PASS 2013_SpeakerTemplate_16x9.potx</Template>
  <TotalTime>5619</TotalTime>
  <Words>600</Words>
  <Application>Microsoft Office PowerPoint</Application>
  <PresentationFormat>On-screen Show (16:9)</PresentationFormat>
  <Paragraphs>135</Paragraphs>
  <Slides>34</Slides>
  <Notes>4</Notes>
  <HiddenSlides>6</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FangSong</vt:lpstr>
      <vt:lpstr>Arial</vt:lpstr>
      <vt:lpstr>Calibri</vt:lpstr>
      <vt:lpstr>Century Gothic</vt:lpstr>
      <vt:lpstr>Consolas</vt:lpstr>
      <vt:lpstr>Courier New</vt:lpstr>
      <vt:lpstr>Gill Sans</vt:lpstr>
      <vt:lpstr>Gotham Book</vt:lpstr>
      <vt:lpstr>Gotham Light</vt:lpstr>
      <vt:lpstr>Segoe</vt:lpstr>
      <vt:lpstr>Segoe UI</vt:lpstr>
      <vt:lpstr>Segoe UI Light</vt:lpstr>
      <vt:lpstr>Tahoma</vt:lpstr>
      <vt:lpstr>PASS 2013_SpeakerTemplate_16x9</vt:lpstr>
      <vt:lpstr>PowerPoint Presentation</vt:lpstr>
      <vt:lpstr>PowerPoint Presentation</vt:lpstr>
      <vt:lpstr>PowerPoint Presentation</vt:lpstr>
      <vt:lpstr>PowerPoint Presentation</vt:lpstr>
      <vt:lpstr>Chris Hyde</vt:lpstr>
      <vt:lpstr>Agenda</vt:lpstr>
      <vt:lpstr>Before we begin…</vt:lpstr>
      <vt:lpstr>Machine Learning Services history</vt:lpstr>
      <vt:lpstr>Anaconda distribution</vt:lpstr>
      <vt:lpstr>Popular data science packages</vt:lpstr>
      <vt:lpstr>Installing Machine Learning Services, part 1</vt:lpstr>
      <vt:lpstr>Installing Machine Learning Services, part 2</vt:lpstr>
      <vt:lpstr>Installing Machine Learning Services, part 3</vt:lpstr>
      <vt:lpstr>Installing new packages</vt:lpstr>
      <vt:lpstr>Getting data into and out of Python</vt:lpstr>
      <vt:lpstr>Python in SQL Server architecture</vt:lpstr>
      <vt:lpstr>The case studies (slightly fictionalized)</vt:lpstr>
      <vt:lpstr>Averting panic over  an SSRS report</vt:lpstr>
      <vt:lpstr>Distribution of charges</vt:lpstr>
      <vt:lpstr>Reviewing standard normal distribution</vt:lpstr>
      <vt:lpstr>Standard normal distribution in detail</vt:lpstr>
      <vt:lpstr>Standard deviation formula</vt:lpstr>
      <vt:lpstr>Overbooking without  over-overbooking</vt:lpstr>
      <vt:lpstr>Galton board</vt:lpstr>
      <vt:lpstr>Pascal’s triangle</vt:lpstr>
      <vt:lpstr>From chaos to order on the Galton board</vt:lpstr>
      <vt:lpstr>Resources and next steps</vt:lpstr>
      <vt:lpstr>PowerPoint Presentation</vt:lpstr>
      <vt:lpstr>Palette</vt:lpstr>
      <vt:lpstr>Titles are set 36 Segoe UI</vt:lpstr>
      <vt:lpstr>Two column layout</vt:lpstr>
      <vt:lpstr>Two column layout with icons</vt:lpstr>
      <vt:lpstr>Table Style</vt:lpstr>
      <vt:lpstr>Slide for Developer’s Software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Chris Hyde</cp:lastModifiedBy>
  <cp:revision>461</cp:revision>
  <dcterms:created xsi:type="dcterms:W3CDTF">2013-07-12T18:23:55Z</dcterms:created>
  <dcterms:modified xsi:type="dcterms:W3CDTF">2017-11-03T13:38:17Z</dcterms:modified>
</cp:coreProperties>
</file>